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310" r:id="rId21"/>
    <p:sldId id="276" r:id="rId22"/>
    <p:sldId id="278" r:id="rId23"/>
    <p:sldId id="277" r:id="rId24"/>
    <p:sldId id="444" r:id="rId25"/>
    <p:sldId id="279" r:id="rId26"/>
    <p:sldId id="306" r:id="rId27"/>
    <p:sldId id="280" r:id="rId28"/>
    <p:sldId id="281" r:id="rId29"/>
    <p:sldId id="282" r:id="rId30"/>
    <p:sldId id="283" r:id="rId31"/>
    <p:sldId id="284" r:id="rId32"/>
    <p:sldId id="285" r:id="rId33"/>
    <p:sldId id="286" r:id="rId34"/>
    <p:sldId id="287" r:id="rId35"/>
    <p:sldId id="288" r:id="rId36"/>
    <p:sldId id="427" r:id="rId37"/>
    <p:sldId id="289" r:id="rId38"/>
    <p:sldId id="290" r:id="rId39"/>
    <p:sldId id="291" r:id="rId40"/>
    <p:sldId id="292" r:id="rId41"/>
    <p:sldId id="293" r:id="rId42"/>
    <p:sldId id="294" r:id="rId43"/>
    <p:sldId id="295" r:id="rId44"/>
    <p:sldId id="305" r:id="rId45"/>
  </p:sldIdLst>
  <p:sldSz cx="9144000" cy="6858000" type="screen4x3"/>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408">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gNvjBwxwnAlS45W0B6wad4+oBt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C6A3AC-C847-4423-AC68-2DD3C5C2D0B1}">
  <a:tblStyle styleId="{3FC6A3AC-C847-4423-AC68-2DD3C5C2D0B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3"/>
    <p:restoredTop sz="94778"/>
  </p:normalViewPr>
  <p:slideViewPr>
    <p:cSldViewPr snapToGrid="0">
      <p:cViewPr varScale="1">
        <p:scale>
          <a:sx n="115" d="100"/>
          <a:sy n="115" d="100"/>
        </p:scale>
        <p:origin x="1400" y="176"/>
      </p:cViewPr>
      <p:guideLst>
        <p:guide orient="horz" pos="2160"/>
        <p:guide pos="34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 name="Google Shape;61;p1: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2" name="Google Shape;62;p1: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1" name="Google Shape;181;p1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2" name="Google Shape;212;p1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9" name="Google Shape;219;p1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5" name="Google Shape;225;p1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1" name="Google Shape;231;p1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16:notes"/>
          <p:cNvSpPr txBox="1">
            <a:spLocks noGrp="1"/>
          </p:cNvSpPr>
          <p:nvPr>
            <p:ph type="body" idx="1"/>
          </p:nvPr>
        </p:nvSpPr>
        <p:spPr>
          <a:xfrm>
            <a:off x="685800" y="4416480"/>
            <a:ext cx="5486040" cy="418284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On VHF contacts are normally line of sight only.</a:t>
            </a:r>
            <a:endParaRPr sz="1200" b="0" strike="noStrike">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Can be extended to 1000 miles or more with Tropo, various scatter modes</a:t>
            </a:r>
            <a:endParaRPr sz="1200" b="0" strike="noStrike">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How can we make contacts further out?</a:t>
            </a:r>
            <a:endParaRPr sz="1200" b="0" strike="noStrike">
              <a:latin typeface="Arial"/>
              <a:ea typeface="Arial"/>
              <a:cs typeface="Arial"/>
              <a:sym typeface="Arial"/>
            </a:endParaRPr>
          </a:p>
        </p:txBody>
      </p:sp>
      <p:sp>
        <p:nvSpPr>
          <p:cNvPr id="239" name="Google Shape;239;p16:notes"/>
          <p:cNvSpPr txBox="1">
            <a:spLocks noGrp="1"/>
          </p:cNvSpPr>
          <p:nvPr>
            <p:ph type="sldNum" idx="12"/>
          </p:nvPr>
        </p:nvSpPr>
        <p:spPr>
          <a:xfrm>
            <a:off x="3884760" y="8829720"/>
            <a:ext cx="2971440" cy="46476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15</a:t>
            </a:fld>
            <a:endParaRPr sz="13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7" name="Google Shape;247;p17: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171450" lvl="0" indent="-95250" algn="l" rtl="0">
              <a:lnSpc>
                <a:spcPct val="90000"/>
              </a:lnSpc>
              <a:spcBef>
                <a:spcPts val="0"/>
              </a:spcBef>
              <a:spcAft>
                <a:spcPts val="0"/>
              </a:spcAft>
              <a:buClr>
                <a:schemeClr val="dk1"/>
              </a:buClr>
              <a:buSzPts val="1200"/>
              <a:buFont typeface="Calibri"/>
              <a:buNone/>
            </a:pPr>
            <a:endParaRPr/>
          </a:p>
        </p:txBody>
      </p:sp>
      <p:sp>
        <p:nvSpPr>
          <p:cNvPr id="248" name="Google Shape;248;p17: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7" name="Google Shape;257;p1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9: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6" name="Google Shape;266;p1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22cebb8909_0_0: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4" name="Google Shape;274;g322cebb8909_0_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0" name="Google Shape;280;p2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1706c5b47b_1_48: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3" name="Google Shape;293;g31706c5b47b_1_4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1706c5b47b_1_53: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6" name="Google Shape;286;g31706c5b47b_1_5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22ba4dbb53_0_1: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8" name="Google Shape;298;g322ba4dbb53_0_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901E1517-DF6A-0778-63F5-23BCB14CF9FF}"/>
            </a:ext>
          </a:extLst>
        </p:cNvPr>
        <p:cNvGrpSpPr/>
        <p:nvPr/>
      </p:nvGrpSpPr>
      <p:grpSpPr>
        <a:xfrm>
          <a:off x="0" y="0"/>
          <a:ext cx="0" cy="0"/>
          <a:chOff x="0" y="0"/>
          <a:chExt cx="0" cy="0"/>
        </a:xfrm>
      </p:grpSpPr>
      <p:sp>
        <p:nvSpPr>
          <p:cNvPr id="149" name="Google Shape;149;p8:notes">
            <a:extLst>
              <a:ext uri="{FF2B5EF4-FFF2-40B4-BE49-F238E27FC236}">
                <a16:creationId xmlns:a16="http://schemas.microsoft.com/office/drawing/2014/main" id="{1F884315-5AE1-D165-11FE-6E986DA5F602}"/>
              </a:ext>
            </a:extLst>
          </p:cNvPr>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0" name="Google Shape;150;p8:notes">
            <a:extLst>
              <a:ext uri="{FF2B5EF4-FFF2-40B4-BE49-F238E27FC236}">
                <a16:creationId xmlns:a16="http://schemas.microsoft.com/office/drawing/2014/main" id="{F7A18F90-7F2B-6691-9B97-FB5A351E0521}"/>
              </a:ext>
            </a:extLst>
          </p:cNvPr>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3099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0" name="Google Shape;320;p2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2: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2" name="Google Shape;342;p2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51" name="Google Shape;351;p2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3: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64" name="Google Shape;364;p2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5: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73" name="Google Shape;373;p25: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4" name="Google Shape;84;p3:notes"/>
          <p:cNvSpPr>
            <a:spLocks noGrp="1" noRot="1" noChangeAspect="1"/>
          </p:cNvSpPr>
          <p:nvPr>
            <p:ph type="sldImg" idx="2"/>
          </p:nvPr>
        </p:nvSpPr>
        <p:spPr>
          <a:xfrm>
            <a:off x="1108075" y="812800"/>
            <a:ext cx="5343525" cy="4008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3" name="Google Shape;413;p26: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endParaRPr/>
          </a:p>
        </p:txBody>
      </p:sp>
      <p:sp>
        <p:nvSpPr>
          <p:cNvPr id="414" name="Google Shape;414;p26: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32</a:t>
            </a:fld>
            <a:endParaRPr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5" name="Google Shape;425;p27: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endParaRPr/>
          </a:p>
        </p:txBody>
      </p:sp>
      <p:sp>
        <p:nvSpPr>
          <p:cNvPr id="426" name="Google Shape;426;p27: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33</a:t>
            </a:fld>
            <a:endParaRPr sz="12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5" name="Google Shape;435;p28: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endParaRPr/>
          </a:p>
        </p:txBody>
      </p:sp>
      <p:sp>
        <p:nvSpPr>
          <p:cNvPr id="436" name="Google Shape;436;p28: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34</a:t>
            </a:fld>
            <a:endParaRPr sz="12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9: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47" name="Google Shape;447;p2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x-none" dirty="0">
                <a:ea typeface="ＭＳ Ｐゴシック" charset="-128"/>
              </a:rPr>
              <a:t>Get details from Stuart</a:t>
            </a:r>
            <a:endParaRPr lang="x-none" altLang="x-none">
              <a:ea typeface="ＭＳ Ｐゴシック" charset="-128"/>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Geneva" charset="0"/>
              </a:defRPr>
            </a:lvl1pPr>
            <a:lvl2pPr marL="742950" indent="-285750">
              <a:spcBef>
                <a:spcPct val="30000"/>
              </a:spcBef>
              <a:defRPr sz="1200">
                <a:solidFill>
                  <a:schemeClr val="tx1"/>
                </a:solidFill>
                <a:latin typeface="Calibri" charset="0"/>
                <a:ea typeface="Geneva" charset="0"/>
                <a:cs typeface="Geneva" charset="0"/>
              </a:defRPr>
            </a:lvl2pPr>
            <a:lvl3pPr marL="1143000" indent="-228600">
              <a:spcBef>
                <a:spcPct val="30000"/>
              </a:spcBef>
              <a:defRPr sz="1200">
                <a:solidFill>
                  <a:schemeClr val="tx1"/>
                </a:solidFill>
                <a:latin typeface="Calibri" charset="0"/>
                <a:ea typeface="Geneva" charset="0"/>
                <a:cs typeface="Geneva" charset="0"/>
              </a:defRPr>
            </a:lvl3pPr>
            <a:lvl4pPr marL="1600200" indent="-228600">
              <a:spcBef>
                <a:spcPct val="30000"/>
              </a:spcBef>
              <a:defRPr sz="1200">
                <a:solidFill>
                  <a:schemeClr val="tx1"/>
                </a:solidFill>
                <a:latin typeface="Calibri" charset="0"/>
                <a:ea typeface="Geneva" charset="0"/>
                <a:cs typeface="Geneva" charset="0"/>
              </a:defRPr>
            </a:lvl4pPr>
            <a:lvl5pPr marL="2057400" indent="-228600">
              <a:spcBef>
                <a:spcPct val="30000"/>
              </a:spcBef>
              <a:defRPr sz="1200">
                <a:solidFill>
                  <a:schemeClr val="tx1"/>
                </a:solidFill>
                <a:latin typeface="Calibri" charset="0"/>
                <a:ea typeface="Geneva" charset="0"/>
                <a:cs typeface="Geneva" charset="0"/>
              </a:defRPr>
            </a:lvl5pPr>
            <a:lvl6pPr marL="2514600" indent="-228600" eaLnBrk="0" fontAlgn="base" hangingPunct="0">
              <a:spcBef>
                <a:spcPct val="30000"/>
              </a:spcBef>
              <a:spcAft>
                <a:spcPct val="0"/>
              </a:spcAft>
              <a:defRPr sz="1200">
                <a:solidFill>
                  <a:schemeClr val="tx1"/>
                </a:solidFill>
                <a:latin typeface="Calibri" charset="0"/>
                <a:ea typeface="Geneva" charset="0"/>
                <a:cs typeface="Geneva" charset="0"/>
              </a:defRPr>
            </a:lvl6pPr>
            <a:lvl7pPr marL="2971800" indent="-228600" eaLnBrk="0" fontAlgn="base" hangingPunct="0">
              <a:spcBef>
                <a:spcPct val="30000"/>
              </a:spcBef>
              <a:spcAft>
                <a:spcPct val="0"/>
              </a:spcAft>
              <a:defRPr sz="1200">
                <a:solidFill>
                  <a:schemeClr val="tx1"/>
                </a:solidFill>
                <a:latin typeface="Calibri" charset="0"/>
                <a:ea typeface="Geneva" charset="0"/>
                <a:cs typeface="Geneva" charset="0"/>
              </a:defRPr>
            </a:lvl7pPr>
            <a:lvl8pPr marL="3429000" indent="-228600" eaLnBrk="0" fontAlgn="base" hangingPunct="0">
              <a:spcBef>
                <a:spcPct val="30000"/>
              </a:spcBef>
              <a:spcAft>
                <a:spcPct val="0"/>
              </a:spcAft>
              <a:defRPr sz="1200">
                <a:solidFill>
                  <a:schemeClr val="tx1"/>
                </a:solidFill>
                <a:latin typeface="Calibri" charset="0"/>
                <a:ea typeface="Geneva" charset="0"/>
                <a:cs typeface="Geneva" charset="0"/>
              </a:defRPr>
            </a:lvl8pPr>
            <a:lvl9pPr marL="3886200" indent="-228600" eaLnBrk="0" fontAlgn="base" hangingPunct="0">
              <a:spcBef>
                <a:spcPct val="30000"/>
              </a:spcBef>
              <a:spcAft>
                <a:spcPct val="0"/>
              </a:spcAft>
              <a:defRPr sz="1200">
                <a:solidFill>
                  <a:schemeClr val="tx1"/>
                </a:solidFill>
                <a:latin typeface="Calibri" charset="0"/>
                <a:ea typeface="Geneva" charset="0"/>
                <a:cs typeface="Geneva" charset="0"/>
              </a:defRPr>
            </a:lvl9pPr>
          </a:lstStyle>
          <a:p>
            <a:pPr>
              <a:spcBef>
                <a:spcPct val="0"/>
              </a:spcBef>
            </a:pPr>
            <a:fld id="{83813055-D8DC-1040-A416-8303FED52FB8}" type="slidenum">
              <a:rPr lang="en-US" altLang="x-none">
                <a:latin typeface="Arial" charset="0"/>
              </a:rPr>
              <a:pPr>
                <a:spcBef>
                  <a:spcPct val="0"/>
                </a:spcBef>
              </a:pPr>
              <a:t>36</a:t>
            </a:fld>
            <a:endParaRPr lang="en-US" altLang="x-none">
              <a:latin typeface="Arial" charset="0"/>
            </a:endParaRPr>
          </a:p>
        </p:txBody>
      </p:sp>
    </p:spTree>
    <p:extLst>
      <p:ext uri="{BB962C8B-B14F-4D97-AF65-F5344CB8AC3E}">
        <p14:creationId xmlns:p14="http://schemas.microsoft.com/office/powerpoint/2010/main" val="3186807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22ba4dbb53_0_22:notes"/>
          <p:cNvSpPr txBox="1">
            <a:spLocks noGrp="1"/>
          </p:cNvSpPr>
          <p:nvPr>
            <p:ph type="body" idx="1"/>
          </p:nvPr>
        </p:nvSpPr>
        <p:spPr>
          <a:xfrm>
            <a:off x="685800" y="4416425"/>
            <a:ext cx="54864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53" name="Google Shape;453;g322ba4dbb53_0_2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1706c5b47b_1_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31706c5b47b_1_9: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6" name="Google Shape;476;g31706c5b47b_1_9: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1706c5b47b_1_2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1706c5b47b_1_23: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4" name="Google Shape;484;g31706c5b47b_1_23: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1706c5b47b_1_1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1706c5b47b_1_16:notes"/>
          <p:cNvSpPr txBox="1">
            <a:spLocks noGrp="1"/>
          </p:cNvSpPr>
          <p:nvPr>
            <p:ph type="body" idx="1"/>
          </p:nvPr>
        </p:nvSpPr>
        <p:spPr>
          <a:xfrm>
            <a:off x="685800" y="4416425"/>
            <a:ext cx="5486400" cy="4183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1" name="Google Shape;491;g31706c5b47b_1_16:notes"/>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0: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00" name="Google Shape;500;p3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100" name="Google Shape;100;p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1: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05" name="Google Shape;505;p3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2: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10" name="Google Shape;510;p3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4" name="Google Shape;624;p41: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25" name="Google Shape;625;p41: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44</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2" name="Google Shape;112;p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1" name="Google Shape;121;p6: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1200"/>
              <a:buFont typeface="Calibri"/>
              <a:buChar char="•"/>
            </a:pPr>
            <a:r>
              <a:rPr lang="en-US"/>
              <a:t>What is scouting all about</a:t>
            </a:r>
            <a:endParaRPr/>
          </a:p>
          <a:p>
            <a:pPr marL="628650" lvl="1" indent="-171450" algn="l" rtl="0">
              <a:lnSpc>
                <a:spcPct val="90000"/>
              </a:lnSpc>
              <a:spcBef>
                <a:spcPts val="360"/>
              </a:spcBef>
              <a:spcAft>
                <a:spcPts val="0"/>
              </a:spcAft>
              <a:buClr>
                <a:schemeClr val="dk1"/>
              </a:buClr>
              <a:buSzPts val="1200"/>
              <a:buFont typeface="Calibri"/>
              <a:buChar char="•"/>
            </a:pPr>
            <a:r>
              <a:rPr lang="en-US"/>
              <a:t>Talk about the value of what we do, getting kids out doors, providing and fun place for kids that don’t fit into the world of sport</a:t>
            </a:r>
            <a:endParaRPr/>
          </a:p>
          <a:p>
            <a:pPr marL="171450" lvl="0" indent="-171450" algn="l" rtl="0">
              <a:lnSpc>
                <a:spcPct val="90000"/>
              </a:lnSpc>
              <a:spcBef>
                <a:spcPts val="360"/>
              </a:spcBef>
              <a:spcAft>
                <a:spcPts val="0"/>
              </a:spcAft>
              <a:buClr>
                <a:schemeClr val="dk1"/>
              </a:buClr>
              <a:buSzPts val="1200"/>
              <a:buFont typeface="Calibri"/>
              <a:buChar char="•"/>
            </a:pPr>
            <a:r>
              <a:rPr lang="en-US"/>
              <a:t>How to get involved, leader, parents and friends</a:t>
            </a:r>
            <a:endParaRPr/>
          </a:p>
          <a:p>
            <a:pPr marL="171450" lvl="0" indent="-171450" algn="l" rtl="0">
              <a:lnSpc>
                <a:spcPct val="90000"/>
              </a:lnSpc>
              <a:spcBef>
                <a:spcPts val="360"/>
              </a:spcBef>
              <a:spcAft>
                <a:spcPts val="0"/>
              </a:spcAft>
              <a:buClr>
                <a:schemeClr val="dk1"/>
              </a:buClr>
              <a:buSzPts val="1200"/>
              <a:buFont typeface="Calibri"/>
              <a:buChar char="•"/>
            </a:pPr>
            <a:r>
              <a:rPr lang="en-US"/>
              <a:t>We are getting bigger</a:t>
            </a:r>
            <a:endParaRPr/>
          </a:p>
          <a:p>
            <a:pPr marL="628650" lvl="1" indent="-171450" algn="l" rtl="0">
              <a:lnSpc>
                <a:spcPct val="90000"/>
              </a:lnSpc>
              <a:spcBef>
                <a:spcPts val="360"/>
              </a:spcBef>
              <a:spcAft>
                <a:spcPts val="0"/>
              </a:spcAft>
              <a:buClr>
                <a:schemeClr val="dk1"/>
              </a:buClr>
              <a:buSzPts val="1200"/>
              <a:buFont typeface="Calibri"/>
              <a:buChar char="•"/>
            </a:pPr>
            <a:r>
              <a:rPr lang="en-US"/>
              <a:t>we have recrutied from within (Fionn)</a:t>
            </a:r>
            <a:endParaRPr/>
          </a:p>
          <a:p>
            <a:pPr marL="628650" lvl="1" indent="-171450" algn="l" rtl="0">
              <a:lnSpc>
                <a:spcPct val="90000"/>
              </a:lnSpc>
              <a:spcBef>
                <a:spcPts val="360"/>
              </a:spcBef>
              <a:spcAft>
                <a:spcPts val="0"/>
              </a:spcAft>
              <a:buClr>
                <a:schemeClr val="dk1"/>
              </a:buClr>
              <a:buSzPts val="1200"/>
              <a:buFont typeface="Calibri"/>
              <a:buChar char="•"/>
            </a:pPr>
            <a:r>
              <a:rPr lang="en-US"/>
              <a:t>Need leaders in scouts and venturers</a:t>
            </a:r>
            <a:endParaRPr/>
          </a:p>
          <a:p>
            <a:pPr marL="628650" lvl="1" indent="-95250" algn="l" rtl="0">
              <a:lnSpc>
                <a:spcPct val="90000"/>
              </a:lnSpc>
              <a:spcBef>
                <a:spcPts val="360"/>
              </a:spcBef>
              <a:spcAft>
                <a:spcPts val="0"/>
              </a:spcAft>
              <a:buClr>
                <a:schemeClr val="dk1"/>
              </a:buClr>
              <a:buSzPts val="1200"/>
              <a:buFont typeface="Calibri"/>
              <a:buNone/>
            </a:pPr>
            <a:endParaRPr/>
          </a:p>
          <a:p>
            <a:pPr marL="171450" lvl="0" indent="-95250" algn="l" rtl="0">
              <a:lnSpc>
                <a:spcPct val="90000"/>
              </a:lnSpc>
              <a:spcBef>
                <a:spcPts val="360"/>
              </a:spcBef>
              <a:spcAft>
                <a:spcPts val="0"/>
              </a:spcAft>
              <a:buClr>
                <a:schemeClr val="dk1"/>
              </a:buClr>
              <a:buSzPts val="1200"/>
              <a:buFont typeface="Calibri"/>
              <a:buNone/>
            </a:pPr>
            <a:endParaRPr/>
          </a:p>
        </p:txBody>
      </p:sp>
      <p:sp>
        <p:nvSpPr>
          <p:cNvPr id="122" name="Google Shape;122;p6:notes"/>
          <p:cNvSpPr txBox="1">
            <a:spLocks noGrp="1"/>
          </p:cNvSpPr>
          <p:nvPr>
            <p:ph type="sldNum" idx="12"/>
          </p:nvPr>
        </p:nvSpPr>
        <p:spPr>
          <a:xfrm>
            <a:off x="3884613"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7:notes"/>
          <p:cNvSpPr txBox="1">
            <a:spLocks noGrp="1"/>
          </p:cNvSpPr>
          <p:nvPr>
            <p:ph type="body" idx="1"/>
          </p:nvPr>
        </p:nvSpPr>
        <p:spPr>
          <a:xfrm>
            <a:off x="685800" y="4416480"/>
            <a:ext cx="5486040" cy="418284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On VHF contacts are normally line of sight only.</a:t>
            </a:r>
            <a:endParaRPr sz="1200" b="0" strike="noStrike">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Can be extended to 1000 miles or more with Tropo, various scatter modes</a:t>
            </a:r>
            <a:endParaRPr sz="1200" b="0" strike="noStrike">
              <a:latin typeface="Arial"/>
              <a:ea typeface="Arial"/>
              <a:cs typeface="Arial"/>
              <a:sym typeface="Arial"/>
            </a:endParaRPr>
          </a:p>
          <a:p>
            <a:pPr marL="0" lvl="0" indent="0" algn="l" rtl="0">
              <a:lnSpc>
                <a:spcPct val="100000"/>
              </a:lnSpc>
              <a:spcBef>
                <a:spcPts val="0"/>
              </a:spcBef>
              <a:spcAft>
                <a:spcPts val="0"/>
              </a:spcAft>
              <a:buClr>
                <a:srgbClr val="000000"/>
              </a:buClr>
              <a:buSzPts val="1200"/>
              <a:buFont typeface="Calibri"/>
              <a:buNone/>
            </a:pPr>
            <a:r>
              <a:rPr lang="en-US" sz="1200" b="0" strike="noStrike">
                <a:solidFill>
                  <a:srgbClr val="000000"/>
                </a:solidFill>
                <a:latin typeface="Calibri"/>
                <a:ea typeface="Calibri"/>
                <a:cs typeface="Calibri"/>
                <a:sym typeface="Calibri"/>
              </a:rPr>
              <a:t>How can we make contacts further out?</a:t>
            </a:r>
            <a:endParaRPr sz="1200" b="0" strike="noStrike">
              <a:latin typeface="Arial"/>
              <a:ea typeface="Arial"/>
              <a:cs typeface="Arial"/>
              <a:sym typeface="Arial"/>
            </a:endParaRPr>
          </a:p>
        </p:txBody>
      </p:sp>
      <p:sp>
        <p:nvSpPr>
          <p:cNvPr id="130" name="Google Shape;130;p7:notes"/>
          <p:cNvSpPr txBox="1">
            <a:spLocks noGrp="1"/>
          </p:cNvSpPr>
          <p:nvPr>
            <p:ph type="sldNum" idx="12"/>
          </p:nvPr>
        </p:nvSpPr>
        <p:spPr>
          <a:xfrm>
            <a:off x="3884760" y="8829720"/>
            <a:ext cx="2971440" cy="46476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a:t>
            </a:fld>
            <a:endParaRPr sz="13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0" name="Google Shape;150;p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16425"/>
            <a:ext cx="548640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0" name="Google Shape;160;p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3"/>
          <p:cNvSpPr txBox="1">
            <a:spLocks noGrp="1"/>
          </p:cNvSpPr>
          <p:nvPr>
            <p:ph type="ctrTitle"/>
          </p:nvPr>
        </p:nvSpPr>
        <p:spPr>
          <a:xfrm>
            <a:off x="685800" y="1663706"/>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43"/>
          <p:cNvSpPr txBox="1">
            <a:spLocks noGrp="1"/>
          </p:cNvSpPr>
          <p:nvPr>
            <p:ph type="subTitle" idx="1"/>
          </p:nvPr>
        </p:nvSpPr>
        <p:spPr>
          <a:xfrm>
            <a:off x="1371600" y="3419475"/>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
        <p:cNvGrpSpPr/>
        <p:nvPr/>
      </p:nvGrpSpPr>
      <p:grpSpPr>
        <a:xfrm>
          <a:off x="0" y="0"/>
          <a:ext cx="0" cy="0"/>
          <a:chOff x="0" y="0"/>
          <a:chExt cx="0" cy="0"/>
        </a:xfrm>
      </p:grpSpPr>
      <p:sp>
        <p:nvSpPr>
          <p:cNvPr id="54" name="Google Shape;54;p53"/>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53"/>
          <p:cNvSpPr txBox="1">
            <a:spLocks noGrp="1"/>
          </p:cNvSpPr>
          <p:nvPr>
            <p:ph type="body" idx="1"/>
          </p:nvPr>
        </p:nvSpPr>
        <p:spPr>
          <a:xfrm rot="5400000">
            <a:off x="2667001" y="-609600"/>
            <a:ext cx="3809999"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6"/>
        <p:cNvGrpSpPr/>
        <p:nvPr/>
      </p:nvGrpSpPr>
      <p:grpSpPr>
        <a:xfrm>
          <a:off x="0" y="0"/>
          <a:ext cx="0" cy="0"/>
          <a:chOff x="0" y="0"/>
          <a:chExt cx="0" cy="0"/>
        </a:xfrm>
      </p:grpSpPr>
      <p:sp>
        <p:nvSpPr>
          <p:cNvPr id="57" name="Google Shape;57;p54"/>
          <p:cNvSpPr txBox="1">
            <a:spLocks noGrp="1"/>
          </p:cNvSpPr>
          <p:nvPr>
            <p:ph type="title"/>
          </p:nvPr>
        </p:nvSpPr>
        <p:spPr>
          <a:xfrm rot="5400000">
            <a:off x="5219701" y="1943107"/>
            <a:ext cx="4876799"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54"/>
          <p:cNvSpPr txBox="1">
            <a:spLocks noGrp="1"/>
          </p:cNvSpPr>
          <p:nvPr>
            <p:ph type="body" idx="1"/>
          </p:nvPr>
        </p:nvSpPr>
        <p:spPr>
          <a:xfrm rot="5400000">
            <a:off x="1028701" y="-38094"/>
            <a:ext cx="4876799"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6"/>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46"/>
          <p:cNvSpPr txBox="1">
            <a:spLocks noGrp="1"/>
          </p:cNvSpPr>
          <p:nvPr>
            <p:ph type="body" idx="1"/>
          </p:nvPr>
        </p:nvSpPr>
        <p:spPr>
          <a:xfrm>
            <a:off x="457200" y="1600201"/>
            <a:ext cx="8229600" cy="38099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1"/>
            <a:ext cx="4038600" cy="38099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1"/>
            <a:ext cx="4038600" cy="38099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49"/>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 name="Google Shape;39;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0" name="Google Shape;40;p49"/>
          <p:cNvSpPr txBox="1">
            <a:spLocks noGrp="1"/>
          </p:cNvSpPr>
          <p:nvPr>
            <p:ph type="body" idx="2"/>
          </p:nvPr>
        </p:nvSpPr>
        <p:spPr>
          <a:xfrm>
            <a:off x="457200" y="2174878"/>
            <a:ext cx="4040188" cy="323532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 name="Google Shape;41;p49"/>
          <p:cNvSpPr txBox="1">
            <a:spLocks noGrp="1"/>
          </p:cNvSpPr>
          <p:nvPr>
            <p:ph type="body" idx="3"/>
          </p:nvPr>
        </p:nvSpPr>
        <p:spPr>
          <a:xfrm>
            <a:off x="4645028"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2" name="Google Shape;42;p49"/>
          <p:cNvSpPr txBox="1">
            <a:spLocks noGrp="1"/>
          </p:cNvSpPr>
          <p:nvPr>
            <p:ph type="body" idx="4"/>
          </p:nvPr>
        </p:nvSpPr>
        <p:spPr>
          <a:xfrm>
            <a:off x="4645028" y="2174878"/>
            <a:ext cx="4041775" cy="323532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50"/>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51"/>
          <p:cNvSpPr txBox="1">
            <a:spLocks noGrp="1"/>
          </p:cNvSpPr>
          <p:nvPr>
            <p:ph type="title"/>
          </p:nvPr>
        </p:nvSpPr>
        <p:spPr>
          <a:xfrm>
            <a:off x="457202" y="533400"/>
            <a:ext cx="3008313" cy="901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51"/>
          <p:cNvSpPr txBox="1">
            <a:spLocks noGrp="1"/>
          </p:cNvSpPr>
          <p:nvPr>
            <p:ph type="body" idx="1"/>
          </p:nvPr>
        </p:nvSpPr>
        <p:spPr>
          <a:xfrm>
            <a:off x="3575050" y="533405"/>
            <a:ext cx="5111750" cy="4876801"/>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8" name="Google Shape;48;p51"/>
          <p:cNvSpPr txBox="1">
            <a:spLocks noGrp="1"/>
          </p:cNvSpPr>
          <p:nvPr>
            <p:ph type="body" idx="2"/>
          </p:nvPr>
        </p:nvSpPr>
        <p:spPr>
          <a:xfrm>
            <a:off x="457202" y="1435107"/>
            <a:ext cx="3008313" cy="397509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52"/>
          <p:cNvSpPr txBox="1">
            <a:spLocks noGrp="1"/>
          </p:cNvSpPr>
          <p:nvPr>
            <p:ph type="title"/>
          </p:nvPr>
        </p:nvSpPr>
        <p:spPr>
          <a:xfrm>
            <a:off x="1792288" y="4581525"/>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52"/>
          <p:cNvSpPr>
            <a:spLocks noGrp="1"/>
          </p:cNvSpPr>
          <p:nvPr>
            <p:ph type="pic" idx="2"/>
          </p:nvPr>
        </p:nvSpPr>
        <p:spPr>
          <a:xfrm>
            <a:off x="1792288" y="612781"/>
            <a:ext cx="5486400" cy="3883025"/>
          </a:xfrm>
          <a:prstGeom prst="rect">
            <a:avLst/>
          </a:prstGeom>
          <a:noFill/>
          <a:ln>
            <a:noFill/>
          </a:ln>
        </p:spPr>
      </p:sp>
      <p:sp>
        <p:nvSpPr>
          <p:cNvPr id="52" name="Google Shape;52;p52"/>
          <p:cNvSpPr txBox="1">
            <a:spLocks noGrp="1"/>
          </p:cNvSpPr>
          <p:nvPr>
            <p:ph type="body" idx="1"/>
          </p:nvPr>
        </p:nvSpPr>
        <p:spPr>
          <a:xfrm>
            <a:off x="1792288" y="5148263"/>
            <a:ext cx="5486400" cy="423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800" b="1"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42"/>
          <p:cNvSpPr txBox="1">
            <a:spLocks noGrp="1"/>
          </p:cNvSpPr>
          <p:nvPr>
            <p:ph type="body" idx="1"/>
          </p:nvPr>
        </p:nvSpPr>
        <p:spPr>
          <a:xfrm>
            <a:off x="457200" y="1600200"/>
            <a:ext cx="8229600" cy="3810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42" descr="FolioREVISED.jpg"/>
          <p:cNvPicPr preferRelativeResize="0"/>
          <p:nvPr/>
        </p:nvPicPr>
        <p:blipFill rotWithShape="1">
          <a:blip r:embed="rId13">
            <a:alphaModFix/>
          </a:blip>
          <a:srcRect/>
          <a:stretch/>
        </p:blipFill>
        <p:spPr>
          <a:xfrm>
            <a:off x="5638800" y="5073650"/>
            <a:ext cx="3505200" cy="1784350"/>
          </a:xfrm>
          <a:prstGeom prst="rect">
            <a:avLst/>
          </a:prstGeom>
          <a:noFill/>
          <a:ln>
            <a:noFill/>
          </a:ln>
        </p:spPr>
      </p:pic>
      <p:sp>
        <p:nvSpPr>
          <p:cNvPr id="13" name="Google Shape;13;p42"/>
          <p:cNvSpPr/>
          <p:nvPr/>
        </p:nvSpPr>
        <p:spPr>
          <a:xfrm>
            <a:off x="0" y="6705600"/>
            <a:ext cx="9144000" cy="152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 name="Google Shape;14;p42"/>
          <p:cNvPicPr preferRelativeResize="0"/>
          <p:nvPr/>
        </p:nvPicPr>
        <p:blipFill rotWithShape="1">
          <a:blip r:embed="rId14">
            <a:alphaModFix/>
          </a:blip>
          <a:srcRect/>
          <a:stretch/>
        </p:blipFill>
        <p:spPr>
          <a:xfrm>
            <a:off x="7267575" y="6405563"/>
            <a:ext cx="1714500" cy="215900"/>
          </a:xfrm>
          <a:prstGeom prst="rect">
            <a:avLst/>
          </a:prstGeom>
          <a:noFill/>
          <a:ln>
            <a:noFill/>
          </a:ln>
        </p:spPr>
      </p:pic>
      <p:sp>
        <p:nvSpPr>
          <p:cNvPr id="15" name="Google Shape;15;p42"/>
          <p:cNvSpPr/>
          <p:nvPr/>
        </p:nvSpPr>
        <p:spPr>
          <a:xfrm>
            <a:off x="0" y="6324600"/>
            <a:ext cx="91440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 name="Google Shape;16;p42"/>
          <p:cNvPicPr preferRelativeResize="0"/>
          <p:nvPr/>
        </p:nvPicPr>
        <p:blipFill rotWithShape="1">
          <a:blip r:embed="rId15">
            <a:alphaModFix/>
          </a:blip>
          <a:srcRect/>
          <a:stretch/>
        </p:blipFill>
        <p:spPr>
          <a:xfrm>
            <a:off x="76200" y="5791200"/>
            <a:ext cx="838200" cy="876300"/>
          </a:xfrm>
          <a:prstGeom prst="rect">
            <a:avLst/>
          </a:prstGeom>
          <a:noFill/>
          <a:ln>
            <a:noFill/>
          </a:ln>
        </p:spPr>
      </p:pic>
      <p:sp>
        <p:nvSpPr>
          <p:cNvPr id="17" name="Google Shape;17;p42"/>
          <p:cNvSpPr/>
          <p:nvPr/>
        </p:nvSpPr>
        <p:spPr>
          <a:xfrm>
            <a:off x="0" y="6705600"/>
            <a:ext cx="9144000" cy="152400"/>
          </a:xfrm>
          <a:prstGeom prst="rect">
            <a:avLst/>
          </a:prstGeom>
          <a:gradFill>
            <a:gsLst>
              <a:gs pos="0">
                <a:srgbClr val="3A7CCB"/>
              </a:gs>
              <a:gs pos="20000">
                <a:srgbClr val="3C7BC7"/>
              </a:gs>
              <a:gs pos="100000">
                <a:srgbClr val="2C5D98"/>
              </a:gs>
            </a:gsLst>
            <a:lin ang="5400000" scaled="0"/>
          </a:gra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18" name="Google Shape;18;p42"/>
          <p:cNvGrpSpPr/>
          <p:nvPr/>
        </p:nvGrpSpPr>
        <p:grpSpPr>
          <a:xfrm>
            <a:off x="914400" y="5791200"/>
            <a:ext cx="938100" cy="876300"/>
            <a:chOff x="4102950" y="5299575"/>
            <a:chExt cx="938100" cy="876300"/>
          </a:xfrm>
        </p:grpSpPr>
        <p:sp>
          <p:nvSpPr>
            <p:cNvPr id="19" name="Google Shape;19;p42"/>
            <p:cNvSpPr/>
            <p:nvPr/>
          </p:nvSpPr>
          <p:spPr>
            <a:xfrm>
              <a:off x="4102950" y="5299575"/>
              <a:ext cx="938100" cy="876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0" name="Google Shape;20;p42"/>
            <p:cNvPicPr preferRelativeResize="0"/>
            <p:nvPr/>
          </p:nvPicPr>
          <p:blipFill>
            <a:blip r:embed="rId16">
              <a:alphaModFix/>
            </a:blip>
            <a:stretch>
              <a:fillRect/>
            </a:stretch>
          </p:blipFill>
          <p:spPr>
            <a:xfrm>
              <a:off x="4106576" y="5299575"/>
              <a:ext cx="930839" cy="876300"/>
            </a:xfrm>
            <a:prstGeom prst="rect">
              <a:avLst/>
            </a:prstGeom>
            <a:noFill/>
            <a:ln w="9525" cap="flat" cmpd="sng">
              <a:solidFill>
                <a:schemeClr val="lt1"/>
              </a:solidFill>
              <a:prstDash val="solid"/>
              <a:round/>
              <a:headEnd type="none" w="sm" len="sm"/>
              <a:tailEnd type="none" w="sm" len="sm"/>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hackgreensdr.org:8901/"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tiktok.com/@hamradioworld/video/740128837462091702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49.png"/><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hypertextbook.com/facts/2001/ElizabethWong.shtml#:~:text=However%2C%20it%20has%20been%20discovered,Low%20Frequency%20(ULF)%20rang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jpg"/></Relationships>
</file>

<file path=ppt/slides/_rels/slide3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jp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74.jpg"/><Relationship Id="rId5" Type="http://schemas.openxmlformats.org/officeDocument/2006/relationships/image" Target="../media/image73.jpg"/><Relationship Id="rId10" Type="http://schemas.openxmlformats.org/officeDocument/2006/relationships/image" Target="../media/image78.jpg"/><Relationship Id="rId4" Type="http://schemas.openxmlformats.org/officeDocument/2006/relationships/image" Target="../media/image72.jpg"/><Relationship Id="rId9"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1.jpg"/><Relationship Id="rId5" Type="http://schemas.openxmlformats.org/officeDocument/2006/relationships/image" Target="../media/image80.png"/><Relationship Id="rId4" Type="http://schemas.openxmlformats.org/officeDocument/2006/relationships/hyperlink" Target="http://hackgreensdr.org:890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9.jpg"/><Relationship Id="rId5" Type="http://schemas.openxmlformats.org/officeDocument/2006/relationships/image" Target="../media/image88.jpg"/><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jpeg"/><Relationship Id="rId7" Type="http://schemas.openxmlformats.org/officeDocument/2006/relationships/image" Target="../media/image9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0.jpg"/><Relationship Id="rId7"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2.jpg"/><Relationship Id="rId4" Type="http://schemas.openxmlformats.org/officeDocument/2006/relationships/image" Target="../media/image21.jpg"/></Relationships>
</file>

<file path=ppt/slides/_rels/slide4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9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10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0.jp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hyperlink" Target="http://www.radioscuting.i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32522044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jpg"/><Relationship Id="rId11" Type="http://schemas.openxmlformats.org/officeDocument/2006/relationships/image" Target="../media/image35.jp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jpg"/><Relationship Id="rId9" Type="http://schemas.openxmlformats.org/officeDocument/2006/relationships/image" Target="../media/image33.jpg"/></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8.sv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p:nvPr/>
        </p:nvSpPr>
        <p:spPr>
          <a:xfrm>
            <a:off x="5271535" y="771293"/>
            <a:ext cx="114300" cy="143850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5" name="Google Shape;65;p1"/>
          <p:cNvPicPr preferRelativeResize="0"/>
          <p:nvPr/>
        </p:nvPicPr>
        <p:blipFill rotWithShape="1">
          <a:blip r:embed="rId3">
            <a:alphaModFix/>
          </a:blip>
          <a:srcRect/>
          <a:stretch/>
        </p:blipFill>
        <p:spPr>
          <a:xfrm>
            <a:off x="4770402" y="117679"/>
            <a:ext cx="1447800" cy="1751811"/>
          </a:xfrm>
          <a:prstGeom prst="rect">
            <a:avLst/>
          </a:prstGeom>
          <a:noFill/>
          <a:ln>
            <a:noFill/>
          </a:ln>
        </p:spPr>
      </p:pic>
      <p:grpSp>
        <p:nvGrpSpPr>
          <p:cNvPr id="66" name="Google Shape;66;p1"/>
          <p:cNvGrpSpPr/>
          <p:nvPr/>
        </p:nvGrpSpPr>
        <p:grpSpPr>
          <a:xfrm>
            <a:off x="2241377" y="3733800"/>
            <a:ext cx="5029200" cy="2952750"/>
            <a:chOff x="570895" y="3113637"/>
            <a:chExt cx="18962773" cy="11668772"/>
          </a:xfrm>
        </p:grpSpPr>
        <p:pic>
          <p:nvPicPr>
            <p:cNvPr id="67" name="Google Shape;67;p1"/>
            <p:cNvPicPr preferRelativeResize="0"/>
            <p:nvPr/>
          </p:nvPicPr>
          <p:blipFill rotWithShape="1">
            <a:blip r:embed="rId4">
              <a:alphaModFix/>
            </a:blip>
            <a:srcRect/>
            <a:stretch/>
          </p:blipFill>
          <p:spPr>
            <a:xfrm>
              <a:off x="570895" y="3113637"/>
              <a:ext cx="18962773" cy="11668772"/>
            </a:xfrm>
            <a:prstGeom prst="rect">
              <a:avLst/>
            </a:prstGeom>
            <a:noFill/>
            <a:ln>
              <a:noFill/>
            </a:ln>
          </p:spPr>
        </p:pic>
        <p:pic>
          <p:nvPicPr>
            <p:cNvPr id="68" name="Google Shape;68;p1"/>
            <p:cNvPicPr preferRelativeResize="0"/>
            <p:nvPr/>
          </p:nvPicPr>
          <p:blipFill rotWithShape="1">
            <a:blip r:embed="rId5">
              <a:alphaModFix/>
            </a:blip>
            <a:srcRect/>
            <a:stretch/>
          </p:blipFill>
          <p:spPr>
            <a:xfrm>
              <a:off x="2047222" y="8307144"/>
              <a:ext cx="119627" cy="233364"/>
            </a:xfrm>
            <a:prstGeom prst="rect">
              <a:avLst/>
            </a:prstGeom>
            <a:noFill/>
            <a:ln>
              <a:noFill/>
            </a:ln>
          </p:spPr>
        </p:pic>
        <p:sp>
          <p:nvSpPr>
            <p:cNvPr id="69" name="Google Shape;69;p1"/>
            <p:cNvSpPr/>
            <p:nvPr/>
          </p:nvSpPr>
          <p:spPr>
            <a:xfrm>
              <a:off x="1974002" y="8251063"/>
              <a:ext cx="98425" cy="345440"/>
            </a:xfrm>
            <a:custGeom>
              <a:avLst/>
              <a:gdLst/>
              <a:ahLst/>
              <a:cxnLst/>
              <a:rect l="l" t="t" r="r" b="b"/>
              <a:pathLst>
                <a:path w="98425" h="345440" extrusionOk="0">
                  <a:moveTo>
                    <a:pt x="83494" y="0"/>
                  </a:moveTo>
                  <a:lnTo>
                    <a:pt x="45371" y="38947"/>
                  </a:lnTo>
                  <a:lnTo>
                    <a:pt x="20626" y="79852"/>
                  </a:lnTo>
                  <a:lnTo>
                    <a:pt x="5271" y="125156"/>
                  </a:lnTo>
                  <a:lnTo>
                    <a:pt x="0" y="173376"/>
                  </a:lnTo>
                  <a:lnTo>
                    <a:pt x="5271" y="221599"/>
                  </a:lnTo>
                  <a:lnTo>
                    <a:pt x="20626" y="266906"/>
                  </a:lnTo>
                  <a:lnTo>
                    <a:pt x="45371" y="307814"/>
                  </a:lnTo>
                  <a:lnTo>
                    <a:pt x="78814" y="342837"/>
                  </a:lnTo>
                  <a:lnTo>
                    <a:pt x="83400" y="345413"/>
                  </a:lnTo>
                  <a:lnTo>
                    <a:pt x="89075" y="345413"/>
                  </a:lnTo>
                  <a:lnTo>
                    <a:pt x="92196" y="344083"/>
                  </a:lnTo>
                  <a:lnTo>
                    <a:pt x="98290" y="336816"/>
                  </a:lnTo>
                  <a:lnTo>
                    <a:pt x="97703" y="329853"/>
                  </a:lnTo>
                  <a:lnTo>
                    <a:pt x="93012" y="325927"/>
                  </a:lnTo>
                  <a:lnTo>
                    <a:pt x="62917" y="294402"/>
                  </a:lnTo>
                  <a:lnTo>
                    <a:pt x="40647" y="257575"/>
                  </a:lnTo>
                  <a:lnTo>
                    <a:pt x="26828" y="216787"/>
                  </a:lnTo>
                  <a:lnTo>
                    <a:pt x="22083" y="173376"/>
                  </a:lnTo>
                  <a:lnTo>
                    <a:pt x="26828" y="129965"/>
                  </a:lnTo>
                  <a:lnTo>
                    <a:pt x="40647" y="89177"/>
                  </a:lnTo>
                  <a:lnTo>
                    <a:pt x="62917" y="52351"/>
                  </a:lnTo>
                  <a:lnTo>
                    <a:pt x="93012" y="20826"/>
                  </a:lnTo>
                  <a:lnTo>
                    <a:pt x="97703" y="16900"/>
                  </a:lnTo>
                  <a:lnTo>
                    <a:pt x="98290" y="9926"/>
                  </a:lnTo>
                  <a:lnTo>
                    <a:pt x="90437" y="586"/>
                  </a:lnTo>
                  <a:lnTo>
                    <a:pt x="83494" y="0"/>
                  </a:lnTo>
                  <a:close/>
                </a:path>
              </a:pathLst>
            </a:custGeom>
            <a:solidFill>
              <a:srgbClr val="00A65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0" name="Google Shape;70;p1"/>
            <p:cNvPicPr preferRelativeResize="0"/>
            <p:nvPr/>
          </p:nvPicPr>
          <p:blipFill rotWithShape="1">
            <a:blip r:embed="rId6">
              <a:alphaModFix/>
            </a:blip>
            <a:srcRect/>
            <a:stretch/>
          </p:blipFill>
          <p:spPr>
            <a:xfrm>
              <a:off x="2299033" y="8307160"/>
              <a:ext cx="119607" cy="233343"/>
            </a:xfrm>
            <a:prstGeom prst="rect">
              <a:avLst/>
            </a:prstGeom>
            <a:noFill/>
            <a:ln>
              <a:noFill/>
            </a:ln>
          </p:spPr>
        </p:pic>
        <p:sp>
          <p:nvSpPr>
            <p:cNvPr id="71" name="Google Shape;71;p1"/>
            <p:cNvSpPr/>
            <p:nvPr/>
          </p:nvSpPr>
          <p:spPr>
            <a:xfrm>
              <a:off x="2393575" y="8251054"/>
              <a:ext cx="98425" cy="345440"/>
            </a:xfrm>
            <a:custGeom>
              <a:avLst/>
              <a:gdLst/>
              <a:ahLst/>
              <a:cxnLst/>
              <a:rect l="l" t="t" r="r" b="b"/>
              <a:pathLst>
                <a:path w="98425" h="345440" extrusionOk="0">
                  <a:moveTo>
                    <a:pt x="14816" y="0"/>
                  </a:moveTo>
                  <a:lnTo>
                    <a:pt x="7842" y="607"/>
                  </a:lnTo>
                  <a:lnTo>
                    <a:pt x="0" y="9947"/>
                  </a:lnTo>
                  <a:lnTo>
                    <a:pt x="596" y="16900"/>
                  </a:lnTo>
                  <a:lnTo>
                    <a:pt x="5266" y="20826"/>
                  </a:lnTo>
                  <a:lnTo>
                    <a:pt x="35372" y="52351"/>
                  </a:lnTo>
                  <a:lnTo>
                    <a:pt x="57644" y="89179"/>
                  </a:lnTo>
                  <a:lnTo>
                    <a:pt x="71463" y="129970"/>
                  </a:lnTo>
                  <a:lnTo>
                    <a:pt x="76207" y="173387"/>
                  </a:lnTo>
                  <a:lnTo>
                    <a:pt x="71463" y="216804"/>
                  </a:lnTo>
                  <a:lnTo>
                    <a:pt x="57644" y="257595"/>
                  </a:lnTo>
                  <a:lnTo>
                    <a:pt x="35372" y="294422"/>
                  </a:lnTo>
                  <a:lnTo>
                    <a:pt x="5266" y="325948"/>
                  </a:lnTo>
                  <a:lnTo>
                    <a:pt x="596" y="329874"/>
                  </a:lnTo>
                  <a:lnTo>
                    <a:pt x="0" y="336848"/>
                  </a:lnTo>
                  <a:lnTo>
                    <a:pt x="6104" y="344104"/>
                  </a:lnTo>
                  <a:lnTo>
                    <a:pt x="9235" y="345444"/>
                  </a:lnTo>
                  <a:lnTo>
                    <a:pt x="14889" y="345444"/>
                  </a:lnTo>
                  <a:lnTo>
                    <a:pt x="52921" y="307823"/>
                  </a:lnTo>
                  <a:lnTo>
                    <a:pt x="77662" y="266913"/>
                  </a:lnTo>
                  <a:lnTo>
                    <a:pt x="93010" y="221605"/>
                  </a:lnTo>
                  <a:lnTo>
                    <a:pt x="98279" y="173387"/>
                  </a:lnTo>
                  <a:lnTo>
                    <a:pt x="93010" y="125169"/>
                  </a:lnTo>
                  <a:lnTo>
                    <a:pt x="77662" y="79862"/>
                  </a:lnTo>
                  <a:lnTo>
                    <a:pt x="52921" y="38955"/>
                  </a:lnTo>
                  <a:lnTo>
                    <a:pt x="19475" y="3937"/>
                  </a:lnTo>
                  <a:lnTo>
                    <a:pt x="14816" y="0"/>
                  </a:lnTo>
                  <a:close/>
                </a:path>
              </a:pathLst>
            </a:custGeom>
            <a:solidFill>
              <a:srgbClr val="00A65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1"/>
            <p:cNvSpPr/>
            <p:nvPr/>
          </p:nvSpPr>
          <p:spPr>
            <a:xfrm>
              <a:off x="1977009" y="8367944"/>
              <a:ext cx="509270" cy="677545"/>
            </a:xfrm>
            <a:custGeom>
              <a:avLst/>
              <a:gdLst/>
              <a:ahLst/>
              <a:cxnLst/>
              <a:rect l="l" t="t" r="r" b="b"/>
              <a:pathLst>
                <a:path w="509269" h="677545" extrusionOk="0">
                  <a:moveTo>
                    <a:pt x="503345" y="651048"/>
                  </a:moveTo>
                  <a:lnTo>
                    <a:pt x="5926" y="651048"/>
                  </a:lnTo>
                  <a:lnTo>
                    <a:pt x="0" y="656964"/>
                  </a:lnTo>
                  <a:lnTo>
                    <a:pt x="0" y="671560"/>
                  </a:lnTo>
                  <a:lnTo>
                    <a:pt x="5926" y="677476"/>
                  </a:lnTo>
                  <a:lnTo>
                    <a:pt x="503345" y="677476"/>
                  </a:lnTo>
                  <a:lnTo>
                    <a:pt x="509261" y="671560"/>
                  </a:lnTo>
                  <a:lnTo>
                    <a:pt x="509261" y="656964"/>
                  </a:lnTo>
                  <a:lnTo>
                    <a:pt x="503345" y="651048"/>
                  </a:lnTo>
                  <a:close/>
                </a:path>
                <a:path w="509269" h="677545" extrusionOk="0">
                  <a:moveTo>
                    <a:pt x="255918" y="0"/>
                  </a:moveTo>
                  <a:lnTo>
                    <a:pt x="233950" y="4447"/>
                  </a:lnTo>
                  <a:lnTo>
                    <a:pt x="215992" y="16568"/>
                  </a:lnTo>
                  <a:lnTo>
                    <a:pt x="203874" y="34530"/>
                  </a:lnTo>
                  <a:lnTo>
                    <a:pt x="199428" y="56500"/>
                  </a:lnTo>
                  <a:lnTo>
                    <a:pt x="201240" y="70704"/>
                  </a:lnTo>
                  <a:lnTo>
                    <a:pt x="206369" y="83579"/>
                  </a:lnTo>
                  <a:lnTo>
                    <a:pt x="214354" y="94674"/>
                  </a:lnTo>
                  <a:lnTo>
                    <a:pt x="224736" y="103536"/>
                  </a:lnTo>
                  <a:lnTo>
                    <a:pt x="25370" y="651048"/>
                  </a:lnTo>
                  <a:lnTo>
                    <a:pt x="71013" y="651048"/>
                  </a:lnTo>
                  <a:lnTo>
                    <a:pt x="105048" y="622588"/>
                  </a:lnTo>
                  <a:lnTo>
                    <a:pt x="63851" y="622588"/>
                  </a:lnTo>
                  <a:lnTo>
                    <a:pt x="133032" y="432636"/>
                  </a:lnTo>
                  <a:lnTo>
                    <a:pt x="162210" y="432636"/>
                  </a:lnTo>
                  <a:lnTo>
                    <a:pt x="147398" y="400961"/>
                  </a:lnTo>
                  <a:lnTo>
                    <a:pt x="201708" y="346460"/>
                  </a:lnTo>
                  <a:lnTo>
                    <a:pt x="164413" y="346460"/>
                  </a:lnTo>
                  <a:lnTo>
                    <a:pt x="226925" y="174769"/>
                  </a:lnTo>
                  <a:lnTo>
                    <a:pt x="313059" y="174769"/>
                  </a:lnTo>
                  <a:lnTo>
                    <a:pt x="287122" y="103536"/>
                  </a:lnTo>
                  <a:lnTo>
                    <a:pt x="297503" y="94674"/>
                  </a:lnTo>
                  <a:lnTo>
                    <a:pt x="305489" y="83579"/>
                  </a:lnTo>
                  <a:lnTo>
                    <a:pt x="306228" y="81725"/>
                  </a:lnTo>
                  <a:lnTo>
                    <a:pt x="232673" y="81725"/>
                  </a:lnTo>
                  <a:lnTo>
                    <a:pt x="228046" y="76524"/>
                  </a:lnTo>
                  <a:lnTo>
                    <a:pt x="224528" y="70491"/>
                  </a:lnTo>
                  <a:lnTo>
                    <a:pt x="222287" y="63768"/>
                  </a:lnTo>
                  <a:lnTo>
                    <a:pt x="221501" y="56500"/>
                  </a:lnTo>
                  <a:lnTo>
                    <a:pt x="224212" y="43117"/>
                  </a:lnTo>
                  <a:lnTo>
                    <a:pt x="231598" y="32171"/>
                  </a:lnTo>
                  <a:lnTo>
                    <a:pt x="242541" y="24783"/>
                  </a:lnTo>
                  <a:lnTo>
                    <a:pt x="255918" y="22072"/>
                  </a:lnTo>
                  <a:lnTo>
                    <a:pt x="299577" y="22072"/>
                  </a:lnTo>
                  <a:lnTo>
                    <a:pt x="295864" y="16568"/>
                  </a:lnTo>
                  <a:lnTo>
                    <a:pt x="277899" y="4447"/>
                  </a:lnTo>
                  <a:lnTo>
                    <a:pt x="255918" y="0"/>
                  </a:lnTo>
                  <a:close/>
                </a:path>
                <a:path w="509269" h="677545" extrusionOk="0">
                  <a:moveTo>
                    <a:pt x="218203" y="552370"/>
                  </a:moveTo>
                  <a:lnTo>
                    <a:pt x="189020" y="552370"/>
                  </a:lnTo>
                  <a:lnTo>
                    <a:pt x="235165" y="651048"/>
                  </a:lnTo>
                  <a:lnTo>
                    <a:pt x="276703" y="651048"/>
                  </a:lnTo>
                  <a:lnTo>
                    <a:pt x="298321" y="604808"/>
                  </a:lnTo>
                  <a:lnTo>
                    <a:pt x="242725" y="604808"/>
                  </a:lnTo>
                  <a:lnTo>
                    <a:pt x="218203" y="552370"/>
                  </a:lnTo>
                  <a:close/>
                </a:path>
                <a:path w="509269" h="677545" extrusionOk="0">
                  <a:moveTo>
                    <a:pt x="364014" y="552370"/>
                  </a:moveTo>
                  <a:lnTo>
                    <a:pt x="322838" y="552370"/>
                  </a:lnTo>
                  <a:lnTo>
                    <a:pt x="440824" y="651048"/>
                  </a:lnTo>
                  <a:lnTo>
                    <a:pt x="486477" y="651048"/>
                  </a:lnTo>
                  <a:lnTo>
                    <a:pt x="476114" y="622588"/>
                  </a:lnTo>
                  <a:lnTo>
                    <a:pt x="447996" y="622588"/>
                  </a:lnTo>
                  <a:lnTo>
                    <a:pt x="364014" y="552370"/>
                  </a:lnTo>
                  <a:close/>
                </a:path>
                <a:path w="509269" h="677545" extrusionOk="0">
                  <a:moveTo>
                    <a:pt x="162210" y="432636"/>
                  </a:moveTo>
                  <a:lnTo>
                    <a:pt x="133032" y="432636"/>
                  </a:lnTo>
                  <a:lnTo>
                    <a:pt x="177450" y="527617"/>
                  </a:lnTo>
                  <a:lnTo>
                    <a:pt x="63851" y="622588"/>
                  </a:lnTo>
                  <a:lnTo>
                    <a:pt x="105048" y="622588"/>
                  </a:lnTo>
                  <a:lnTo>
                    <a:pt x="189020" y="552370"/>
                  </a:lnTo>
                  <a:lnTo>
                    <a:pt x="218203" y="552370"/>
                  </a:lnTo>
                  <a:lnTo>
                    <a:pt x="162210" y="432636"/>
                  </a:lnTo>
                  <a:close/>
                </a:path>
                <a:path w="509269" h="677545" extrusionOk="0">
                  <a:moveTo>
                    <a:pt x="406951" y="432636"/>
                  </a:moveTo>
                  <a:lnTo>
                    <a:pt x="378826" y="432636"/>
                  </a:lnTo>
                  <a:lnTo>
                    <a:pt x="447996" y="622588"/>
                  </a:lnTo>
                  <a:lnTo>
                    <a:pt x="476114" y="622588"/>
                  </a:lnTo>
                  <a:lnTo>
                    <a:pt x="406951" y="432636"/>
                  </a:lnTo>
                  <a:close/>
                </a:path>
                <a:path w="509269" h="677545" extrusionOk="0">
                  <a:moveTo>
                    <a:pt x="269133" y="305299"/>
                  </a:moveTo>
                  <a:lnTo>
                    <a:pt x="242725" y="305299"/>
                  </a:lnTo>
                  <a:lnTo>
                    <a:pt x="242725" y="604808"/>
                  </a:lnTo>
                  <a:lnTo>
                    <a:pt x="269133" y="604808"/>
                  </a:lnTo>
                  <a:lnTo>
                    <a:pt x="269133" y="305299"/>
                  </a:lnTo>
                  <a:close/>
                </a:path>
                <a:path w="509269" h="677545" extrusionOk="0">
                  <a:moveTo>
                    <a:pt x="306433" y="305299"/>
                  </a:moveTo>
                  <a:lnTo>
                    <a:pt x="269133" y="305299"/>
                  </a:lnTo>
                  <a:lnTo>
                    <a:pt x="364460" y="400961"/>
                  </a:lnTo>
                  <a:lnTo>
                    <a:pt x="269133" y="604808"/>
                  </a:lnTo>
                  <a:lnTo>
                    <a:pt x="298321" y="604808"/>
                  </a:lnTo>
                  <a:lnTo>
                    <a:pt x="322838" y="552370"/>
                  </a:lnTo>
                  <a:lnTo>
                    <a:pt x="364014" y="552370"/>
                  </a:lnTo>
                  <a:lnTo>
                    <a:pt x="334408" y="527617"/>
                  </a:lnTo>
                  <a:lnTo>
                    <a:pt x="378826" y="432636"/>
                  </a:lnTo>
                  <a:lnTo>
                    <a:pt x="406951" y="432636"/>
                  </a:lnTo>
                  <a:lnTo>
                    <a:pt x="375573" y="346460"/>
                  </a:lnTo>
                  <a:lnTo>
                    <a:pt x="347444" y="346460"/>
                  </a:lnTo>
                  <a:lnTo>
                    <a:pt x="306433" y="305299"/>
                  </a:lnTo>
                  <a:close/>
                </a:path>
                <a:path w="509269" h="677545" extrusionOk="0">
                  <a:moveTo>
                    <a:pt x="284933" y="174769"/>
                  </a:moveTo>
                  <a:lnTo>
                    <a:pt x="226925" y="174769"/>
                  </a:lnTo>
                  <a:lnTo>
                    <a:pt x="241835" y="268756"/>
                  </a:lnTo>
                  <a:lnTo>
                    <a:pt x="164413" y="346460"/>
                  </a:lnTo>
                  <a:lnTo>
                    <a:pt x="201708" y="346460"/>
                  </a:lnTo>
                  <a:lnTo>
                    <a:pt x="242725" y="305299"/>
                  </a:lnTo>
                  <a:lnTo>
                    <a:pt x="306433" y="305299"/>
                  </a:lnTo>
                  <a:lnTo>
                    <a:pt x="270023" y="268756"/>
                  </a:lnTo>
                  <a:lnTo>
                    <a:pt x="284933" y="174769"/>
                  </a:lnTo>
                  <a:close/>
                </a:path>
                <a:path w="509269" h="677545" extrusionOk="0">
                  <a:moveTo>
                    <a:pt x="313059" y="174769"/>
                  </a:moveTo>
                  <a:lnTo>
                    <a:pt x="284933" y="174769"/>
                  </a:lnTo>
                  <a:lnTo>
                    <a:pt x="347444" y="346460"/>
                  </a:lnTo>
                  <a:lnTo>
                    <a:pt x="375573" y="346460"/>
                  </a:lnTo>
                  <a:lnTo>
                    <a:pt x="313059" y="174769"/>
                  </a:lnTo>
                  <a:close/>
                </a:path>
                <a:path w="509269" h="677545" extrusionOk="0">
                  <a:moveTo>
                    <a:pt x="254505" y="43349"/>
                  </a:moveTo>
                  <a:lnTo>
                    <a:pt x="252631" y="43663"/>
                  </a:lnTo>
                  <a:lnTo>
                    <a:pt x="251761" y="44103"/>
                  </a:lnTo>
                  <a:lnTo>
                    <a:pt x="250725" y="44543"/>
                  </a:lnTo>
                  <a:lnTo>
                    <a:pt x="249070" y="45307"/>
                  </a:lnTo>
                  <a:lnTo>
                    <a:pt x="247542" y="46260"/>
                  </a:lnTo>
                  <a:lnTo>
                    <a:pt x="246170" y="47715"/>
                  </a:lnTo>
                  <a:lnTo>
                    <a:pt x="245971" y="47820"/>
                  </a:lnTo>
                  <a:lnTo>
                    <a:pt x="244861" y="49129"/>
                  </a:lnTo>
                  <a:lnTo>
                    <a:pt x="244065" y="50459"/>
                  </a:lnTo>
                  <a:lnTo>
                    <a:pt x="232673" y="81725"/>
                  </a:lnTo>
                  <a:lnTo>
                    <a:pt x="279185" y="81725"/>
                  </a:lnTo>
                  <a:lnTo>
                    <a:pt x="267792" y="50459"/>
                  </a:lnTo>
                  <a:lnTo>
                    <a:pt x="266997" y="49129"/>
                  </a:lnTo>
                  <a:lnTo>
                    <a:pt x="265573" y="47454"/>
                  </a:lnTo>
                  <a:lnTo>
                    <a:pt x="264944" y="47077"/>
                  </a:lnTo>
                  <a:lnTo>
                    <a:pt x="263793" y="46092"/>
                  </a:lnTo>
                  <a:lnTo>
                    <a:pt x="263248" y="45485"/>
                  </a:lnTo>
                  <a:lnTo>
                    <a:pt x="261248" y="44312"/>
                  </a:lnTo>
                  <a:lnTo>
                    <a:pt x="259803" y="43789"/>
                  </a:lnTo>
                  <a:lnTo>
                    <a:pt x="258307" y="43506"/>
                  </a:lnTo>
                  <a:lnTo>
                    <a:pt x="256861" y="43506"/>
                  </a:lnTo>
                  <a:lnTo>
                    <a:pt x="255332" y="43475"/>
                  </a:lnTo>
                  <a:lnTo>
                    <a:pt x="254505" y="43349"/>
                  </a:lnTo>
                  <a:close/>
                </a:path>
                <a:path w="509269" h="677545" extrusionOk="0">
                  <a:moveTo>
                    <a:pt x="299577" y="22072"/>
                  </a:moveTo>
                  <a:lnTo>
                    <a:pt x="255918" y="22072"/>
                  </a:lnTo>
                  <a:lnTo>
                    <a:pt x="269305" y="24783"/>
                  </a:lnTo>
                  <a:lnTo>
                    <a:pt x="280246" y="32171"/>
                  </a:lnTo>
                  <a:lnTo>
                    <a:pt x="287628" y="43117"/>
                  </a:lnTo>
                  <a:lnTo>
                    <a:pt x="290336" y="56500"/>
                  </a:lnTo>
                  <a:lnTo>
                    <a:pt x="289551" y="63771"/>
                  </a:lnTo>
                  <a:lnTo>
                    <a:pt x="287317" y="70491"/>
                  </a:lnTo>
                  <a:lnTo>
                    <a:pt x="283795" y="76533"/>
                  </a:lnTo>
                  <a:lnTo>
                    <a:pt x="279185" y="81725"/>
                  </a:lnTo>
                  <a:lnTo>
                    <a:pt x="306228" y="81725"/>
                  </a:lnTo>
                  <a:lnTo>
                    <a:pt x="310618" y="70704"/>
                  </a:lnTo>
                  <a:lnTo>
                    <a:pt x="312430" y="56500"/>
                  </a:lnTo>
                  <a:lnTo>
                    <a:pt x="307983" y="34530"/>
                  </a:lnTo>
                  <a:lnTo>
                    <a:pt x="299577" y="22072"/>
                  </a:lnTo>
                  <a:close/>
                </a:path>
                <a:path w="509269" h="677545" extrusionOk="0">
                  <a:moveTo>
                    <a:pt x="257531" y="43359"/>
                  </a:moveTo>
                  <a:lnTo>
                    <a:pt x="256861" y="43506"/>
                  </a:lnTo>
                  <a:lnTo>
                    <a:pt x="258307" y="43506"/>
                  </a:lnTo>
                  <a:lnTo>
                    <a:pt x="257531" y="43359"/>
                  </a:lnTo>
                  <a:close/>
                </a:path>
              </a:pathLst>
            </a:custGeom>
            <a:solidFill>
              <a:srgbClr val="00693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3" name="Google Shape;73;p1"/>
            <p:cNvPicPr preferRelativeResize="0"/>
            <p:nvPr/>
          </p:nvPicPr>
          <p:blipFill rotWithShape="1">
            <a:blip r:embed="rId7">
              <a:alphaModFix/>
            </a:blip>
            <a:srcRect/>
            <a:stretch/>
          </p:blipFill>
          <p:spPr>
            <a:xfrm>
              <a:off x="1068025" y="8948025"/>
              <a:ext cx="2329782" cy="1498189"/>
            </a:xfrm>
            <a:prstGeom prst="rect">
              <a:avLst/>
            </a:prstGeom>
            <a:noFill/>
            <a:ln>
              <a:noFill/>
            </a:ln>
          </p:spPr>
        </p:pic>
      </p:grpSp>
      <p:pic>
        <p:nvPicPr>
          <p:cNvPr id="74" name="Google Shape;74;p1"/>
          <p:cNvPicPr preferRelativeResize="0"/>
          <p:nvPr/>
        </p:nvPicPr>
        <p:blipFill>
          <a:blip r:embed="rId8">
            <a:alphaModFix/>
          </a:blip>
          <a:stretch>
            <a:fillRect/>
          </a:stretch>
        </p:blipFill>
        <p:spPr>
          <a:xfrm>
            <a:off x="2849227" y="296400"/>
            <a:ext cx="1757112" cy="1654175"/>
          </a:xfrm>
          <a:prstGeom prst="rect">
            <a:avLst/>
          </a:prstGeom>
          <a:noFill/>
          <a:ln>
            <a:noFill/>
          </a:ln>
        </p:spPr>
      </p:pic>
      <p:sp>
        <p:nvSpPr>
          <p:cNvPr id="75" name="Google Shape;75;p1"/>
          <p:cNvSpPr txBox="1">
            <a:spLocks noGrp="1"/>
          </p:cNvSpPr>
          <p:nvPr>
            <p:ph type="ctrTitle"/>
          </p:nvPr>
        </p:nvSpPr>
        <p:spPr>
          <a:xfrm>
            <a:off x="-8467" y="2111375"/>
            <a:ext cx="91440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dirty="0"/>
              <a:t>Welcome to the Introduction to Radio Scouting and the Radio Scouting Skills </a:t>
            </a:r>
            <a:r>
              <a:rPr lang="en-US" sz="3600" dirty="0" err="1"/>
              <a:t>Programme</a:t>
            </a:r>
            <a:r>
              <a:rPr lang="en-US" sz="3600" dirty="0"/>
              <a:t> level 1 &amp;2 Leader training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title"/>
          </p:nvPr>
        </p:nvSpPr>
        <p:spPr>
          <a:xfrm>
            <a:off x="0" y="0"/>
            <a:ext cx="91440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t>Stage 1 - Competency Statements</a:t>
            </a:r>
            <a:endParaRPr/>
          </a:p>
        </p:txBody>
      </p:sp>
      <p:grpSp>
        <p:nvGrpSpPr>
          <p:cNvPr id="184" name="Google Shape;184;p10"/>
          <p:cNvGrpSpPr/>
          <p:nvPr/>
        </p:nvGrpSpPr>
        <p:grpSpPr>
          <a:xfrm>
            <a:off x="395350" y="1068575"/>
            <a:ext cx="8120146" cy="4632959"/>
            <a:chOff x="0" y="1777"/>
            <a:chExt cx="7886700" cy="4111242"/>
          </a:xfrm>
        </p:grpSpPr>
        <p:sp>
          <p:nvSpPr>
            <p:cNvPr id="185" name="Google Shape;185;p10"/>
            <p:cNvSpPr/>
            <p:nvPr/>
          </p:nvSpPr>
          <p:spPr>
            <a:xfrm>
              <a:off x="0" y="1777"/>
              <a:ext cx="7886700" cy="57549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0"/>
            <p:cNvSpPr txBox="1"/>
            <p:nvPr/>
          </p:nvSpPr>
          <p:spPr>
            <a:xfrm>
              <a:off x="28093" y="29870"/>
              <a:ext cx="7830600" cy="519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can name the things I know that use radio waves  </a:t>
              </a:r>
              <a:endParaRPr sz="1400" b="0" i="0" u="none" strike="noStrike" cap="none">
                <a:solidFill>
                  <a:srgbClr val="000000"/>
                </a:solidFill>
                <a:latin typeface="Arial"/>
                <a:ea typeface="Arial"/>
                <a:cs typeface="Arial"/>
                <a:sym typeface="Arial"/>
              </a:endParaRPr>
            </a:p>
          </p:txBody>
        </p:sp>
        <p:sp>
          <p:nvSpPr>
            <p:cNvPr id="187" name="Google Shape;187;p10"/>
            <p:cNvSpPr/>
            <p:nvPr/>
          </p:nvSpPr>
          <p:spPr>
            <a:xfrm>
              <a:off x="0" y="591068"/>
              <a:ext cx="7886700" cy="57549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0"/>
            <p:cNvSpPr txBox="1"/>
            <p:nvPr/>
          </p:nvSpPr>
          <p:spPr>
            <a:xfrm>
              <a:off x="28093" y="619161"/>
              <a:ext cx="7830514" cy="51931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my parents/guardian/ICE contact phone number and can dial it on a mobile phone </a:t>
              </a:r>
              <a:endParaRPr sz="1400" b="0" i="0" u="none" strike="noStrike" cap="none">
                <a:solidFill>
                  <a:srgbClr val="000000"/>
                </a:solidFill>
                <a:latin typeface="Arial"/>
                <a:ea typeface="Arial"/>
                <a:cs typeface="Arial"/>
                <a:sym typeface="Arial"/>
              </a:endParaRPr>
            </a:p>
          </p:txBody>
        </p:sp>
        <p:sp>
          <p:nvSpPr>
            <p:cNvPr id="189" name="Google Shape;189;p10"/>
            <p:cNvSpPr/>
            <p:nvPr/>
          </p:nvSpPr>
          <p:spPr>
            <a:xfrm>
              <a:off x="0" y="1180360"/>
              <a:ext cx="7886700" cy="57549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0"/>
            <p:cNvSpPr txBox="1"/>
            <p:nvPr/>
          </p:nvSpPr>
          <p:spPr>
            <a:xfrm>
              <a:off x="28093" y="1208453"/>
              <a:ext cx="7830514" cy="51931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can name some radio stations I can hear from my home/den/car </a:t>
              </a:r>
              <a:endParaRPr sz="1400" b="0" i="0" u="none" strike="noStrike" cap="none">
                <a:solidFill>
                  <a:srgbClr val="000000"/>
                </a:solidFill>
                <a:latin typeface="Arial"/>
                <a:ea typeface="Arial"/>
                <a:cs typeface="Arial"/>
                <a:sym typeface="Arial"/>
              </a:endParaRPr>
            </a:p>
          </p:txBody>
        </p:sp>
        <p:sp>
          <p:nvSpPr>
            <p:cNvPr id="191" name="Google Shape;191;p10"/>
            <p:cNvSpPr/>
            <p:nvPr/>
          </p:nvSpPr>
          <p:spPr>
            <a:xfrm>
              <a:off x="0" y="1769656"/>
              <a:ext cx="7886700" cy="3675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0"/>
            <p:cNvSpPr txBox="1"/>
            <p:nvPr/>
          </p:nvSpPr>
          <p:spPr>
            <a:xfrm>
              <a:off x="28093" y="1797744"/>
              <a:ext cx="7830600" cy="339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the difference between Commercial and Amateur radio </a:t>
              </a:r>
              <a:endParaRPr sz="1400" b="0" i="0" u="none" strike="noStrike" cap="none">
                <a:solidFill>
                  <a:srgbClr val="000000"/>
                </a:solidFill>
                <a:latin typeface="Arial"/>
                <a:ea typeface="Arial"/>
                <a:cs typeface="Arial"/>
                <a:sym typeface="Arial"/>
              </a:endParaRPr>
            </a:p>
          </p:txBody>
        </p:sp>
        <p:sp>
          <p:nvSpPr>
            <p:cNvPr id="193" name="Google Shape;193;p10"/>
            <p:cNvSpPr/>
            <p:nvPr/>
          </p:nvSpPr>
          <p:spPr>
            <a:xfrm>
              <a:off x="0" y="2156086"/>
              <a:ext cx="7886700" cy="3111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0"/>
            <p:cNvSpPr txBox="1"/>
            <p:nvPr/>
          </p:nvSpPr>
          <p:spPr>
            <a:xfrm>
              <a:off x="28093" y="2184183"/>
              <a:ext cx="7830600" cy="311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why Amateur Radio is a licensed activity</a:t>
              </a:r>
              <a:endParaRPr sz="1400" b="0" i="0" u="none" strike="noStrike" cap="none">
                <a:solidFill>
                  <a:srgbClr val="000000"/>
                </a:solidFill>
                <a:latin typeface="Arial"/>
                <a:ea typeface="Arial"/>
                <a:cs typeface="Arial"/>
                <a:sym typeface="Arial"/>
              </a:endParaRPr>
            </a:p>
          </p:txBody>
        </p:sp>
        <p:sp>
          <p:nvSpPr>
            <p:cNvPr id="195" name="Google Shape;195;p10"/>
            <p:cNvSpPr/>
            <p:nvPr/>
          </p:nvSpPr>
          <p:spPr>
            <a:xfrm>
              <a:off x="0" y="2948221"/>
              <a:ext cx="7886700" cy="705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0"/>
            <p:cNvSpPr txBox="1"/>
            <p:nvPr/>
          </p:nvSpPr>
          <p:spPr>
            <a:xfrm>
              <a:off x="28093" y="3043950"/>
              <a:ext cx="7830600" cy="431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some aspects of the language of radio (Q code , phonetic Alphabet, callsigns), I know what the callsign prefix for my own country is and I can spell my name using the phonetic alphabet </a:t>
              </a:r>
              <a:endParaRPr sz="1400" b="0" i="0" u="none" strike="noStrike" cap="none">
                <a:solidFill>
                  <a:srgbClr val="000000"/>
                </a:solidFill>
                <a:latin typeface="Arial"/>
                <a:ea typeface="Arial"/>
                <a:cs typeface="Arial"/>
                <a:sym typeface="Arial"/>
              </a:endParaRPr>
            </a:p>
          </p:txBody>
        </p:sp>
        <p:sp>
          <p:nvSpPr>
            <p:cNvPr id="197" name="Google Shape;197;p10"/>
            <p:cNvSpPr/>
            <p:nvPr/>
          </p:nvSpPr>
          <p:spPr>
            <a:xfrm>
              <a:off x="0" y="3681919"/>
              <a:ext cx="7886700" cy="4311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0"/>
            <p:cNvSpPr txBox="1"/>
            <p:nvPr/>
          </p:nvSpPr>
          <p:spPr>
            <a:xfrm>
              <a:off x="28093" y="3653921"/>
              <a:ext cx="7830600" cy="431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how to use a walkie talkie properly</a:t>
              </a:r>
              <a:endParaRPr sz="1400" b="0" i="0" u="none" strike="noStrike" cap="none">
                <a:solidFill>
                  <a:srgbClr val="000000"/>
                </a:solidFill>
                <a:latin typeface="Arial"/>
                <a:ea typeface="Arial"/>
                <a:cs typeface="Arial"/>
                <a:sym typeface="Arial"/>
              </a:endParaRPr>
            </a:p>
          </p:txBody>
        </p:sp>
      </p:grpSp>
      <p:sp>
        <p:nvSpPr>
          <p:cNvPr id="199" name="Google Shape;199;p10"/>
          <p:cNvSpPr/>
          <p:nvPr/>
        </p:nvSpPr>
        <p:spPr>
          <a:xfrm>
            <a:off x="395375" y="3856254"/>
            <a:ext cx="8120100" cy="48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0"/>
          <p:cNvSpPr txBox="1"/>
          <p:nvPr/>
        </p:nvSpPr>
        <p:spPr>
          <a:xfrm>
            <a:off x="480775" y="3923753"/>
            <a:ext cx="8062500" cy="350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a:r>
            <a:r>
              <a:rPr lang="en-US" sz="1500" b="1">
                <a:solidFill>
                  <a:schemeClr val="lt1"/>
                </a:solidFill>
              </a:rPr>
              <a:t>at morse code 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2"/>
          <p:cNvSpPr txBox="1">
            <a:spLocks noGrp="1"/>
          </p:cNvSpPr>
          <p:nvPr>
            <p:ph type="title"/>
          </p:nvPr>
        </p:nvSpPr>
        <p:spPr>
          <a:xfrm>
            <a:off x="457200" y="381000"/>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94276"/>
              <a:buNone/>
            </a:pPr>
            <a:r>
              <a:rPr lang="en-US">
                <a:solidFill>
                  <a:srgbClr val="00B050"/>
                </a:solidFill>
              </a:rPr>
              <a:t>I can name the things I know that use radio waves</a:t>
            </a:r>
            <a:endParaRPr sz="1650">
              <a:solidFill>
                <a:srgbClr val="00B050"/>
              </a:solidFill>
            </a:endParaRPr>
          </a:p>
        </p:txBody>
      </p:sp>
      <p:sp>
        <p:nvSpPr>
          <p:cNvPr id="215" name="Google Shape;215;p12"/>
          <p:cNvSpPr txBox="1">
            <a:spLocks noGrp="1"/>
          </p:cNvSpPr>
          <p:nvPr>
            <p:ph type="body" idx="1"/>
          </p:nvPr>
        </p:nvSpPr>
        <p:spPr>
          <a:xfrm>
            <a:off x="457200" y="1484178"/>
            <a:ext cx="8362950" cy="1407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endParaRPr sz="2400"/>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Scouts should discus the things they know that use radio waves</a:t>
            </a:r>
            <a:endParaRPr/>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Discussion should include similarities and differences between them including range and operation.</a:t>
            </a:r>
            <a:endParaRPr/>
          </a:p>
        </p:txBody>
      </p:sp>
      <p:sp>
        <p:nvSpPr>
          <p:cNvPr id="216" name="Google Shape;216;p12"/>
          <p:cNvSpPr txBox="1">
            <a:spLocks noGrp="1"/>
          </p:cNvSpPr>
          <p:nvPr>
            <p:ph type="body" idx="2"/>
          </p:nvPr>
        </p:nvSpPr>
        <p:spPr>
          <a:xfrm>
            <a:off x="482600" y="3262685"/>
            <a:ext cx="7886700" cy="14074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800"/>
              <a:buChar char="•"/>
            </a:pPr>
            <a:r>
              <a:rPr lang="en-US" sz="1800"/>
              <a:t>E.g. Walkie Talkies, Car radio, TV, WiFi, GPS, Bluetooth, Radar, baby monitors, satellite dishes</a:t>
            </a:r>
            <a:endParaRPr/>
          </a:p>
          <a:p>
            <a:pPr marL="342900" lvl="0" indent="-342900" algn="l" rtl="0">
              <a:lnSpc>
                <a:spcPct val="100000"/>
              </a:lnSpc>
              <a:spcBef>
                <a:spcPts val="360"/>
              </a:spcBef>
              <a:spcAft>
                <a:spcPts val="0"/>
              </a:spcAft>
              <a:buClr>
                <a:schemeClr val="dk1"/>
              </a:buClr>
              <a:buSzPts val="1800"/>
              <a:buChar char="•"/>
            </a:pPr>
            <a:r>
              <a:rPr lang="en-US" sz="1800"/>
              <a:t>Range: Over what distances do they work? How far away do you have to go from a phone for a Bluetooth speaker to stop working?</a:t>
            </a:r>
            <a:endParaRPr/>
          </a:p>
          <a:p>
            <a:pPr marL="342900" lvl="0" indent="-342900" algn="l" rtl="0">
              <a:lnSpc>
                <a:spcPct val="100000"/>
              </a:lnSpc>
              <a:spcBef>
                <a:spcPts val="360"/>
              </a:spcBef>
              <a:spcAft>
                <a:spcPts val="0"/>
              </a:spcAft>
              <a:buClr>
                <a:schemeClr val="dk1"/>
              </a:buClr>
              <a:buSzPts val="1800"/>
              <a:buChar char="•"/>
            </a:pPr>
            <a:r>
              <a:rPr lang="en-US" sz="1800"/>
              <a:t>Two – way: What things are using two way communication and which are one way?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a:spLocks noGrp="1"/>
          </p:cNvSpPr>
          <p:nvPr>
            <p:ph type="title"/>
          </p:nvPr>
        </p:nvSpPr>
        <p:spPr>
          <a:xfrm>
            <a:off x="381000" y="685800"/>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2407"/>
              <a:buNone/>
            </a:pPr>
            <a:r>
              <a:rPr lang="en-US">
                <a:solidFill>
                  <a:srgbClr val="00B050"/>
                </a:solidFill>
              </a:rPr>
              <a:t>I know my parents/guardian/ICE contact phone number and can dial it on a mobile phone </a:t>
            </a:r>
            <a:endParaRPr/>
          </a:p>
        </p:txBody>
      </p:sp>
      <p:sp>
        <p:nvSpPr>
          <p:cNvPr id="222" name="Google Shape;222;p13"/>
          <p:cNvSpPr txBox="1">
            <a:spLocks noGrp="1"/>
          </p:cNvSpPr>
          <p:nvPr>
            <p:ph type="body" idx="1"/>
          </p:nvPr>
        </p:nvSpPr>
        <p:spPr>
          <a:xfrm>
            <a:off x="457200" y="2286000"/>
            <a:ext cx="8229600" cy="380999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400"/>
              <a:buChar char="•"/>
            </a:pPr>
            <a:r>
              <a:rPr lang="en-US" sz="2400">
                <a:solidFill>
                  <a:srgbClr val="0070C0"/>
                </a:solidFill>
              </a:rPr>
              <a:t>Scouts should know their ICE contact number</a:t>
            </a:r>
            <a:endParaRPr/>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Scouts can demonstrate that they can use a mobile phone to call someone. They can borrow a scouters phone to call another scouter.</a:t>
            </a:r>
            <a:endParaRPr/>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Scouts should know the Emergency Services Numbers</a:t>
            </a:r>
            <a:endParaRPr/>
          </a:p>
          <a:p>
            <a:pPr marL="342900" lvl="0" indent="-342900" algn="l" rtl="0">
              <a:lnSpc>
                <a:spcPct val="100000"/>
              </a:lnSpc>
              <a:spcBef>
                <a:spcPts val="480"/>
              </a:spcBef>
              <a:spcAft>
                <a:spcPts val="0"/>
              </a:spcAft>
              <a:buClr>
                <a:srgbClr val="0070C0"/>
              </a:buClr>
              <a:buSzPts val="2400"/>
              <a:buChar char="•"/>
            </a:pPr>
            <a:r>
              <a:rPr lang="en-US" sz="2400">
                <a:solidFill>
                  <a:srgbClr val="0070C0"/>
                </a:solidFill>
              </a:rPr>
              <a:t>Scouts should know that even if they don’t have a mobile signal they may still be able to call the Emergency Services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426156" y="381001"/>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2407"/>
              <a:buNone/>
            </a:pPr>
            <a:r>
              <a:rPr lang="en-US">
                <a:solidFill>
                  <a:srgbClr val="00B050"/>
                </a:solidFill>
              </a:rPr>
              <a:t>I can name some radio stations I can hear from my home/den/car </a:t>
            </a:r>
            <a:endParaRPr/>
          </a:p>
        </p:txBody>
      </p:sp>
      <p:sp>
        <p:nvSpPr>
          <p:cNvPr id="228" name="Google Shape;228;p14"/>
          <p:cNvSpPr txBox="1">
            <a:spLocks noGrp="1"/>
          </p:cNvSpPr>
          <p:nvPr>
            <p:ph type="body" idx="1"/>
          </p:nvPr>
        </p:nvSpPr>
        <p:spPr>
          <a:xfrm>
            <a:off x="457200" y="1752600"/>
            <a:ext cx="8229600" cy="3809999"/>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100000"/>
              </a:lnSpc>
              <a:spcBef>
                <a:spcPts val="0"/>
              </a:spcBef>
              <a:spcAft>
                <a:spcPts val="0"/>
              </a:spcAft>
              <a:buClr>
                <a:srgbClr val="0070C0"/>
              </a:buClr>
              <a:buSzPct val="100000"/>
              <a:buChar char="•"/>
            </a:pPr>
            <a:r>
              <a:rPr lang="en-US">
                <a:solidFill>
                  <a:srgbClr val="0070C0"/>
                </a:solidFill>
              </a:rPr>
              <a:t>The Scout should experiment with an FM or AM radio in their den and be able to tune around to different stations.</a:t>
            </a:r>
            <a:endParaRPr/>
          </a:p>
          <a:p>
            <a:pPr marL="342900" lvl="0" indent="-342900" algn="l" rtl="0">
              <a:lnSpc>
                <a:spcPct val="100000"/>
              </a:lnSpc>
              <a:spcBef>
                <a:spcPts val="496"/>
              </a:spcBef>
              <a:spcAft>
                <a:spcPts val="0"/>
              </a:spcAft>
              <a:buClr>
                <a:srgbClr val="0070C0"/>
              </a:buClr>
              <a:buSzPct val="100000"/>
              <a:buChar char="•"/>
            </a:pPr>
            <a:r>
              <a:rPr lang="en-US">
                <a:solidFill>
                  <a:srgbClr val="0070C0"/>
                </a:solidFill>
              </a:rPr>
              <a:t>Listen to some of the stations for a while and identify their name and where they broadcast from.</a:t>
            </a:r>
            <a:endParaRPr/>
          </a:p>
          <a:p>
            <a:pPr marL="342900" lvl="0" indent="-342900" algn="l" rtl="0">
              <a:lnSpc>
                <a:spcPct val="100000"/>
              </a:lnSpc>
              <a:spcBef>
                <a:spcPts val="496"/>
              </a:spcBef>
              <a:spcAft>
                <a:spcPts val="0"/>
              </a:spcAft>
              <a:buClr>
                <a:srgbClr val="0070C0"/>
              </a:buClr>
              <a:buSzPct val="100000"/>
              <a:buChar char="•"/>
            </a:pPr>
            <a:r>
              <a:rPr lang="en-US">
                <a:solidFill>
                  <a:srgbClr val="0070C0"/>
                </a:solidFill>
              </a:rPr>
              <a:t>Create a ‘Band Plan’ of some of the stations you can hear. List:</a:t>
            </a:r>
            <a:endParaRPr/>
          </a:p>
          <a:p>
            <a:pPr marL="742950" lvl="1" indent="-285750" algn="l" rtl="0">
              <a:lnSpc>
                <a:spcPct val="100000"/>
              </a:lnSpc>
              <a:spcBef>
                <a:spcPts val="434"/>
              </a:spcBef>
              <a:spcAft>
                <a:spcPts val="0"/>
              </a:spcAft>
              <a:buClr>
                <a:srgbClr val="0070C0"/>
              </a:buClr>
              <a:buSzPct val="100000"/>
              <a:buChar char="–"/>
            </a:pPr>
            <a:r>
              <a:rPr lang="en-US">
                <a:solidFill>
                  <a:srgbClr val="0070C0"/>
                </a:solidFill>
              </a:rPr>
              <a:t>The frequency the operate on</a:t>
            </a:r>
            <a:endParaRPr/>
          </a:p>
          <a:p>
            <a:pPr marL="742950" lvl="1" indent="-285750" algn="l" rtl="0">
              <a:lnSpc>
                <a:spcPct val="100000"/>
              </a:lnSpc>
              <a:spcBef>
                <a:spcPts val="434"/>
              </a:spcBef>
              <a:spcAft>
                <a:spcPts val="0"/>
              </a:spcAft>
              <a:buClr>
                <a:srgbClr val="0070C0"/>
              </a:buClr>
              <a:buSzPct val="100000"/>
              <a:buChar char="–"/>
            </a:pPr>
            <a:r>
              <a:rPr lang="en-US">
                <a:solidFill>
                  <a:srgbClr val="0070C0"/>
                </a:solidFill>
              </a:rPr>
              <a:t>Their name</a:t>
            </a:r>
            <a:endParaRPr/>
          </a:p>
          <a:p>
            <a:pPr marL="742950" lvl="1" indent="-285750" algn="l" rtl="0">
              <a:lnSpc>
                <a:spcPct val="100000"/>
              </a:lnSpc>
              <a:spcBef>
                <a:spcPts val="434"/>
              </a:spcBef>
              <a:spcAft>
                <a:spcPts val="0"/>
              </a:spcAft>
              <a:buClr>
                <a:srgbClr val="0070C0"/>
              </a:buClr>
              <a:buSzPct val="100000"/>
              <a:buChar char="–"/>
            </a:pPr>
            <a:r>
              <a:rPr lang="en-US">
                <a:solidFill>
                  <a:srgbClr val="0070C0"/>
                </a:solidFill>
              </a:rPr>
              <a:t>Type of programming (news, music, sports etc.)</a:t>
            </a:r>
            <a:endParaRPr/>
          </a:p>
          <a:p>
            <a:pPr marL="342900" lvl="0" indent="-342900" algn="l" rtl="0">
              <a:lnSpc>
                <a:spcPct val="100000"/>
              </a:lnSpc>
              <a:spcBef>
                <a:spcPts val="496"/>
              </a:spcBef>
              <a:spcAft>
                <a:spcPts val="0"/>
              </a:spcAft>
              <a:buClr>
                <a:srgbClr val="0070C0"/>
              </a:buClr>
              <a:buSzPct val="100000"/>
              <a:buChar char="•"/>
            </a:pPr>
            <a:r>
              <a:rPr lang="en-US">
                <a:solidFill>
                  <a:srgbClr val="0070C0"/>
                </a:solidFill>
              </a:rPr>
              <a:t>If FM and AM radios are available compare and contrast the stations heard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5"/>
          <p:cNvSpPr txBox="1">
            <a:spLocks noGrp="1"/>
          </p:cNvSpPr>
          <p:nvPr>
            <p:ph type="title"/>
          </p:nvPr>
        </p:nvSpPr>
        <p:spPr>
          <a:xfrm>
            <a:off x="381000" y="228600"/>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2407"/>
              <a:buNone/>
            </a:pPr>
            <a:r>
              <a:rPr lang="en-US">
                <a:solidFill>
                  <a:srgbClr val="00B050"/>
                </a:solidFill>
              </a:rPr>
              <a:t>I know the difference between Commercial and Amateur radio </a:t>
            </a:r>
            <a:endParaRPr/>
          </a:p>
        </p:txBody>
      </p:sp>
      <p:sp>
        <p:nvSpPr>
          <p:cNvPr id="234" name="Google Shape;234;p15"/>
          <p:cNvSpPr txBox="1">
            <a:spLocks noGrp="1"/>
          </p:cNvSpPr>
          <p:nvPr>
            <p:ph type="body" idx="1"/>
          </p:nvPr>
        </p:nvSpPr>
        <p:spPr>
          <a:xfrm>
            <a:off x="107825" y="1600200"/>
            <a:ext cx="7354800" cy="4176900"/>
          </a:xfrm>
          <a:prstGeom prst="rect">
            <a:avLst/>
          </a:prstGeom>
          <a:noFill/>
          <a:ln>
            <a:noFill/>
          </a:ln>
        </p:spPr>
        <p:txBody>
          <a:bodyPr spcFirstLastPara="1" wrap="square" lIns="91425" tIns="45700" rIns="91425" bIns="45700" anchor="t" anchorCtr="0">
            <a:normAutofit fontScale="62500" lnSpcReduction="20000"/>
          </a:bodyPr>
          <a:lstStyle/>
          <a:p>
            <a:pPr marL="342900" lvl="0" indent="-327660" algn="l" rtl="0">
              <a:lnSpc>
                <a:spcPct val="100000"/>
              </a:lnSpc>
              <a:spcBef>
                <a:spcPts val="0"/>
              </a:spcBef>
              <a:spcAft>
                <a:spcPts val="0"/>
              </a:spcAft>
              <a:buClr>
                <a:srgbClr val="0070C0"/>
              </a:buClr>
              <a:buSzPct val="100000"/>
              <a:buChar char="•"/>
            </a:pPr>
            <a:r>
              <a:rPr lang="en-US">
                <a:solidFill>
                  <a:srgbClr val="0070C0"/>
                </a:solidFill>
              </a:rPr>
              <a:t>Scouts should be introduced to listening to Amateur Radio. This can be done with a amateur radio set, an RTL-SDR, or a web based SDR.</a:t>
            </a:r>
            <a:endParaRPr/>
          </a:p>
          <a:p>
            <a:pPr marL="342900" lvl="0" indent="-327660" algn="l" rtl="0">
              <a:lnSpc>
                <a:spcPct val="100000"/>
              </a:lnSpc>
              <a:spcBef>
                <a:spcPts val="448"/>
              </a:spcBef>
              <a:spcAft>
                <a:spcPts val="0"/>
              </a:spcAft>
              <a:buClr>
                <a:srgbClr val="0070C0"/>
              </a:buClr>
              <a:buSzPct val="100000"/>
              <a:buChar char="•"/>
            </a:pPr>
            <a:r>
              <a:rPr lang="en-US">
                <a:solidFill>
                  <a:srgbClr val="0070C0"/>
                </a:solidFill>
              </a:rPr>
              <a:t>Scouts should discuss the difference between these communications and the commercial stations they listened to.</a:t>
            </a:r>
            <a:endParaRPr/>
          </a:p>
          <a:p>
            <a:pPr marL="342900" lvl="0" indent="-200660" algn="l" rtl="0">
              <a:lnSpc>
                <a:spcPct val="100000"/>
              </a:lnSpc>
              <a:spcBef>
                <a:spcPts val="448"/>
              </a:spcBef>
              <a:spcAft>
                <a:spcPts val="0"/>
              </a:spcAft>
              <a:buClr>
                <a:schemeClr val="dk1"/>
              </a:buClr>
              <a:buSzPct val="100000"/>
              <a:buNone/>
            </a:pPr>
            <a:endParaRPr>
              <a:solidFill>
                <a:srgbClr val="0070C0"/>
              </a:solidFill>
            </a:endParaRPr>
          </a:p>
          <a:p>
            <a:pPr marL="742950" lvl="1" indent="-272415" algn="l" rtl="0">
              <a:lnSpc>
                <a:spcPct val="100000"/>
              </a:lnSpc>
              <a:spcBef>
                <a:spcPts val="392"/>
              </a:spcBef>
              <a:spcAft>
                <a:spcPts val="0"/>
              </a:spcAft>
              <a:buClr>
                <a:schemeClr val="dk1"/>
              </a:buClr>
              <a:buSzPct val="100000"/>
              <a:buChar char="–"/>
            </a:pPr>
            <a:r>
              <a:rPr lang="en-US"/>
              <a:t>We recommend the Hack Green Web SDR </a:t>
            </a:r>
            <a:r>
              <a:rPr lang="en-US" u="sng">
                <a:solidFill>
                  <a:schemeClr val="hlink"/>
                </a:solidFill>
                <a:hlinkClick r:id="rId3"/>
              </a:rPr>
              <a:t>http://hackgreensdr.org:8901/</a:t>
            </a:r>
            <a:r>
              <a:rPr lang="en-US"/>
              <a:t> located in a former R.A.F Nuclear bunker!</a:t>
            </a:r>
            <a:endParaRPr/>
          </a:p>
          <a:p>
            <a:pPr marL="742950" lvl="1" indent="-272415" algn="l" rtl="0">
              <a:lnSpc>
                <a:spcPct val="100000"/>
              </a:lnSpc>
              <a:spcBef>
                <a:spcPts val="392"/>
              </a:spcBef>
              <a:spcAft>
                <a:spcPts val="0"/>
              </a:spcAft>
              <a:buClr>
                <a:schemeClr val="dk1"/>
              </a:buClr>
              <a:buSzPct val="100000"/>
              <a:buChar char="–"/>
            </a:pPr>
            <a:r>
              <a:rPr lang="en-US"/>
              <a:t>Web SDR can be used to listen to worldwide commercial radio also</a:t>
            </a:r>
            <a:endParaRPr/>
          </a:p>
          <a:p>
            <a:pPr marL="742950" lvl="1" indent="-232727" algn="l" rtl="0">
              <a:lnSpc>
                <a:spcPct val="100000"/>
              </a:lnSpc>
              <a:spcBef>
                <a:spcPts val="392"/>
              </a:spcBef>
              <a:spcAft>
                <a:spcPts val="0"/>
              </a:spcAft>
              <a:buSzPct val="64285"/>
              <a:buChar char="–"/>
            </a:pPr>
            <a:r>
              <a:rPr lang="en-US"/>
              <a:t>Cheap ATS 20+ radio on Ali express</a:t>
            </a:r>
            <a:endParaRPr/>
          </a:p>
          <a:p>
            <a:pPr marL="742950" lvl="1" indent="-272415" algn="l" rtl="0">
              <a:lnSpc>
                <a:spcPct val="100000"/>
              </a:lnSpc>
              <a:spcBef>
                <a:spcPts val="392"/>
              </a:spcBef>
              <a:spcAft>
                <a:spcPts val="0"/>
              </a:spcAft>
              <a:buClr>
                <a:schemeClr val="dk1"/>
              </a:buClr>
              <a:buSzPct val="100000"/>
              <a:buChar char="–"/>
            </a:pPr>
            <a:r>
              <a:rPr lang="en-US"/>
              <a:t>Amateur radio: people talk to each other, or send 2 way messages, signals not as strong, signals not a clear, no music</a:t>
            </a:r>
            <a:endParaRPr/>
          </a:p>
          <a:p>
            <a:pPr marL="742950" lvl="1" indent="-272415" algn="l" rtl="0">
              <a:lnSpc>
                <a:spcPct val="100000"/>
              </a:lnSpc>
              <a:spcBef>
                <a:spcPts val="392"/>
              </a:spcBef>
              <a:spcAft>
                <a:spcPts val="0"/>
              </a:spcAft>
              <a:buClr>
                <a:schemeClr val="dk1"/>
              </a:buClr>
              <a:buSzPct val="100000"/>
              <a:buChar char="–"/>
            </a:pPr>
            <a:r>
              <a:rPr lang="en-US"/>
              <a:t>Commercial Radio: One way communication, stronger signal, often contains music</a:t>
            </a:r>
            <a:endParaRPr/>
          </a:p>
          <a:p>
            <a:pPr marL="742950" lvl="1" indent="-161290" algn="l" rtl="0">
              <a:lnSpc>
                <a:spcPct val="100000"/>
              </a:lnSpc>
              <a:spcBef>
                <a:spcPts val="392"/>
              </a:spcBef>
              <a:spcAft>
                <a:spcPts val="0"/>
              </a:spcAft>
              <a:buClr>
                <a:schemeClr val="dk1"/>
              </a:buClr>
              <a:buSzPct val="100000"/>
              <a:buNone/>
            </a:pPr>
            <a:endParaRPr/>
          </a:p>
        </p:txBody>
      </p:sp>
      <p:pic>
        <p:nvPicPr>
          <p:cNvPr id="235" name="Google Shape;235;p15"/>
          <p:cNvPicPr preferRelativeResize="0"/>
          <p:nvPr/>
        </p:nvPicPr>
        <p:blipFill>
          <a:blip r:embed="rId4">
            <a:alphaModFix/>
          </a:blip>
          <a:stretch>
            <a:fillRect/>
          </a:stretch>
        </p:blipFill>
        <p:spPr>
          <a:xfrm>
            <a:off x="7585725" y="1600197"/>
            <a:ext cx="1484400" cy="1981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p:nvPr/>
        </p:nvSpPr>
        <p:spPr>
          <a:xfrm>
            <a:off x="76200" y="923906"/>
            <a:ext cx="6019800" cy="532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rPr>
              <a:t>Why is Amateur Radio a licensed hobby?</a:t>
            </a:r>
            <a:endParaRPr sz="1400" b="1" i="0" u="none" strike="noStrike" cap="none">
              <a:solidFill>
                <a:srgbClr val="000000"/>
              </a:solidFil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alibri"/>
              <a:buAutoNum type="arabicPeriod"/>
            </a:pPr>
            <a:r>
              <a:rPr lang="en-US" sz="2000" b="0" i="0" u="none" strike="noStrike" cap="none">
                <a:solidFill>
                  <a:srgbClr val="000000"/>
                </a:solidFill>
                <a:latin typeface="Arial"/>
                <a:ea typeface="Arial"/>
                <a:cs typeface="Arial"/>
                <a:sym typeface="Arial"/>
              </a:rPr>
              <a:t>Using radio transmitters can be dangerous.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500"/>
              <a:buFont typeface="Arial"/>
              <a:buChar char="•"/>
            </a:pPr>
            <a:r>
              <a:rPr lang="en-US" sz="2000" b="0" i="0" u="none" strike="noStrike" cap="none">
                <a:solidFill>
                  <a:srgbClr val="000000"/>
                </a:solidFill>
                <a:latin typeface="Arial"/>
                <a:ea typeface="Arial"/>
                <a:cs typeface="Arial"/>
                <a:sym typeface="Arial"/>
              </a:rPr>
              <a:t>Can cause interference to flight control, blue-light services etc.</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1500"/>
              <a:buFont typeface="Arial"/>
              <a:buChar char="•"/>
            </a:pPr>
            <a:r>
              <a:rPr lang="en-US" sz="2000" b="0" i="0" u="none" strike="noStrike" cap="none">
                <a:solidFill>
                  <a:srgbClr val="000000"/>
                </a:solidFill>
                <a:latin typeface="Arial"/>
                <a:ea typeface="Arial"/>
                <a:cs typeface="Arial"/>
                <a:sym typeface="Arial"/>
              </a:rPr>
              <a:t>Can cause shock and burns</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Governments want to ensure licensed amateurs know what they are doing!</a:t>
            </a:r>
            <a:endParaRPr sz="1400" b="0" i="0" u="none" strike="noStrike" cap="none">
              <a:solidFill>
                <a:srgbClr val="000000"/>
              </a:solidFill>
              <a:latin typeface="Arial"/>
              <a:ea typeface="Arial"/>
              <a:cs typeface="Arial"/>
              <a:sym typeface="Arial"/>
            </a:endParaRPr>
          </a:p>
          <a:p>
            <a:pPr marL="342900" marR="0" lvl="0" indent="-247650" algn="l" rtl="0">
              <a:lnSpc>
                <a:spcPct val="100000"/>
              </a:lnSpc>
              <a:spcBef>
                <a:spcPts val="0"/>
              </a:spcBef>
              <a:spcAft>
                <a:spcPts val="0"/>
              </a:spcAft>
              <a:buClr>
                <a:srgbClr val="000000"/>
              </a:buClr>
              <a:buSzPts val="1500"/>
              <a:buFont typeface="Calibri"/>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500"/>
              <a:buFont typeface="Calibri"/>
              <a:buAutoNum type="arabicPeriod"/>
            </a:pPr>
            <a:r>
              <a:rPr lang="en-US" sz="2000" b="0" i="0" u="none" strike="noStrike" cap="none">
                <a:solidFill>
                  <a:srgbClr val="000000"/>
                </a:solidFill>
                <a:latin typeface="Arial"/>
                <a:ea typeface="Arial"/>
                <a:cs typeface="Arial"/>
                <a:sym typeface="Arial"/>
              </a:rPr>
              <a:t>Licensed amateurs are a very important resources during natural disasters in many countries. Governments need to know who their amateurs are in case of emergencies. Licensed Amateurs often provide back-up communications to cellular, internet and blue light communications in disaster scenarios.</a:t>
            </a:r>
            <a:endParaRPr sz="2000" b="0" i="0" u="none" strike="noStrike" cap="none">
              <a:solidFill>
                <a:srgbClr val="000000"/>
              </a:solidFill>
              <a:latin typeface="Arial"/>
              <a:ea typeface="Arial"/>
              <a:cs typeface="Arial"/>
              <a:sym typeface="Arial"/>
            </a:endParaRPr>
          </a:p>
          <a:p>
            <a:pPr marL="285840" marR="0" lvl="0" indent="-190589" algn="l" rtl="0">
              <a:lnSpc>
                <a:spcPct val="100000"/>
              </a:lnSpc>
              <a:spcBef>
                <a:spcPts val="0"/>
              </a:spcBef>
              <a:spcAft>
                <a:spcPts val="0"/>
              </a:spcAft>
              <a:buClr>
                <a:srgbClr val="000000"/>
              </a:buClr>
              <a:buSzPts val="1500"/>
              <a:buFont typeface="Arial"/>
              <a:buNone/>
            </a:pPr>
            <a:endParaRPr sz="2000" b="0" i="0" u="none" strike="noStrike" cap="none">
              <a:solidFill>
                <a:schemeClr val="dk1"/>
              </a:solidFill>
              <a:latin typeface="Arial"/>
              <a:ea typeface="Arial"/>
              <a:cs typeface="Arial"/>
              <a:sym typeface="Arial"/>
            </a:endParaRPr>
          </a:p>
        </p:txBody>
      </p:sp>
      <p:pic>
        <p:nvPicPr>
          <p:cNvPr id="242" name="Google Shape;242;p16"/>
          <p:cNvPicPr preferRelativeResize="0"/>
          <p:nvPr/>
        </p:nvPicPr>
        <p:blipFill rotWithShape="1">
          <a:blip r:embed="rId3">
            <a:alphaModFix/>
          </a:blip>
          <a:srcRect/>
          <a:stretch/>
        </p:blipFill>
        <p:spPr>
          <a:xfrm>
            <a:off x="6155288" y="914401"/>
            <a:ext cx="2836312" cy="2135278"/>
          </a:xfrm>
          <a:prstGeom prst="rect">
            <a:avLst/>
          </a:prstGeom>
          <a:noFill/>
          <a:ln>
            <a:noFill/>
          </a:ln>
        </p:spPr>
      </p:pic>
      <p:pic>
        <p:nvPicPr>
          <p:cNvPr id="243" name="Google Shape;243;p16" descr="Colorado Hams Provide Disaster ..."/>
          <p:cNvPicPr preferRelativeResize="0"/>
          <p:nvPr/>
        </p:nvPicPr>
        <p:blipFill rotWithShape="1">
          <a:blip r:embed="rId4">
            <a:alphaModFix/>
          </a:blip>
          <a:srcRect/>
          <a:stretch/>
        </p:blipFill>
        <p:spPr>
          <a:xfrm>
            <a:off x="6155289" y="3227584"/>
            <a:ext cx="2836312" cy="1994501"/>
          </a:xfrm>
          <a:prstGeom prst="rect">
            <a:avLst/>
          </a:prstGeom>
          <a:noFill/>
          <a:ln>
            <a:noFill/>
          </a:ln>
        </p:spPr>
      </p:pic>
      <p:sp>
        <p:nvSpPr>
          <p:cNvPr id="244" name="Google Shape;244;p16"/>
          <p:cNvSpPr txBox="1"/>
          <p:nvPr/>
        </p:nvSpPr>
        <p:spPr>
          <a:xfrm>
            <a:off x="0" y="97275"/>
            <a:ext cx="9144000" cy="914400"/>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800" b="1" i="0" u="none" strike="noStrike" cap="none">
                <a:solidFill>
                  <a:srgbClr val="00B050"/>
                </a:solidFill>
                <a:latin typeface="Calibri"/>
                <a:ea typeface="Calibri"/>
                <a:cs typeface="Calibri"/>
                <a:sym typeface="Calibri"/>
              </a:rPr>
              <a:t>Scouts should know Amateur radio requires a license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7"/>
          <p:cNvPicPr preferRelativeResize="0"/>
          <p:nvPr/>
        </p:nvPicPr>
        <p:blipFill rotWithShape="1">
          <a:blip r:embed="rId3">
            <a:alphaModFix/>
          </a:blip>
          <a:srcRect/>
          <a:stretch/>
        </p:blipFill>
        <p:spPr>
          <a:xfrm>
            <a:off x="6364126" y="777350"/>
            <a:ext cx="2723350" cy="3429000"/>
          </a:xfrm>
          <a:prstGeom prst="rect">
            <a:avLst/>
          </a:prstGeom>
          <a:noFill/>
          <a:ln>
            <a:noFill/>
          </a:ln>
        </p:spPr>
      </p:pic>
      <p:sp>
        <p:nvSpPr>
          <p:cNvPr id="251" name="Google Shape;251;p17"/>
          <p:cNvSpPr txBox="1"/>
          <p:nvPr/>
        </p:nvSpPr>
        <p:spPr>
          <a:xfrm>
            <a:off x="71876" y="678440"/>
            <a:ext cx="5638800" cy="55579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Many hobbies and sports have their own language words &amp; code for example Scouts have Jamboree’s, woggles, </a:t>
            </a:r>
            <a:r>
              <a:rPr lang="en-US" sz="1800" b="0" i="0" u="none" strike="noStrike" cap="none" dirty="0" err="1">
                <a:solidFill>
                  <a:srgbClr val="7030A0"/>
                </a:solidFill>
                <a:latin typeface="Calibri"/>
                <a:ea typeface="Calibri"/>
                <a:cs typeface="Calibri"/>
                <a:sym typeface="Calibri"/>
              </a:rPr>
              <a:t>neckers</a:t>
            </a:r>
            <a:r>
              <a:rPr lang="en-US" sz="1800" b="0" i="0" u="none" strike="noStrike" cap="none" dirty="0">
                <a:solidFill>
                  <a:srgbClr val="7030A0"/>
                </a:solidFill>
                <a:latin typeface="Calibri"/>
                <a:ea typeface="Calibri"/>
                <a:cs typeface="Calibri"/>
                <a:sym typeface="Calibri"/>
              </a:rPr>
              <a:t>, Moots </a:t>
            </a:r>
            <a:r>
              <a:rPr lang="en-US" sz="1800" b="0" i="0" u="none" strike="noStrike" cap="none" dirty="0" err="1">
                <a:solidFill>
                  <a:srgbClr val="7030A0"/>
                </a:solidFill>
                <a:latin typeface="Calibri"/>
                <a:ea typeface="Calibri"/>
                <a:cs typeface="Calibri"/>
                <a:sym typeface="Calibri"/>
              </a:rPr>
              <a:t>etc</a:t>
            </a:r>
            <a:r>
              <a:rPr lang="en-US" sz="1800" b="0" i="0" u="none" strike="noStrike" cap="none" dirty="0">
                <a:solidFill>
                  <a:srgbClr val="7030A0"/>
                </a:solidFill>
                <a:latin typeface="Calibri"/>
                <a:ea typeface="Calibri"/>
                <a:cs typeface="Calibri"/>
                <a:sym typeface="Calibri"/>
              </a:rPr>
              <a:t>, golf has birdies, bogies, Eagles, holes in one, fades, slices etc.</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36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Because radio reception can be very variable hams regularly use code to help with effective and accurate communication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36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For example:</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7030A0"/>
              </a:buClr>
              <a:buSzPts val="1600"/>
              <a:buFont typeface="Arial"/>
              <a:buChar char="–"/>
            </a:pPr>
            <a:r>
              <a:rPr lang="en-US" sz="1600" b="0" i="0" u="none" strike="noStrike" cap="none" dirty="0">
                <a:solidFill>
                  <a:srgbClr val="7030A0"/>
                </a:solidFill>
                <a:latin typeface="Calibri"/>
                <a:ea typeface="Calibri"/>
                <a:cs typeface="Calibri"/>
                <a:sym typeface="Calibri"/>
              </a:rPr>
              <a:t>We use Q-code, Morse Code, The phonetic Alphabet</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7030A0"/>
              </a:buClr>
              <a:buSzPts val="1600"/>
              <a:buFont typeface="Arial"/>
              <a:buChar char="–"/>
            </a:pPr>
            <a:r>
              <a:rPr lang="en-US" sz="1600" b="0" i="0" u="none" strike="noStrike" cap="none" dirty="0">
                <a:solidFill>
                  <a:srgbClr val="7030A0"/>
                </a:solidFill>
                <a:latin typeface="Calibri"/>
                <a:ea typeface="Calibri"/>
                <a:cs typeface="Calibri"/>
                <a:sym typeface="Calibri"/>
              </a:rPr>
              <a:t>A basic contact is called a QSO!  </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7030A0"/>
              </a:buClr>
              <a:buSzPts val="1600"/>
              <a:buFont typeface="Arial"/>
              <a:buChar char="–"/>
            </a:pPr>
            <a:r>
              <a:rPr lang="en-US" sz="1600" b="0" i="0" u="none" strike="noStrike" cap="none" dirty="0">
                <a:solidFill>
                  <a:srgbClr val="7030A0"/>
                </a:solidFill>
                <a:latin typeface="Calibri"/>
                <a:ea typeface="Calibri"/>
                <a:cs typeface="Calibri"/>
                <a:sym typeface="Calibri"/>
              </a:rPr>
              <a:t>To call on the air we say CQ CQ maybe short for Seek You Seek You! </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320"/>
              </a:spcBef>
              <a:spcAft>
                <a:spcPts val="0"/>
              </a:spcAft>
              <a:buClr>
                <a:srgbClr val="7030A0"/>
              </a:buClr>
              <a:buSzPts val="1600"/>
              <a:buFont typeface="Arial"/>
              <a:buChar char="–"/>
            </a:pPr>
            <a:r>
              <a:rPr lang="en-US" sz="1600" b="0" i="0" u="none" strike="noStrike" cap="none" dirty="0">
                <a:solidFill>
                  <a:srgbClr val="7030A0"/>
                </a:solidFill>
                <a:latin typeface="Calibri"/>
                <a:ea typeface="Calibri"/>
                <a:cs typeface="Calibri"/>
                <a:sym typeface="Calibri"/>
              </a:rPr>
              <a:t>We use call signs which identify the radio station and country for example EI3ISB EI10JOTA</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Would anyone like a go at phonetically spelling and guessing the country of  these following call signs?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7030A0"/>
              </a:buClr>
              <a:buSzPts val="1800"/>
              <a:buFont typeface="Arial"/>
              <a:buChar char="•"/>
            </a:pPr>
            <a:r>
              <a:rPr lang="en-US" sz="1800" b="0" i="0" u="none" strike="noStrike" cap="none" dirty="0">
                <a:solidFill>
                  <a:srgbClr val="7030A0"/>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FR9AA   IK2VCV VK7AC  DL4TP ZL4AD</a:t>
            </a: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SP9CQ</a:t>
            </a:r>
            <a:endParaRPr sz="2000" b="1" i="0" u="none" strike="noStrike" cap="none" dirty="0">
              <a:solidFill>
                <a:srgbClr val="7030A0"/>
              </a:solidFill>
              <a:latin typeface="Calibri"/>
              <a:ea typeface="Calibri"/>
              <a:cs typeface="Calibri"/>
              <a:sym typeface="Calibri"/>
            </a:endParaRPr>
          </a:p>
          <a:p>
            <a:pPr marL="285750" marR="0" lvl="0" indent="-158750" algn="l" rtl="0">
              <a:lnSpc>
                <a:spcPct val="100000"/>
              </a:lnSpc>
              <a:spcBef>
                <a:spcPts val="1080"/>
              </a:spcBef>
              <a:spcAft>
                <a:spcPts val="0"/>
              </a:spcAft>
              <a:buClr>
                <a:schemeClr val="dk1"/>
              </a:buClr>
              <a:buSzPts val="2000"/>
              <a:buFont typeface="Arial"/>
              <a:buNone/>
            </a:pPr>
            <a:endParaRPr sz="2000" b="0" i="0" u="none" strike="noStrike" cap="none" dirty="0">
              <a:solidFill>
                <a:srgbClr val="7030A0"/>
              </a:solidFill>
              <a:latin typeface="Calibri"/>
              <a:ea typeface="Calibri"/>
              <a:cs typeface="Calibri"/>
              <a:sym typeface="Calibri"/>
            </a:endParaRPr>
          </a:p>
        </p:txBody>
      </p:sp>
      <p:sp>
        <p:nvSpPr>
          <p:cNvPr id="252" name="Google Shape;252;p17"/>
          <p:cNvSpPr txBox="1"/>
          <p:nvPr/>
        </p:nvSpPr>
        <p:spPr>
          <a:xfrm>
            <a:off x="5762232" y="4206340"/>
            <a:ext cx="3381768" cy="209288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Q Codes &amp; Shorthand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QSO </a:t>
            </a:r>
            <a:r>
              <a:rPr lang="en-US" sz="1400" b="0" i="0" u="none" strike="noStrike" cap="none">
                <a:solidFill>
                  <a:schemeClr val="dk1"/>
                </a:solidFill>
                <a:latin typeface="Arial"/>
                <a:ea typeface="Arial"/>
                <a:cs typeface="Arial"/>
                <a:sym typeface="Arial"/>
              </a:rPr>
              <a:t>– A call with another station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QSL? </a:t>
            </a:r>
            <a:r>
              <a:rPr lang="en-US" sz="1400" b="0" i="0" u="none" strike="noStrike" cap="none">
                <a:solidFill>
                  <a:schemeClr val="dk1"/>
                </a:solidFill>
                <a:latin typeface="Arial"/>
                <a:ea typeface="Arial"/>
                <a:cs typeface="Arial"/>
                <a:sym typeface="Arial"/>
              </a:rPr>
              <a:t>– Can you hear 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QSL QSL </a:t>
            </a:r>
            <a:r>
              <a:rPr lang="en-US" sz="1400" b="0" i="0" u="none" strike="noStrike" cap="none">
                <a:solidFill>
                  <a:schemeClr val="dk1"/>
                </a:solidFill>
                <a:latin typeface="Arial"/>
                <a:ea typeface="Arial"/>
                <a:cs typeface="Arial"/>
                <a:sym typeface="Arial"/>
              </a:rPr>
              <a:t>– Yes I heard you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Your </a:t>
            </a:r>
            <a:r>
              <a:rPr lang="en-US" sz="1400" b="1" i="0" u="none" strike="noStrike" cap="none">
                <a:solidFill>
                  <a:schemeClr val="dk1"/>
                </a:solidFill>
                <a:latin typeface="Arial"/>
                <a:ea typeface="Arial"/>
                <a:cs typeface="Arial"/>
                <a:sym typeface="Arial"/>
              </a:rPr>
              <a:t>QTH </a:t>
            </a:r>
            <a:r>
              <a:rPr lang="en-US" sz="1400" b="0" i="0" u="none" strike="noStrike" cap="none">
                <a:solidFill>
                  <a:schemeClr val="dk1"/>
                </a:solidFill>
                <a:latin typeface="Arial"/>
                <a:ea typeface="Arial"/>
                <a:cs typeface="Arial"/>
                <a:sym typeface="Arial"/>
              </a:rPr>
              <a:t>– Your Location – Dublin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QRZ</a:t>
            </a:r>
            <a:r>
              <a:rPr lang="en-US" sz="1400" b="0" i="0" u="none" strike="noStrike" cap="none">
                <a:solidFill>
                  <a:schemeClr val="dk1"/>
                </a:solidFill>
                <a:latin typeface="Arial"/>
                <a:ea typeface="Arial"/>
                <a:cs typeface="Arial"/>
                <a:sym typeface="Arial"/>
              </a:rPr>
              <a:t>? – Who is calling 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73 </a:t>
            </a:r>
            <a:r>
              <a:rPr lang="en-US" sz="1400" b="0" i="0" u="none" strike="noStrike" cap="none">
                <a:solidFill>
                  <a:schemeClr val="dk1"/>
                </a:solidFill>
                <a:latin typeface="Arial"/>
                <a:ea typeface="Arial"/>
                <a:cs typeface="Arial"/>
                <a:sym typeface="Arial"/>
              </a:rPr>
              <a:t>– Best wishes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You are 59 </a:t>
            </a:r>
            <a:r>
              <a:rPr lang="en-US" sz="1400" b="0" i="0" u="none" strike="noStrike" cap="none">
                <a:solidFill>
                  <a:schemeClr val="dk1"/>
                </a:solidFill>
                <a:latin typeface="Arial"/>
                <a:ea typeface="Arial"/>
                <a:cs typeface="Arial"/>
                <a:sym typeface="Arial"/>
              </a:rPr>
              <a:t>– I Hear you loud and clear</a:t>
            </a:r>
            <a:endParaRPr sz="1400" b="0" i="0" u="none" strike="noStrike" cap="none">
              <a:solidFill>
                <a:srgbClr val="000000"/>
              </a:solidFill>
              <a:latin typeface="Arial"/>
              <a:ea typeface="Arial"/>
              <a:cs typeface="Arial"/>
              <a:sym typeface="Arial"/>
            </a:endParaRPr>
          </a:p>
        </p:txBody>
      </p:sp>
      <p:sp>
        <p:nvSpPr>
          <p:cNvPr id="253" name="Google Shape;253;p17"/>
          <p:cNvSpPr txBox="1"/>
          <p:nvPr/>
        </p:nvSpPr>
        <p:spPr>
          <a:xfrm>
            <a:off x="0" y="42040"/>
            <a:ext cx="9144000" cy="9144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800" b="1" i="0" u="none" strike="noStrike" cap="none" dirty="0">
                <a:solidFill>
                  <a:srgbClr val="00B050"/>
                </a:solidFill>
                <a:latin typeface="Calibri"/>
                <a:ea typeface="Calibri"/>
                <a:cs typeface="Calibri"/>
                <a:sym typeface="Calibri"/>
              </a:rPr>
              <a:t>Scouts should know </a:t>
            </a:r>
            <a:r>
              <a:rPr lang="en-US" sz="4800" b="1" dirty="0">
                <a:solidFill>
                  <a:srgbClr val="00B050"/>
                </a:solidFill>
                <a:latin typeface="Calibri"/>
                <a:ea typeface="Calibri"/>
                <a:cs typeface="Calibri"/>
                <a:sym typeface="Calibri"/>
              </a:rPr>
              <a:t>the</a:t>
            </a:r>
            <a:r>
              <a:rPr lang="en-US" sz="4800" b="1" i="0" u="none" strike="noStrike" cap="none" dirty="0">
                <a:solidFill>
                  <a:srgbClr val="00B050"/>
                </a:solidFill>
                <a:latin typeface="Calibri"/>
                <a:ea typeface="Calibri"/>
                <a:cs typeface="Calibri"/>
                <a:sym typeface="Calibri"/>
              </a:rPr>
              <a:t> language of radio</a:t>
            </a:r>
            <a:endParaRPr sz="1400" b="0" i="0" u="none" strike="noStrike" cap="none" dirty="0">
              <a:solidFill>
                <a:srgbClr val="000000"/>
              </a:solidFill>
              <a:latin typeface="Arial"/>
              <a:ea typeface="Arial"/>
              <a:cs typeface="Arial"/>
              <a:sym typeface="Arial"/>
            </a:endParaRPr>
          </a:p>
        </p:txBody>
      </p:sp>
      <p:pic>
        <p:nvPicPr>
          <p:cNvPr id="254" name="Google Shape;254;p17"/>
          <p:cNvPicPr preferRelativeResize="0"/>
          <p:nvPr/>
        </p:nvPicPr>
        <p:blipFill>
          <a:blip r:embed="rId4">
            <a:alphaModFix/>
          </a:blip>
          <a:stretch>
            <a:fillRect/>
          </a:stretch>
        </p:blipFill>
        <p:spPr>
          <a:xfrm>
            <a:off x="5893138" y="2358500"/>
            <a:ext cx="2466975"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8"/>
          <p:cNvSpPr/>
          <p:nvPr/>
        </p:nvSpPr>
        <p:spPr>
          <a:xfrm>
            <a:off x="819635" y="905294"/>
            <a:ext cx="7368459" cy="724871"/>
          </a:xfrm>
          <a:prstGeom prst="rect">
            <a:avLst/>
          </a:prstGeom>
          <a:noFill/>
          <a:ln>
            <a:noFill/>
          </a:ln>
        </p:spPr>
        <p:txBody>
          <a:bodyPr spcFirstLastPara="1" wrap="square" lIns="79400" tIns="39700" rIns="79400" bIns="39700" anchor="t" anchorCtr="0">
            <a:noAutofit/>
          </a:bodyPr>
          <a:lstStyle/>
          <a:p>
            <a:pPr marL="0" marR="0" lvl="0" indent="0" algn="l" rtl="0">
              <a:lnSpc>
                <a:spcPct val="100000"/>
              </a:lnSpc>
              <a:spcBef>
                <a:spcPts val="0"/>
              </a:spcBef>
              <a:spcAft>
                <a:spcPts val="0"/>
              </a:spcAft>
              <a:buClr>
                <a:srgbClr val="000000"/>
              </a:buClr>
              <a:buSzPts val="1588"/>
              <a:buFont typeface="Arial"/>
              <a:buNone/>
            </a:pPr>
            <a:endParaRPr sz="1588"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88"/>
              <a:buFont typeface="Arial"/>
              <a:buNone/>
            </a:pPr>
            <a:endParaRPr sz="1588" b="0" i="0" u="none" strike="noStrike" cap="none">
              <a:solidFill>
                <a:srgbClr val="000000"/>
              </a:solidFill>
              <a:latin typeface="Arial"/>
              <a:ea typeface="Arial"/>
              <a:cs typeface="Arial"/>
              <a:sym typeface="Arial"/>
            </a:endParaRPr>
          </a:p>
        </p:txBody>
      </p:sp>
      <p:sp>
        <p:nvSpPr>
          <p:cNvPr id="260" name="Google Shape;260;p18"/>
          <p:cNvSpPr/>
          <p:nvPr/>
        </p:nvSpPr>
        <p:spPr>
          <a:xfrm>
            <a:off x="738318" y="6532412"/>
            <a:ext cx="803012" cy="205200"/>
          </a:xfrm>
          <a:prstGeom prst="rect">
            <a:avLst/>
          </a:prstGeom>
          <a:noFill/>
          <a:ln>
            <a:noFill/>
          </a:ln>
        </p:spPr>
        <p:txBody>
          <a:bodyPr spcFirstLastPara="1" wrap="square" lIns="20000" tIns="20000" rIns="20000" bIns="20000" anchor="t" anchorCtr="0">
            <a:noAutofit/>
          </a:bodyPr>
          <a:lstStyle/>
          <a:p>
            <a:pPr marL="0" marR="0" lvl="0" indent="0" algn="ctr" rtl="0">
              <a:lnSpc>
                <a:spcPct val="100000"/>
              </a:lnSpc>
              <a:spcBef>
                <a:spcPts val="0"/>
              </a:spcBef>
              <a:spcAft>
                <a:spcPts val="0"/>
              </a:spcAft>
              <a:buClr>
                <a:srgbClr val="000000"/>
              </a:buClr>
              <a:buSzPts val="1235"/>
              <a:buFont typeface="Arial"/>
              <a:buNone/>
            </a:pPr>
            <a:fld id="{00000000-1234-1234-1234-123412341234}" type="slidenum">
              <a:rPr lang="en-US" sz="1235" b="0" i="0" u="none" strike="noStrike" cap="none">
                <a:solidFill>
                  <a:srgbClr val="000000"/>
                </a:solidFill>
                <a:latin typeface="Times New Roman"/>
                <a:ea typeface="Times New Roman"/>
                <a:cs typeface="Times New Roman"/>
                <a:sym typeface="Times New Roman"/>
              </a:rPr>
              <a:t>17</a:t>
            </a:fld>
            <a:endParaRPr sz="1588" b="0" i="0" u="none" strike="noStrike" cap="none">
              <a:solidFill>
                <a:srgbClr val="000000"/>
              </a:solidFill>
              <a:latin typeface="Arial"/>
              <a:ea typeface="Arial"/>
              <a:cs typeface="Arial"/>
              <a:sym typeface="Arial"/>
            </a:endParaRPr>
          </a:p>
        </p:txBody>
      </p:sp>
      <p:sp>
        <p:nvSpPr>
          <p:cNvPr id="261" name="Google Shape;261;p18"/>
          <p:cNvSpPr txBox="1"/>
          <p:nvPr/>
        </p:nvSpPr>
        <p:spPr>
          <a:xfrm>
            <a:off x="336331" y="701432"/>
            <a:ext cx="8471337" cy="279046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Morse code, often </a:t>
            </a:r>
            <a:r>
              <a:rPr lang="en-US" sz="1800" b="0" i="0" u="none" strike="noStrike" cap="none" dirty="0" err="1">
                <a:solidFill>
                  <a:schemeClr val="dk1"/>
                </a:solidFill>
                <a:latin typeface="Calibri"/>
                <a:ea typeface="Calibri"/>
                <a:cs typeface="Calibri"/>
                <a:sym typeface="Calibri"/>
              </a:rPr>
              <a:t>refered</a:t>
            </a:r>
            <a:r>
              <a:rPr lang="en-US" sz="1800" b="0" i="0" u="none" strike="noStrike" cap="none" dirty="0">
                <a:solidFill>
                  <a:schemeClr val="dk1"/>
                </a:solidFill>
                <a:latin typeface="Calibri"/>
                <a:ea typeface="Calibri"/>
                <a:cs typeface="Calibri"/>
                <a:sym typeface="Calibri"/>
              </a:rPr>
              <a:t> to as “CW” (Continuous Wave) is named after it’s inventor Samuel Morse is a way of sending messages efficiently using simple communications devices.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The first digital </a:t>
            </a:r>
            <a:r>
              <a:rPr lang="en-US" sz="1800" b="0" i="0" u="none" strike="noStrike" cap="none" dirty="0" err="1">
                <a:solidFill>
                  <a:schemeClr val="dk1"/>
                </a:solidFill>
                <a:latin typeface="Calibri"/>
                <a:ea typeface="Calibri"/>
                <a:cs typeface="Calibri"/>
                <a:sym typeface="Calibri"/>
              </a:rPr>
              <a:t>signalling</a:t>
            </a:r>
            <a:r>
              <a:rPr lang="en-US" sz="1800" b="0" i="0" u="none" strike="noStrike" cap="none" dirty="0">
                <a:solidFill>
                  <a:schemeClr val="dk1"/>
                </a:solidFill>
                <a:latin typeface="Calibri"/>
                <a:ea typeface="Calibri"/>
                <a:cs typeface="Calibri"/>
                <a:sym typeface="Calibri"/>
              </a:rPr>
              <a:t> system</a:t>
            </a:r>
            <a:endParaRPr sz="1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4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Morse code is made up of “</a:t>
            </a:r>
            <a:r>
              <a:rPr lang="en-US" sz="1800" b="0" i="0" u="none" strike="noStrike" cap="none" dirty="0" err="1">
                <a:solidFill>
                  <a:schemeClr val="dk1"/>
                </a:solidFill>
                <a:latin typeface="Calibri"/>
                <a:ea typeface="Calibri"/>
                <a:cs typeface="Calibri"/>
                <a:sym typeface="Calibri"/>
              </a:rPr>
              <a:t>dit</a:t>
            </a:r>
            <a:r>
              <a:rPr lang="en-US" sz="1800" b="0" i="0" u="none" strike="noStrike" cap="none" dirty="0">
                <a:solidFill>
                  <a:schemeClr val="dk1"/>
                </a:solidFill>
                <a:latin typeface="Calibri"/>
                <a:ea typeface="Calibri"/>
                <a:cs typeface="Calibri"/>
                <a:sym typeface="Calibri"/>
              </a:rPr>
              <a:t>” (dot) and “dah” (dash).</a:t>
            </a:r>
            <a:r>
              <a:rPr lang="en-US" sz="1400" b="0" i="0" u="none" strike="noStrike" cap="none"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The duration of a dah is three times the duration of a </a:t>
            </a:r>
            <a:r>
              <a:rPr lang="en-US" sz="1800" b="0" i="0" u="none" strike="noStrike" cap="none" dirty="0" err="1">
                <a:solidFill>
                  <a:schemeClr val="dk1"/>
                </a:solidFill>
                <a:latin typeface="Calibri"/>
                <a:ea typeface="Calibri"/>
                <a:cs typeface="Calibri"/>
                <a:sym typeface="Calibri"/>
              </a:rPr>
              <a:t>dit</a:t>
            </a:r>
            <a:r>
              <a:rPr lang="en-US" sz="18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40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Below is a list of morse codes for the alphabet, numbers and punctuation.</a:t>
            </a:r>
          </a:p>
          <a:p>
            <a:pPr marL="285750" marR="0" lvl="0" indent="-285750" algn="l" rtl="0">
              <a:lnSpc>
                <a:spcPct val="100000"/>
              </a:lnSpc>
              <a:spcBef>
                <a:spcPts val="40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There are morse code competitions and a world championship – mostly won by young people!</a:t>
            </a:r>
            <a:endParaRPr sz="1400" b="0" i="0" u="none" strike="noStrike" cap="none" dirty="0">
              <a:solidFill>
                <a:schemeClr val="dk1"/>
              </a:solidFill>
              <a:latin typeface="Calibri"/>
              <a:ea typeface="Calibri"/>
              <a:cs typeface="Calibri"/>
              <a:sym typeface="Calibri"/>
            </a:endParaRPr>
          </a:p>
        </p:txBody>
      </p:sp>
      <p:pic>
        <p:nvPicPr>
          <p:cNvPr id="262" name="Google Shape;262;p18" descr="CodeBug – Morse Code Alphabet"/>
          <p:cNvPicPr preferRelativeResize="0"/>
          <p:nvPr/>
        </p:nvPicPr>
        <p:blipFill rotWithShape="1">
          <a:blip r:embed="rId3">
            <a:alphaModFix/>
          </a:blip>
          <a:srcRect/>
          <a:stretch/>
        </p:blipFill>
        <p:spPr>
          <a:xfrm>
            <a:off x="2222938" y="3387968"/>
            <a:ext cx="2946400" cy="2768600"/>
          </a:xfrm>
          <a:prstGeom prst="rect">
            <a:avLst/>
          </a:prstGeom>
          <a:noFill/>
          <a:ln>
            <a:noFill/>
          </a:ln>
        </p:spPr>
      </p:pic>
      <p:sp>
        <p:nvSpPr>
          <p:cNvPr id="263" name="Google Shape;263;p18"/>
          <p:cNvSpPr txBox="1"/>
          <p:nvPr/>
        </p:nvSpPr>
        <p:spPr>
          <a:xfrm>
            <a:off x="94765" y="141878"/>
            <a:ext cx="8229600" cy="914400"/>
          </a:xfrm>
          <a:prstGeom prst="rect">
            <a:avLst/>
          </a:prstGeom>
          <a:noFill/>
          <a:ln>
            <a:noFill/>
          </a:ln>
        </p:spPr>
        <p:txBody>
          <a:bodyPr spcFirstLastPara="1" wrap="square" lIns="91425" tIns="45700" rIns="91425" bIns="45700" anchor="t" anchorCtr="0">
            <a:normAutofit fontScale="675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800" b="1" i="0" u="none" strike="noStrike" cap="none">
                <a:solidFill>
                  <a:srgbClr val="00B050"/>
                </a:solidFill>
                <a:latin typeface="Calibri"/>
                <a:ea typeface="Calibri"/>
                <a:cs typeface="Calibri"/>
                <a:sym typeface="Calibri"/>
              </a:rPr>
              <a:t>Scouts should know what CW/Morse code is</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9363D6EA-1A9E-1F74-0674-FE67C5E3ED56}"/>
              </a:ext>
            </a:extLst>
          </p:cNvPr>
          <p:cNvSpPr txBox="1"/>
          <p:nvPr/>
        </p:nvSpPr>
        <p:spPr>
          <a:xfrm>
            <a:off x="5884917" y="3644036"/>
            <a:ext cx="3059386" cy="738664"/>
          </a:xfrm>
          <a:prstGeom prst="rect">
            <a:avLst/>
          </a:prstGeom>
          <a:noFill/>
        </p:spPr>
        <p:txBody>
          <a:bodyPr wrap="square">
            <a:spAutoFit/>
          </a:bodyPr>
          <a:lstStyle/>
          <a:p>
            <a:r>
              <a:rPr lang="en-US" dirty="0">
                <a:hlinkClick r:id="rId4"/>
              </a:rPr>
              <a:t>https://www.tiktok.com/@hamradioworld/video/7401288374620917023</a:t>
            </a: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9"/>
          <p:cNvSpPr txBox="1">
            <a:spLocks noGrp="1"/>
          </p:cNvSpPr>
          <p:nvPr>
            <p:ph type="title"/>
          </p:nvPr>
        </p:nvSpPr>
        <p:spPr>
          <a:xfrm>
            <a:off x="457200" y="238885"/>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32407"/>
              <a:buNone/>
            </a:pPr>
            <a:r>
              <a:rPr lang="en-US">
                <a:solidFill>
                  <a:srgbClr val="00B050"/>
                </a:solidFill>
              </a:rPr>
              <a:t>I can spell my name using the phonetic alphabet </a:t>
            </a:r>
            <a:endParaRPr/>
          </a:p>
        </p:txBody>
      </p:sp>
      <p:sp>
        <p:nvSpPr>
          <p:cNvPr id="269" name="Google Shape;269;p19"/>
          <p:cNvSpPr txBox="1">
            <a:spLocks noGrp="1"/>
          </p:cNvSpPr>
          <p:nvPr>
            <p:ph type="body" idx="1"/>
          </p:nvPr>
        </p:nvSpPr>
        <p:spPr>
          <a:xfrm>
            <a:off x="173517" y="1401102"/>
            <a:ext cx="8970483" cy="380999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3200"/>
              <a:buChar char="•"/>
            </a:pPr>
            <a:r>
              <a:rPr lang="en-US">
                <a:solidFill>
                  <a:srgbClr val="0070C0"/>
                </a:solidFill>
              </a:rPr>
              <a:t>Scouts should be familiar with the phonetic alphabet and be able to spell their name using it.</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There are a variety of games that can be used to teach this skill</a:t>
            </a:r>
            <a:endParaRPr/>
          </a:p>
        </p:txBody>
      </p:sp>
      <p:pic>
        <p:nvPicPr>
          <p:cNvPr id="271" name="Google Shape;271;p19"/>
          <p:cNvPicPr preferRelativeResize="0"/>
          <p:nvPr/>
        </p:nvPicPr>
        <p:blipFill rotWithShape="1">
          <a:blip r:embed="rId3">
            <a:alphaModFix/>
          </a:blip>
          <a:srcRect/>
          <a:stretch/>
        </p:blipFill>
        <p:spPr>
          <a:xfrm>
            <a:off x="173517" y="3930869"/>
            <a:ext cx="5302373" cy="1526029"/>
          </a:xfrm>
          <a:prstGeom prst="rect">
            <a:avLst/>
          </a:prstGeom>
          <a:noFill/>
          <a:ln>
            <a:noFill/>
          </a:ln>
        </p:spPr>
      </p:pic>
      <p:pic>
        <p:nvPicPr>
          <p:cNvPr id="2" name="Picture 1" descr="Phonetic Alphabet: How Soldiers Communicated - History">
            <a:extLst>
              <a:ext uri="{FF2B5EF4-FFF2-40B4-BE49-F238E27FC236}">
                <a16:creationId xmlns:a16="http://schemas.microsoft.com/office/drawing/2014/main" id="{2CD1A9F7-F359-E779-F0BC-7A0CB9F18BE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3815" y="3435003"/>
            <a:ext cx="3490185" cy="31841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322cebb8909_0_0"/>
          <p:cNvSpPr txBox="1">
            <a:spLocks noGrp="1"/>
          </p:cNvSpPr>
          <p:nvPr>
            <p:ph type="title"/>
          </p:nvPr>
        </p:nvSpPr>
        <p:spPr>
          <a:xfrm>
            <a:off x="457200" y="238885"/>
            <a:ext cx="8229600" cy="914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29166"/>
              <a:buNone/>
            </a:pPr>
            <a:r>
              <a:rPr lang="en-US">
                <a:solidFill>
                  <a:srgbClr val="00B050"/>
                </a:solidFill>
              </a:rPr>
              <a:t>Demo - How to use a Walkie Talkie</a:t>
            </a:r>
            <a:endParaRPr/>
          </a:p>
        </p:txBody>
      </p:sp>
      <p:sp>
        <p:nvSpPr>
          <p:cNvPr id="277" name="Google Shape;277;g322cebb8909_0_0"/>
          <p:cNvSpPr txBox="1">
            <a:spLocks noGrp="1"/>
          </p:cNvSpPr>
          <p:nvPr>
            <p:ph type="body" idx="1"/>
          </p:nvPr>
        </p:nvSpPr>
        <p:spPr>
          <a:xfrm>
            <a:off x="173400" y="483425"/>
            <a:ext cx="8970600" cy="4215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0C0"/>
              </a:buClr>
              <a:buSzPts val="3200"/>
              <a:buNone/>
            </a:pPr>
            <a:endParaRPr/>
          </a:p>
          <a:p>
            <a:pPr marL="0" lvl="0" indent="0" algn="l" rtl="0">
              <a:lnSpc>
                <a:spcPct val="100000"/>
              </a:lnSpc>
              <a:spcBef>
                <a:spcPts val="480"/>
              </a:spcBef>
              <a:spcAft>
                <a:spcPts val="0"/>
              </a:spcAft>
              <a:buClr>
                <a:schemeClr val="dk1"/>
              </a:buClr>
              <a:buSzPts val="2400"/>
              <a:buNone/>
            </a:pPr>
            <a:endParaRPr sz="2400">
              <a:solidFill>
                <a:srgbClr val="0070C0"/>
              </a:solidFill>
              <a:latin typeface="Calibri"/>
              <a:ea typeface="Calibri"/>
              <a:cs typeface="Calibri"/>
              <a:sym typeface="Calibri"/>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PTT - Push to talk button - wait 1 second before talking/Calling CQ</a:t>
            </a:r>
            <a:endParaRPr>
              <a:solidFill>
                <a:srgbClr val="0070C0"/>
              </a:solidFill>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Introduce yourself to the other side - Name - Spell phonetically - Name</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Say ‘over’ after each transmission</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Say “again again, over ” if you need then to repeat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Today’s Agenda</a:t>
            </a:r>
            <a:endParaRPr/>
          </a:p>
        </p:txBody>
      </p:sp>
      <p:graphicFrame>
        <p:nvGraphicFramePr>
          <p:cNvPr id="2" name="Table 1">
            <a:extLst>
              <a:ext uri="{FF2B5EF4-FFF2-40B4-BE49-F238E27FC236}">
                <a16:creationId xmlns:a16="http://schemas.microsoft.com/office/drawing/2014/main" id="{1C5DFF19-D882-CE00-DB28-69E3E1001106}"/>
              </a:ext>
            </a:extLst>
          </p:cNvPr>
          <p:cNvGraphicFramePr>
            <a:graphicFrameLocks noGrp="1"/>
          </p:cNvGraphicFramePr>
          <p:nvPr>
            <p:extLst>
              <p:ext uri="{D42A27DB-BD31-4B8C-83A1-F6EECF244321}">
                <p14:modId xmlns:p14="http://schemas.microsoft.com/office/powerpoint/2010/main" val="3859032915"/>
              </p:ext>
            </p:extLst>
          </p:nvPr>
        </p:nvGraphicFramePr>
        <p:xfrm>
          <a:off x="457200" y="830317"/>
          <a:ext cx="8229600" cy="4166173"/>
        </p:xfrm>
        <a:graphic>
          <a:graphicData uri="http://schemas.openxmlformats.org/drawingml/2006/table">
            <a:tbl>
              <a:tblPr>
                <a:tableStyleId>{3FC6A3AC-C847-4423-AC68-2DD3C5C2D0B1}</a:tableStyleId>
              </a:tblPr>
              <a:tblGrid>
                <a:gridCol w="1471961">
                  <a:extLst>
                    <a:ext uri="{9D8B030D-6E8A-4147-A177-3AD203B41FA5}">
                      <a16:colId xmlns:a16="http://schemas.microsoft.com/office/drawing/2014/main" val="1564710833"/>
                    </a:ext>
                  </a:extLst>
                </a:gridCol>
                <a:gridCol w="5855908">
                  <a:extLst>
                    <a:ext uri="{9D8B030D-6E8A-4147-A177-3AD203B41FA5}">
                      <a16:colId xmlns:a16="http://schemas.microsoft.com/office/drawing/2014/main" val="1782375866"/>
                    </a:ext>
                  </a:extLst>
                </a:gridCol>
                <a:gridCol w="901731">
                  <a:extLst>
                    <a:ext uri="{9D8B030D-6E8A-4147-A177-3AD203B41FA5}">
                      <a16:colId xmlns:a16="http://schemas.microsoft.com/office/drawing/2014/main" val="450748632"/>
                    </a:ext>
                  </a:extLst>
                </a:gridCol>
              </a:tblGrid>
              <a:tr h="284480">
                <a:tc>
                  <a:txBody>
                    <a:bodyPr/>
                    <a:lstStyle/>
                    <a:p>
                      <a:pPr algn="l" rtl="0" fontAlgn="ctr"/>
                      <a:r>
                        <a:rPr lang="en-GB" sz="2000" b="1" u="none" strike="noStrike">
                          <a:effectLst/>
                        </a:rPr>
                        <a:t>Time</a:t>
                      </a:r>
                      <a:endParaRPr lang="en-GB" sz="2000" b="1" i="0" u="none" strike="noStrike">
                        <a:solidFill>
                          <a:srgbClr val="000000"/>
                        </a:solidFill>
                        <a:effectLst/>
                        <a:latin typeface="Arial" panose="020B0604020202020204" pitchFamily="34" charset="0"/>
                      </a:endParaRPr>
                    </a:p>
                  </a:txBody>
                  <a:tcPr marL="9071" marR="9071" marT="9071" marB="0" anchor="ctr">
                    <a:solidFill>
                      <a:schemeClr val="bg2">
                        <a:lumMod val="20000"/>
                        <a:lumOff val="80000"/>
                      </a:schemeClr>
                    </a:solidFill>
                  </a:tcPr>
                </a:tc>
                <a:tc>
                  <a:txBody>
                    <a:bodyPr/>
                    <a:lstStyle/>
                    <a:p>
                      <a:pPr algn="l" rtl="0" fontAlgn="ctr"/>
                      <a:r>
                        <a:rPr lang="en-GB" sz="2000" b="1" u="none" strike="noStrike">
                          <a:effectLst/>
                        </a:rPr>
                        <a:t>Topic</a:t>
                      </a:r>
                      <a:endParaRPr lang="en-GB" sz="2000" b="1" i="0" u="none" strike="noStrike">
                        <a:solidFill>
                          <a:srgbClr val="000000"/>
                        </a:solidFill>
                        <a:effectLst/>
                        <a:latin typeface="Arial" panose="020B0604020202020204" pitchFamily="34" charset="0"/>
                      </a:endParaRPr>
                    </a:p>
                  </a:txBody>
                  <a:tcPr marL="9071" marR="9071" marT="9071" marB="0" anchor="ctr">
                    <a:solidFill>
                      <a:schemeClr val="bg2">
                        <a:lumMod val="20000"/>
                        <a:lumOff val="80000"/>
                      </a:schemeClr>
                    </a:solidFill>
                  </a:tcPr>
                </a:tc>
                <a:tc>
                  <a:txBody>
                    <a:bodyPr/>
                    <a:lstStyle/>
                    <a:p>
                      <a:pPr algn="l" rtl="0" fontAlgn="ctr"/>
                      <a:r>
                        <a:rPr lang="en-GB" sz="2000" b="1" u="none" strike="noStrike" dirty="0">
                          <a:effectLst/>
                        </a:rPr>
                        <a:t>Lead</a:t>
                      </a:r>
                      <a:endParaRPr lang="en-GB" sz="2000" b="1" i="0" u="none" strike="noStrike" dirty="0">
                        <a:solidFill>
                          <a:srgbClr val="000000"/>
                        </a:solidFill>
                        <a:effectLst/>
                        <a:latin typeface="Arial" panose="020B0604020202020204" pitchFamily="34" charset="0"/>
                      </a:endParaRPr>
                    </a:p>
                  </a:txBody>
                  <a:tcPr marL="9071" marR="9071" marT="9071" marB="0" anchor="ctr">
                    <a:solidFill>
                      <a:schemeClr val="bg2">
                        <a:lumMod val="20000"/>
                        <a:lumOff val="80000"/>
                      </a:schemeClr>
                    </a:solidFill>
                  </a:tcPr>
                </a:tc>
                <a:extLst>
                  <a:ext uri="{0D108BD9-81ED-4DB2-BD59-A6C34878D82A}">
                    <a16:rowId xmlns:a16="http://schemas.microsoft.com/office/drawing/2014/main" val="44967055"/>
                  </a:ext>
                </a:extLst>
              </a:tr>
              <a:tr h="284480">
                <a:tc>
                  <a:txBody>
                    <a:bodyPr/>
                    <a:lstStyle/>
                    <a:p>
                      <a:pPr algn="l" rtl="0" fontAlgn="ctr"/>
                      <a:r>
                        <a:rPr lang="en-GB" sz="1500" b="1" u="none" strike="noStrike">
                          <a:effectLst/>
                        </a:rPr>
                        <a:t>09.45-10.00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Registration, Tea and coffee, introductions</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ALL</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168203649"/>
                  </a:ext>
                </a:extLst>
              </a:tr>
              <a:tr h="284480">
                <a:tc>
                  <a:txBody>
                    <a:bodyPr/>
                    <a:lstStyle/>
                    <a:p>
                      <a:pPr algn="l" rtl="0" fontAlgn="ctr"/>
                      <a:r>
                        <a:rPr lang="en-GB" sz="1500" b="1" u="none" strike="noStrike">
                          <a:effectLst/>
                        </a:rPr>
                        <a:t>10.00 - 10.20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Introduction to Radio Scouting &amp; JOTA-JOTI</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rowSpan="3">
                  <a:txBody>
                    <a:bodyPr/>
                    <a:lstStyle/>
                    <a:p>
                      <a:pPr algn="l" rtl="0" fontAlgn="ctr"/>
                      <a:r>
                        <a:rPr lang="en-GB" sz="1500" b="1" u="none" strike="noStrike">
                          <a:effectLst/>
                        </a:rPr>
                        <a:t>JH</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2350140577"/>
                  </a:ext>
                </a:extLst>
              </a:tr>
              <a:tr h="284480">
                <a:tc>
                  <a:txBody>
                    <a:bodyPr/>
                    <a:lstStyle/>
                    <a:p>
                      <a:pPr algn="l" rtl="0" fontAlgn="ctr"/>
                      <a:r>
                        <a:rPr lang="en-GB" sz="1500" b="1" u="none" strike="noStrike">
                          <a:effectLst/>
                        </a:rPr>
                        <a:t> </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dirty="0">
                          <a:effectLst/>
                        </a:rPr>
                        <a:t>Radio Scouting Ireland's role &amp; Radio Scouting Skills Program </a:t>
                      </a:r>
                      <a:endParaRPr lang="en-GB" sz="1500" b="1" i="0" u="none" strike="noStrike" dirty="0">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vMerge="1">
                  <a:txBody>
                    <a:bodyPr/>
                    <a:lstStyle/>
                    <a:p>
                      <a:endParaRPr lang="en-US"/>
                    </a:p>
                  </a:txBody>
                  <a:tcPr/>
                </a:tc>
                <a:extLst>
                  <a:ext uri="{0D108BD9-81ED-4DB2-BD59-A6C34878D82A}">
                    <a16:rowId xmlns:a16="http://schemas.microsoft.com/office/drawing/2014/main" val="2478427001"/>
                  </a:ext>
                </a:extLst>
              </a:tr>
              <a:tr h="284480">
                <a:tc>
                  <a:txBody>
                    <a:bodyPr/>
                    <a:lstStyle/>
                    <a:p>
                      <a:pPr algn="l" rtl="0" fontAlgn="ctr"/>
                      <a:r>
                        <a:rPr lang="en-GB" sz="1500" b="1" u="none" strike="noStrike">
                          <a:effectLst/>
                        </a:rPr>
                        <a:t> </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Introduction to Ham Radio</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vMerge="1">
                  <a:txBody>
                    <a:bodyPr/>
                    <a:lstStyle/>
                    <a:p>
                      <a:endParaRPr lang="en-US"/>
                    </a:p>
                  </a:txBody>
                  <a:tcPr/>
                </a:tc>
                <a:extLst>
                  <a:ext uri="{0D108BD9-81ED-4DB2-BD59-A6C34878D82A}">
                    <a16:rowId xmlns:a16="http://schemas.microsoft.com/office/drawing/2014/main" val="1299388612"/>
                  </a:ext>
                </a:extLst>
              </a:tr>
              <a:tr h="284480">
                <a:tc>
                  <a:txBody>
                    <a:bodyPr/>
                    <a:lstStyle/>
                    <a:p>
                      <a:pPr algn="l" rtl="0" fontAlgn="ctr"/>
                      <a:r>
                        <a:rPr lang="en-GB" sz="1500" b="1" u="none" strike="noStrike">
                          <a:effectLst/>
                        </a:rPr>
                        <a:t>10.20 - 11.00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Radio scouting stage 1</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AC</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577189214"/>
                  </a:ext>
                </a:extLst>
              </a:tr>
              <a:tr h="284480">
                <a:tc>
                  <a:txBody>
                    <a:bodyPr/>
                    <a:lstStyle/>
                    <a:p>
                      <a:pPr algn="l" rtl="0" fontAlgn="ctr"/>
                      <a:r>
                        <a:rPr lang="en-GB" sz="1500" b="1" u="none" strike="noStrike">
                          <a:effectLst/>
                        </a:rPr>
                        <a:t>11.00 - 11.15</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Break</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 </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2205096649"/>
                  </a:ext>
                </a:extLst>
              </a:tr>
              <a:tr h="438542">
                <a:tc>
                  <a:txBody>
                    <a:bodyPr/>
                    <a:lstStyle/>
                    <a:p>
                      <a:pPr algn="l" rtl="0" fontAlgn="ctr"/>
                      <a:r>
                        <a:rPr lang="en-GB" sz="1500" b="1" u="none" strike="noStrike">
                          <a:effectLst/>
                        </a:rPr>
                        <a:t>11.15 - 12.00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dirty="0">
                          <a:effectLst/>
                        </a:rPr>
                        <a:t>Simple radio activities: X's &amp; O's,  Hang Man and Lego games</a:t>
                      </a:r>
                      <a:endParaRPr lang="en-GB" sz="1500" b="1" i="0" u="none" strike="noStrike" dirty="0">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ALL</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2738416587"/>
                  </a:ext>
                </a:extLst>
              </a:tr>
              <a:tr h="284480">
                <a:tc>
                  <a:txBody>
                    <a:bodyPr/>
                    <a:lstStyle/>
                    <a:p>
                      <a:pPr algn="l" rtl="0" fontAlgn="ctr"/>
                      <a:r>
                        <a:rPr lang="en-GB" sz="1500" b="1" u="none" strike="noStrike">
                          <a:effectLst/>
                        </a:rPr>
                        <a:t>12.00 - 13.15</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Lunch</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 </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4061406118"/>
                  </a:ext>
                </a:extLst>
              </a:tr>
              <a:tr h="284480">
                <a:tc>
                  <a:txBody>
                    <a:bodyPr/>
                    <a:lstStyle/>
                    <a:p>
                      <a:pPr algn="l" rtl="0" fontAlgn="ctr"/>
                      <a:r>
                        <a:rPr lang="en-GB" sz="1500" b="1" u="none" strike="noStrike">
                          <a:effectLst/>
                        </a:rPr>
                        <a:t>13.15 -14.15</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Radio code hunt Game</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AC</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1465958949"/>
                  </a:ext>
                </a:extLst>
              </a:tr>
              <a:tr h="568960">
                <a:tc>
                  <a:txBody>
                    <a:bodyPr/>
                    <a:lstStyle/>
                    <a:p>
                      <a:pPr algn="l" rtl="0" fontAlgn="ctr"/>
                      <a:r>
                        <a:rPr lang="en-GB" sz="1500" b="1" u="none" strike="noStrike">
                          <a:effectLst/>
                        </a:rPr>
                        <a:t>14.15 - 15.15</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Radio scouting Stage 2</a:t>
                      </a:r>
                      <a:br>
                        <a:rPr lang="en-GB" sz="1500" b="1" u="none" strike="noStrike">
                          <a:effectLst/>
                        </a:rPr>
                      </a:br>
                      <a:r>
                        <a:rPr lang="en-GB" sz="1500" b="1" u="none" strike="noStrike">
                          <a:effectLst/>
                        </a:rPr>
                        <a:t>Electric circuits, EMF and compass activity</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JH</a:t>
                      </a:r>
                      <a:br>
                        <a:rPr lang="en-GB" sz="1500" b="1" u="none" strike="noStrike">
                          <a:effectLst/>
                        </a:rPr>
                      </a:br>
                      <a:r>
                        <a:rPr lang="en-GB" sz="1500" b="1" u="none" strike="noStrike">
                          <a:effectLst/>
                        </a:rPr>
                        <a:t>AC</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260879455"/>
                  </a:ext>
                </a:extLst>
              </a:tr>
              <a:tr h="284480">
                <a:tc>
                  <a:txBody>
                    <a:bodyPr/>
                    <a:lstStyle/>
                    <a:p>
                      <a:pPr algn="l" rtl="0" fontAlgn="ctr"/>
                      <a:r>
                        <a:rPr lang="en-GB" sz="1500" b="1" u="none" strike="noStrike">
                          <a:effectLst/>
                        </a:rPr>
                        <a:t>15.15- 16.00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Mission Impossible HF radio game</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All</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2791978751"/>
                  </a:ext>
                </a:extLst>
              </a:tr>
              <a:tr h="284480">
                <a:tc>
                  <a:txBody>
                    <a:bodyPr/>
                    <a:lstStyle/>
                    <a:p>
                      <a:pPr algn="l" rtl="0" fontAlgn="ctr"/>
                      <a:r>
                        <a:rPr lang="en-GB" sz="1500" b="1" u="none" strike="noStrike">
                          <a:effectLst/>
                        </a:rPr>
                        <a:t>16.00-16.30</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a:effectLst/>
                        </a:rPr>
                        <a:t>Wrap up, Q&amp;A and feedback</a:t>
                      </a:r>
                      <a:endParaRPr lang="en-GB" sz="1500" b="1" i="0" u="none" strike="noStrike">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tc>
                  <a:txBody>
                    <a:bodyPr/>
                    <a:lstStyle/>
                    <a:p>
                      <a:pPr algn="l" rtl="0" fontAlgn="ctr"/>
                      <a:r>
                        <a:rPr lang="en-GB" sz="1500" b="1" u="none" strike="noStrike" dirty="0">
                          <a:effectLst/>
                        </a:rPr>
                        <a:t>All</a:t>
                      </a:r>
                      <a:endParaRPr lang="en-GB" sz="1500" b="1" i="0" u="none" strike="noStrike" dirty="0">
                        <a:solidFill>
                          <a:srgbClr val="000000"/>
                        </a:solidFill>
                        <a:effectLst/>
                        <a:latin typeface="Arial" panose="020B0604020202020204" pitchFamily="34" charset="0"/>
                      </a:endParaRPr>
                    </a:p>
                  </a:txBody>
                  <a:tcPr marL="9071" marR="9071" marT="9071" marB="0" anchor="ctr">
                    <a:solidFill>
                      <a:schemeClr val="accent3">
                        <a:lumMod val="60000"/>
                        <a:lumOff val="40000"/>
                      </a:schemeClr>
                    </a:solidFill>
                  </a:tcPr>
                </a:tc>
                <a:extLst>
                  <a:ext uri="{0D108BD9-81ED-4DB2-BD59-A6C34878D82A}">
                    <a16:rowId xmlns:a16="http://schemas.microsoft.com/office/drawing/2014/main" val="18853167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03DB-7A68-2DC8-9D10-847126DF791C}"/>
              </a:ext>
            </a:extLst>
          </p:cNvPr>
          <p:cNvSpPr>
            <a:spLocks noGrp="1"/>
          </p:cNvSpPr>
          <p:nvPr>
            <p:ph type="title"/>
          </p:nvPr>
        </p:nvSpPr>
        <p:spPr>
          <a:xfrm>
            <a:off x="457200" y="296454"/>
            <a:ext cx="8229600" cy="914400"/>
          </a:xfrm>
        </p:spPr>
        <p:txBody>
          <a:bodyPr/>
          <a:lstStyle/>
          <a:p>
            <a:r>
              <a:rPr lang="en-US" dirty="0"/>
              <a:t>KEY POINTS</a:t>
            </a:r>
          </a:p>
        </p:txBody>
      </p:sp>
      <p:pic>
        <p:nvPicPr>
          <p:cNvPr id="6" name="Picture 5">
            <a:extLst>
              <a:ext uri="{FF2B5EF4-FFF2-40B4-BE49-F238E27FC236}">
                <a16:creationId xmlns:a16="http://schemas.microsoft.com/office/drawing/2014/main" id="{F35B78F6-19ED-696C-4C39-847EB1B7866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242" y="1657350"/>
            <a:ext cx="3619759" cy="2543861"/>
          </a:xfrm>
          <a:prstGeom prst="rect">
            <a:avLst/>
          </a:prstGeom>
        </p:spPr>
      </p:pic>
      <p:pic>
        <p:nvPicPr>
          <p:cNvPr id="10" name="Picture 9">
            <a:extLst>
              <a:ext uri="{FF2B5EF4-FFF2-40B4-BE49-F238E27FC236}">
                <a16:creationId xmlns:a16="http://schemas.microsoft.com/office/drawing/2014/main" id="{C922E977-D9D7-CF3E-27F5-24417700BFDA}"/>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573517" y="1359662"/>
            <a:ext cx="1999116" cy="3989796"/>
          </a:xfrm>
          <a:prstGeom prst="rect">
            <a:avLst/>
          </a:prstGeom>
        </p:spPr>
      </p:pic>
      <p:pic>
        <p:nvPicPr>
          <p:cNvPr id="12" name="Graphic 11" descr="Badge 1 with solid fill">
            <a:extLst>
              <a:ext uri="{FF2B5EF4-FFF2-40B4-BE49-F238E27FC236}">
                <a16:creationId xmlns:a16="http://schemas.microsoft.com/office/drawing/2014/main" id="{060A96EB-E36F-AD8B-5233-859E08A7D2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15313" y="964912"/>
            <a:ext cx="914400" cy="914400"/>
          </a:xfrm>
          <a:prstGeom prst="rect">
            <a:avLst/>
          </a:prstGeom>
        </p:spPr>
      </p:pic>
      <p:pic>
        <p:nvPicPr>
          <p:cNvPr id="14" name="Graphic 13" descr="Stopwatch 25% with solid fill">
            <a:extLst>
              <a:ext uri="{FF2B5EF4-FFF2-40B4-BE49-F238E27FC236}">
                <a16:creationId xmlns:a16="http://schemas.microsoft.com/office/drawing/2014/main" id="{AC8D40D3-435B-C0C2-AD52-D26D12F9DB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48102" y="1987103"/>
            <a:ext cx="548639" cy="548639"/>
          </a:xfrm>
          <a:prstGeom prst="rect">
            <a:avLst/>
          </a:prstGeom>
        </p:spPr>
      </p:pic>
      <p:pic>
        <p:nvPicPr>
          <p:cNvPr id="16" name="Graphic 15" descr="Badge with solid fill">
            <a:extLst>
              <a:ext uri="{FF2B5EF4-FFF2-40B4-BE49-F238E27FC236}">
                <a16:creationId xmlns:a16="http://schemas.microsoft.com/office/drawing/2014/main" id="{2C0C934E-F7E9-17E1-1F55-725D872AE1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15313" y="1879312"/>
            <a:ext cx="914400" cy="914400"/>
          </a:xfrm>
          <a:prstGeom prst="rect">
            <a:avLst/>
          </a:prstGeom>
        </p:spPr>
      </p:pic>
      <p:sp>
        <p:nvSpPr>
          <p:cNvPr id="17" name="TextBox 16">
            <a:extLst>
              <a:ext uri="{FF2B5EF4-FFF2-40B4-BE49-F238E27FC236}">
                <a16:creationId xmlns:a16="http://schemas.microsoft.com/office/drawing/2014/main" id="{1A8B2C80-7534-12E9-24C9-A85C57F2EC4B}"/>
              </a:ext>
            </a:extLst>
          </p:cNvPr>
          <p:cNvSpPr txBox="1"/>
          <p:nvPr/>
        </p:nvSpPr>
        <p:spPr>
          <a:xfrm>
            <a:off x="6063147" y="1205774"/>
            <a:ext cx="1970411" cy="307777"/>
          </a:xfrm>
          <a:prstGeom prst="rect">
            <a:avLst/>
          </a:prstGeom>
          <a:noFill/>
        </p:spPr>
        <p:txBody>
          <a:bodyPr wrap="none" rtlCol="0">
            <a:spAutoFit/>
          </a:bodyPr>
          <a:lstStyle/>
          <a:p>
            <a:r>
              <a:rPr lang="en-US" b="1" dirty="0">
                <a:solidFill>
                  <a:srgbClr val="00B050"/>
                </a:solidFill>
              </a:rPr>
              <a:t>PRESS PTT BUTTON</a:t>
            </a:r>
          </a:p>
        </p:txBody>
      </p:sp>
      <p:sp>
        <p:nvSpPr>
          <p:cNvPr id="18" name="TextBox 17">
            <a:extLst>
              <a:ext uri="{FF2B5EF4-FFF2-40B4-BE49-F238E27FC236}">
                <a16:creationId xmlns:a16="http://schemas.microsoft.com/office/drawing/2014/main" id="{18C48FBF-84CB-F385-C311-315811A2B61D}"/>
              </a:ext>
            </a:extLst>
          </p:cNvPr>
          <p:cNvSpPr txBox="1"/>
          <p:nvPr/>
        </p:nvSpPr>
        <p:spPr>
          <a:xfrm>
            <a:off x="6129713" y="2130879"/>
            <a:ext cx="1903845" cy="523220"/>
          </a:xfrm>
          <a:prstGeom prst="rect">
            <a:avLst/>
          </a:prstGeom>
          <a:noFill/>
        </p:spPr>
        <p:txBody>
          <a:bodyPr wrap="square" rtlCol="0">
            <a:spAutoFit/>
          </a:bodyPr>
          <a:lstStyle/>
          <a:p>
            <a:r>
              <a:rPr lang="en-US" b="1" dirty="0">
                <a:solidFill>
                  <a:srgbClr val="00B050"/>
                </a:solidFill>
              </a:rPr>
              <a:t>WAIT A SECOND BEFORE TALKING</a:t>
            </a:r>
          </a:p>
        </p:txBody>
      </p:sp>
      <p:pic>
        <p:nvPicPr>
          <p:cNvPr id="20" name="Graphic 19" descr="Badge 3 with solid fill">
            <a:extLst>
              <a:ext uri="{FF2B5EF4-FFF2-40B4-BE49-F238E27FC236}">
                <a16:creationId xmlns:a16="http://schemas.microsoft.com/office/drawing/2014/main" id="{8C8E7008-F33A-BAA2-064E-118B3274CB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15313" y="2705674"/>
            <a:ext cx="914400" cy="914400"/>
          </a:xfrm>
          <a:prstGeom prst="rect">
            <a:avLst/>
          </a:prstGeom>
        </p:spPr>
      </p:pic>
      <p:pic>
        <p:nvPicPr>
          <p:cNvPr id="22" name="Graphic 21" descr="Badge 4 with solid fill">
            <a:extLst>
              <a:ext uri="{FF2B5EF4-FFF2-40B4-BE49-F238E27FC236}">
                <a16:creationId xmlns:a16="http://schemas.microsoft.com/office/drawing/2014/main" id="{539B7BA9-2504-E12A-5F44-EF065E65C08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15313" y="3620074"/>
            <a:ext cx="914400" cy="914400"/>
          </a:xfrm>
          <a:prstGeom prst="rect">
            <a:avLst/>
          </a:prstGeom>
        </p:spPr>
      </p:pic>
      <p:sp>
        <p:nvSpPr>
          <p:cNvPr id="23" name="TextBox 22">
            <a:extLst>
              <a:ext uri="{FF2B5EF4-FFF2-40B4-BE49-F238E27FC236}">
                <a16:creationId xmlns:a16="http://schemas.microsoft.com/office/drawing/2014/main" id="{4D130678-6C3D-5C7F-DA3D-F257D2BD6078}"/>
              </a:ext>
            </a:extLst>
          </p:cNvPr>
          <p:cNvSpPr txBox="1"/>
          <p:nvPr/>
        </p:nvSpPr>
        <p:spPr>
          <a:xfrm>
            <a:off x="6029441" y="2901501"/>
            <a:ext cx="2300267" cy="523220"/>
          </a:xfrm>
          <a:prstGeom prst="rect">
            <a:avLst/>
          </a:prstGeom>
          <a:noFill/>
        </p:spPr>
        <p:txBody>
          <a:bodyPr wrap="square" rtlCol="0">
            <a:spAutoFit/>
          </a:bodyPr>
          <a:lstStyle/>
          <a:p>
            <a:r>
              <a:rPr lang="en-US" b="1" dirty="0">
                <a:solidFill>
                  <a:srgbClr val="00B050"/>
                </a:solidFill>
              </a:rPr>
              <a:t>INTRODUCE YOURSELF</a:t>
            </a:r>
            <a:br>
              <a:rPr lang="en-US" b="1" dirty="0">
                <a:solidFill>
                  <a:srgbClr val="00B050"/>
                </a:solidFill>
              </a:rPr>
            </a:br>
            <a:r>
              <a:rPr lang="en-US" b="1" dirty="0">
                <a:solidFill>
                  <a:srgbClr val="00B050"/>
                </a:solidFill>
              </a:rPr>
              <a:t>SPELL PHONETICALLY</a:t>
            </a:r>
          </a:p>
        </p:txBody>
      </p:sp>
      <p:sp>
        <p:nvSpPr>
          <p:cNvPr id="24" name="TextBox 23">
            <a:extLst>
              <a:ext uri="{FF2B5EF4-FFF2-40B4-BE49-F238E27FC236}">
                <a16:creationId xmlns:a16="http://schemas.microsoft.com/office/drawing/2014/main" id="{A684CBFD-D9A9-CF13-AA35-19D9A23B0FC5}"/>
              </a:ext>
            </a:extLst>
          </p:cNvPr>
          <p:cNvSpPr txBox="1"/>
          <p:nvPr/>
        </p:nvSpPr>
        <p:spPr>
          <a:xfrm>
            <a:off x="6029441" y="3842027"/>
            <a:ext cx="2300267" cy="400110"/>
          </a:xfrm>
          <a:prstGeom prst="rect">
            <a:avLst/>
          </a:prstGeom>
          <a:noFill/>
        </p:spPr>
        <p:txBody>
          <a:bodyPr wrap="square" rtlCol="0">
            <a:spAutoFit/>
          </a:bodyPr>
          <a:lstStyle/>
          <a:p>
            <a:r>
              <a:rPr lang="en-US" b="1" dirty="0">
                <a:solidFill>
                  <a:srgbClr val="00B050"/>
                </a:solidFill>
              </a:rPr>
              <a:t>SAY </a:t>
            </a:r>
            <a:r>
              <a:rPr lang="en-US" sz="2000" b="1" dirty="0">
                <a:solidFill>
                  <a:schemeClr val="accent4"/>
                </a:solidFill>
              </a:rPr>
              <a:t>OVER</a:t>
            </a:r>
            <a:r>
              <a:rPr lang="en-US" b="1" dirty="0">
                <a:solidFill>
                  <a:srgbClr val="00B050"/>
                </a:solidFill>
              </a:rPr>
              <a:t>!</a:t>
            </a:r>
          </a:p>
        </p:txBody>
      </p:sp>
      <p:pic>
        <p:nvPicPr>
          <p:cNvPr id="26" name="Graphic 25" descr="Badge Question Mark with solid fill">
            <a:extLst>
              <a:ext uri="{FF2B5EF4-FFF2-40B4-BE49-F238E27FC236}">
                <a16:creationId xmlns:a16="http://schemas.microsoft.com/office/drawing/2014/main" id="{E9CEEDF8-3994-620D-9FAA-2DC0E957D15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15313" y="4435058"/>
            <a:ext cx="914400" cy="914400"/>
          </a:xfrm>
          <a:prstGeom prst="rect">
            <a:avLst/>
          </a:prstGeom>
        </p:spPr>
      </p:pic>
      <p:sp>
        <p:nvSpPr>
          <p:cNvPr id="27" name="TextBox 26">
            <a:extLst>
              <a:ext uri="{FF2B5EF4-FFF2-40B4-BE49-F238E27FC236}">
                <a16:creationId xmlns:a16="http://schemas.microsoft.com/office/drawing/2014/main" id="{81C70FB8-C885-AD62-3D4F-F3C889952F80}"/>
              </a:ext>
            </a:extLst>
          </p:cNvPr>
          <p:cNvSpPr txBox="1"/>
          <p:nvPr/>
        </p:nvSpPr>
        <p:spPr>
          <a:xfrm>
            <a:off x="6068630" y="4651924"/>
            <a:ext cx="2300267" cy="523220"/>
          </a:xfrm>
          <a:prstGeom prst="rect">
            <a:avLst/>
          </a:prstGeom>
          <a:noFill/>
        </p:spPr>
        <p:txBody>
          <a:bodyPr wrap="square" rtlCol="0">
            <a:spAutoFit/>
          </a:bodyPr>
          <a:lstStyle/>
          <a:p>
            <a:r>
              <a:rPr lang="en-US" b="1" dirty="0">
                <a:solidFill>
                  <a:srgbClr val="00B050"/>
                </a:solidFill>
              </a:rPr>
              <a:t>SAY AGAIN, AGAIN, OVER IF NEEDED</a:t>
            </a:r>
          </a:p>
        </p:txBody>
      </p:sp>
    </p:spTree>
    <p:extLst>
      <p:ext uri="{BB962C8B-B14F-4D97-AF65-F5344CB8AC3E}">
        <p14:creationId xmlns:p14="http://schemas.microsoft.com/office/powerpoint/2010/main" val="67586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0"/>
          <p:cNvSpPr txBox="1">
            <a:spLocks noGrp="1"/>
          </p:cNvSpPr>
          <p:nvPr>
            <p:ph type="title"/>
          </p:nvPr>
        </p:nvSpPr>
        <p:spPr>
          <a:xfrm>
            <a:off x="457200" y="238885"/>
            <a:ext cx="8229600" cy="914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00B050"/>
                </a:solidFill>
              </a:rPr>
              <a:t>Lets play! – Learn by doing</a:t>
            </a:r>
            <a:endParaRPr/>
          </a:p>
        </p:txBody>
      </p:sp>
      <p:sp>
        <p:nvSpPr>
          <p:cNvPr id="283" name="Google Shape;283;p20"/>
          <p:cNvSpPr txBox="1">
            <a:spLocks noGrp="1"/>
          </p:cNvSpPr>
          <p:nvPr>
            <p:ph type="body" idx="1"/>
          </p:nvPr>
        </p:nvSpPr>
        <p:spPr>
          <a:xfrm>
            <a:off x="173517" y="1256150"/>
            <a:ext cx="8970600" cy="198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0C0"/>
              </a:buClr>
              <a:buSzPts val="3200"/>
              <a:buNone/>
            </a:pPr>
            <a:r>
              <a:rPr lang="en-US" sz="3200">
                <a:solidFill>
                  <a:srgbClr val="0070C0"/>
                </a:solidFill>
                <a:latin typeface="Calibri"/>
                <a:ea typeface="Calibri"/>
                <a:cs typeface="Calibri"/>
                <a:sym typeface="Calibri"/>
              </a:rPr>
              <a:t>Pair into groups of two or more, read the game instructions and have some fun while learning to use the walkie talkies, sometimes </a:t>
            </a:r>
            <a:r>
              <a:rPr lang="en-US">
                <a:solidFill>
                  <a:srgbClr val="0070C0"/>
                </a:solidFill>
              </a:rPr>
              <a:t>referred</a:t>
            </a:r>
            <a:r>
              <a:rPr lang="en-US" sz="3200">
                <a:solidFill>
                  <a:srgbClr val="0070C0"/>
                </a:solidFill>
                <a:latin typeface="Calibri"/>
                <a:ea typeface="Calibri"/>
                <a:cs typeface="Calibri"/>
                <a:sym typeface="Calibri"/>
              </a:rPr>
              <a:t> to as handie talkies!</a:t>
            </a:r>
            <a:endParaRPr/>
          </a:p>
          <a:p>
            <a:pPr marL="0" lvl="0" indent="0" algn="l" rtl="0">
              <a:lnSpc>
                <a:spcPct val="100000"/>
              </a:lnSpc>
              <a:spcBef>
                <a:spcPts val="480"/>
              </a:spcBef>
              <a:spcAft>
                <a:spcPts val="0"/>
              </a:spcAft>
              <a:buClr>
                <a:schemeClr val="dk1"/>
              </a:buClr>
              <a:buSzPts val="2400"/>
              <a:buNone/>
            </a:pPr>
            <a:endParaRPr sz="1700">
              <a:solidFill>
                <a:srgbClr val="0070C0"/>
              </a:solidFill>
              <a:latin typeface="Calibri"/>
              <a:ea typeface="Calibri"/>
              <a:cs typeface="Calibri"/>
              <a:sym typeface="Calibri"/>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X’s &amp; O’s</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Hangman</a:t>
            </a:r>
            <a:endParaRPr/>
          </a:p>
          <a:p>
            <a:pPr marL="342900" lvl="0" indent="-342900" algn="l" rtl="0">
              <a:lnSpc>
                <a:spcPct val="100000"/>
              </a:lnSpc>
              <a:spcBef>
                <a:spcPts val="640"/>
              </a:spcBef>
              <a:spcAft>
                <a:spcPts val="0"/>
              </a:spcAft>
              <a:buClr>
                <a:srgbClr val="0070C0"/>
              </a:buClr>
              <a:buSzPts val="3200"/>
              <a:buChar char="•"/>
            </a:pPr>
            <a:r>
              <a:rPr lang="en-US">
                <a:solidFill>
                  <a:srgbClr val="0070C0"/>
                </a:solidFill>
              </a:rPr>
              <a:t>Lego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1706c5b47b_1_48"/>
          <p:cNvSpPr txBox="1">
            <a:spLocks noGrp="1"/>
          </p:cNvSpPr>
          <p:nvPr>
            <p:ph type="title"/>
          </p:nvPr>
        </p:nvSpPr>
        <p:spPr>
          <a:xfrm>
            <a:off x="716975" y="2591260"/>
            <a:ext cx="8229600" cy="914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00B050"/>
                </a:solidFill>
              </a:rPr>
              <a:t>Lunch Break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g31706c5b47b_1_53"/>
          <p:cNvPicPr preferRelativeResize="0"/>
          <p:nvPr/>
        </p:nvPicPr>
        <p:blipFill>
          <a:blip r:embed="rId3">
            <a:alphaModFix/>
          </a:blip>
          <a:stretch>
            <a:fillRect/>
          </a:stretch>
        </p:blipFill>
        <p:spPr>
          <a:xfrm>
            <a:off x="0" y="0"/>
            <a:ext cx="9144000" cy="6858000"/>
          </a:xfrm>
          <a:prstGeom prst="rect">
            <a:avLst/>
          </a:prstGeom>
          <a:noFill/>
          <a:ln>
            <a:noFill/>
          </a:ln>
        </p:spPr>
      </p:pic>
      <p:sp>
        <p:nvSpPr>
          <p:cNvPr id="289" name="Google Shape;289;g31706c5b47b_1_53"/>
          <p:cNvSpPr txBox="1">
            <a:spLocks noGrp="1"/>
          </p:cNvSpPr>
          <p:nvPr>
            <p:ph type="body" idx="1"/>
          </p:nvPr>
        </p:nvSpPr>
        <p:spPr>
          <a:xfrm>
            <a:off x="261225" y="604875"/>
            <a:ext cx="6753900" cy="53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70C0"/>
              </a:buClr>
              <a:buSzPts val="3200"/>
              <a:buNone/>
            </a:pPr>
            <a:r>
              <a:rPr lang="en-US" sz="2700" b="1">
                <a:solidFill>
                  <a:schemeClr val="lt1"/>
                </a:solidFill>
              </a:rPr>
              <a:t>Pair into groups of two or more, to play! </a:t>
            </a:r>
            <a:endParaRPr sz="2700" b="1">
              <a:solidFill>
                <a:schemeClr val="lt1"/>
              </a:solidFill>
            </a:endParaRPr>
          </a:p>
        </p:txBody>
      </p:sp>
      <p:sp>
        <p:nvSpPr>
          <p:cNvPr id="290" name="Google Shape;290;g31706c5b47b_1_53"/>
          <p:cNvSpPr txBox="1">
            <a:spLocks noGrp="1"/>
          </p:cNvSpPr>
          <p:nvPr>
            <p:ph type="title"/>
          </p:nvPr>
        </p:nvSpPr>
        <p:spPr>
          <a:xfrm>
            <a:off x="59075" y="-57825"/>
            <a:ext cx="9144000" cy="77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1111"/>
              <a:buNone/>
            </a:pPr>
            <a:r>
              <a:rPr lang="en-US" sz="4500">
                <a:solidFill>
                  <a:srgbClr val="CFE2F3"/>
                </a:solidFill>
              </a:rPr>
              <a:t>Lets playmore! – Learn by doing</a:t>
            </a:r>
            <a:endParaRPr sz="4500">
              <a:solidFill>
                <a:srgbClr val="CFE2F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AEE292-6B4C-0D28-BB3E-C117554E7FA5}"/>
              </a:ext>
            </a:extLst>
          </p:cNvPr>
          <p:cNvSpPr/>
          <p:nvPr/>
        </p:nvSpPr>
        <p:spPr>
          <a:xfrm>
            <a:off x="0" y="838200"/>
            <a:ext cx="9144000" cy="5181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6BD293D-65BE-0B45-9D34-A33A59B6CFF7}"/>
              </a:ext>
            </a:extLst>
          </p:cNvPr>
          <p:cNvSpPr>
            <a:spLocks noGrp="1"/>
          </p:cNvSpPr>
          <p:nvPr>
            <p:ph type="title"/>
          </p:nvPr>
        </p:nvSpPr>
        <p:spPr>
          <a:xfrm>
            <a:off x="381000" y="0"/>
            <a:ext cx="8229600" cy="914400"/>
          </a:xfrm>
        </p:spPr>
        <p:txBody>
          <a:bodyPr/>
          <a:lstStyle/>
          <a:p>
            <a:r>
              <a:rPr lang="en-US" dirty="0"/>
              <a:t>Callsign Cards </a:t>
            </a:r>
          </a:p>
        </p:txBody>
      </p:sp>
      <p:graphicFrame>
        <p:nvGraphicFramePr>
          <p:cNvPr id="5" name="Table 4">
            <a:extLst>
              <a:ext uri="{FF2B5EF4-FFF2-40B4-BE49-F238E27FC236}">
                <a16:creationId xmlns:a16="http://schemas.microsoft.com/office/drawing/2014/main" id="{3129D0D0-E36C-31BF-4DBB-7A1128199AF9}"/>
              </a:ext>
            </a:extLst>
          </p:cNvPr>
          <p:cNvGraphicFramePr>
            <a:graphicFrameLocks noGrp="1"/>
          </p:cNvGraphicFramePr>
          <p:nvPr/>
        </p:nvGraphicFramePr>
        <p:xfrm>
          <a:off x="152400" y="1143000"/>
          <a:ext cx="8686804" cy="4583050"/>
        </p:xfrm>
        <a:graphic>
          <a:graphicData uri="http://schemas.openxmlformats.org/drawingml/2006/table">
            <a:tbl>
              <a:tblPr/>
              <a:tblGrid>
                <a:gridCol w="203588">
                  <a:extLst>
                    <a:ext uri="{9D8B030D-6E8A-4147-A177-3AD203B41FA5}">
                      <a16:colId xmlns:a16="http://schemas.microsoft.com/office/drawing/2014/main" val="3974240795"/>
                    </a:ext>
                  </a:extLst>
                </a:gridCol>
                <a:gridCol w="856814">
                  <a:extLst>
                    <a:ext uri="{9D8B030D-6E8A-4147-A177-3AD203B41FA5}">
                      <a16:colId xmlns:a16="http://schemas.microsoft.com/office/drawing/2014/main" val="2546351819"/>
                    </a:ext>
                  </a:extLst>
                </a:gridCol>
                <a:gridCol w="203588">
                  <a:extLst>
                    <a:ext uri="{9D8B030D-6E8A-4147-A177-3AD203B41FA5}">
                      <a16:colId xmlns:a16="http://schemas.microsoft.com/office/drawing/2014/main" val="2906617054"/>
                    </a:ext>
                  </a:extLst>
                </a:gridCol>
                <a:gridCol w="856814">
                  <a:extLst>
                    <a:ext uri="{9D8B030D-6E8A-4147-A177-3AD203B41FA5}">
                      <a16:colId xmlns:a16="http://schemas.microsoft.com/office/drawing/2014/main" val="227445432"/>
                    </a:ext>
                  </a:extLst>
                </a:gridCol>
                <a:gridCol w="203588">
                  <a:extLst>
                    <a:ext uri="{9D8B030D-6E8A-4147-A177-3AD203B41FA5}">
                      <a16:colId xmlns:a16="http://schemas.microsoft.com/office/drawing/2014/main" val="1905393194"/>
                    </a:ext>
                  </a:extLst>
                </a:gridCol>
                <a:gridCol w="856814">
                  <a:extLst>
                    <a:ext uri="{9D8B030D-6E8A-4147-A177-3AD203B41FA5}">
                      <a16:colId xmlns:a16="http://schemas.microsoft.com/office/drawing/2014/main" val="2944485519"/>
                    </a:ext>
                  </a:extLst>
                </a:gridCol>
                <a:gridCol w="203588">
                  <a:extLst>
                    <a:ext uri="{9D8B030D-6E8A-4147-A177-3AD203B41FA5}">
                      <a16:colId xmlns:a16="http://schemas.microsoft.com/office/drawing/2014/main" val="885750296"/>
                    </a:ext>
                  </a:extLst>
                </a:gridCol>
                <a:gridCol w="856814">
                  <a:extLst>
                    <a:ext uri="{9D8B030D-6E8A-4147-A177-3AD203B41FA5}">
                      <a16:colId xmlns:a16="http://schemas.microsoft.com/office/drawing/2014/main" val="398072975"/>
                    </a:ext>
                  </a:extLst>
                </a:gridCol>
                <a:gridCol w="203588">
                  <a:extLst>
                    <a:ext uri="{9D8B030D-6E8A-4147-A177-3AD203B41FA5}">
                      <a16:colId xmlns:a16="http://schemas.microsoft.com/office/drawing/2014/main" val="932803040"/>
                    </a:ext>
                  </a:extLst>
                </a:gridCol>
                <a:gridCol w="856814">
                  <a:extLst>
                    <a:ext uri="{9D8B030D-6E8A-4147-A177-3AD203B41FA5}">
                      <a16:colId xmlns:a16="http://schemas.microsoft.com/office/drawing/2014/main" val="1900057673"/>
                    </a:ext>
                  </a:extLst>
                </a:gridCol>
                <a:gridCol w="203588">
                  <a:extLst>
                    <a:ext uri="{9D8B030D-6E8A-4147-A177-3AD203B41FA5}">
                      <a16:colId xmlns:a16="http://schemas.microsoft.com/office/drawing/2014/main" val="2109792943"/>
                    </a:ext>
                  </a:extLst>
                </a:gridCol>
                <a:gridCol w="856814">
                  <a:extLst>
                    <a:ext uri="{9D8B030D-6E8A-4147-A177-3AD203B41FA5}">
                      <a16:colId xmlns:a16="http://schemas.microsoft.com/office/drawing/2014/main" val="2172867494"/>
                    </a:ext>
                  </a:extLst>
                </a:gridCol>
                <a:gridCol w="203588">
                  <a:extLst>
                    <a:ext uri="{9D8B030D-6E8A-4147-A177-3AD203B41FA5}">
                      <a16:colId xmlns:a16="http://schemas.microsoft.com/office/drawing/2014/main" val="286491724"/>
                    </a:ext>
                  </a:extLst>
                </a:gridCol>
                <a:gridCol w="856814">
                  <a:extLst>
                    <a:ext uri="{9D8B030D-6E8A-4147-A177-3AD203B41FA5}">
                      <a16:colId xmlns:a16="http://schemas.microsoft.com/office/drawing/2014/main" val="867031891"/>
                    </a:ext>
                  </a:extLst>
                </a:gridCol>
                <a:gridCol w="203588">
                  <a:extLst>
                    <a:ext uri="{9D8B030D-6E8A-4147-A177-3AD203B41FA5}">
                      <a16:colId xmlns:a16="http://schemas.microsoft.com/office/drawing/2014/main" val="4076328068"/>
                    </a:ext>
                  </a:extLst>
                </a:gridCol>
                <a:gridCol w="856814">
                  <a:extLst>
                    <a:ext uri="{9D8B030D-6E8A-4147-A177-3AD203B41FA5}">
                      <a16:colId xmlns:a16="http://schemas.microsoft.com/office/drawing/2014/main" val="2772906216"/>
                    </a:ext>
                  </a:extLst>
                </a:gridCol>
                <a:gridCol w="203588">
                  <a:extLst>
                    <a:ext uri="{9D8B030D-6E8A-4147-A177-3AD203B41FA5}">
                      <a16:colId xmlns:a16="http://schemas.microsoft.com/office/drawing/2014/main" val="4269309111"/>
                    </a:ext>
                  </a:extLst>
                </a:gridCol>
              </a:tblGrid>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649399033"/>
                  </a:ext>
                </a:extLst>
              </a:tr>
              <a:tr h="382419">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2</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dirty="0">
                          <a:solidFill>
                            <a:srgbClr val="000000"/>
                          </a:solidFill>
                          <a:effectLst/>
                          <a:latin typeface="Calibri" panose="020F0502020204030204" pitchFamily="34" charset="0"/>
                        </a:rPr>
                        <a:t> </a:t>
                      </a:r>
                      <a:endParaRPr lang="en-GB" sz="1300" b="0" i="0" u="none" strike="noStrike" dirty="0">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3</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4</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5</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6</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7</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8</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09959830"/>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EI3IT</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DH1MM</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JA2KGH</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G6EKB</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F6HRP</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BG0BBB</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EA3AR</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CE0Y</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21315922"/>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EI3IX</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DH1PAN</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JA3ADW</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dirty="0">
                          <a:solidFill>
                            <a:srgbClr val="000000"/>
                          </a:solidFill>
                          <a:effectLst/>
                          <a:latin typeface="Calibri" panose="020F0502020204030204" pitchFamily="34" charset="0"/>
                        </a:rPr>
                        <a:t>G6INU</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F6KOP</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BG0CAB</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EA3ARB</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CE2SV</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474168988"/>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EI3IXB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DH1PS</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JA3ALY</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G6LKB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F8AEJ</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BG1UG</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EA3ATD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CE3BT</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61700290"/>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EI3JB</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DH1RGS</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JA3DAZ</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G6LSO</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F8AIP</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BG2AUE</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EA3BEM</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CE3JBD</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88359998"/>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EI3JHB</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DH1TT</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JA3EGE</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G6NNS</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F8AOF</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BG2QMO</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EA3BP</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CE3VBK</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8726200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EI3JRB</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DH2NJS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JA3FHL</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G6NYG</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F8BON</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BG4LSA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EA3BR</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CE4HUS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651918291"/>
                  </a:ext>
                </a:extLst>
              </a:tr>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p>
                      <a:pPr algn="ctr" fontAlgn="ctr">
                        <a:spcBef>
                          <a:spcPts val="0"/>
                        </a:spcBef>
                        <a:spcAft>
                          <a:spcPts val="0"/>
                        </a:spcAft>
                      </a:pPr>
                      <a:endParaRPr lang="en-GB" sz="1300" b="0" i="0" u="none" strike="noStrike" dirty="0">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3598425366"/>
                  </a:ext>
                </a:extLst>
              </a:tr>
              <a:tr h="382419">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9</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10</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11</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12</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13</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14</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15</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100" b="1" i="0" u="none" strike="noStrike" dirty="0">
                          <a:solidFill>
                            <a:srgbClr val="000000"/>
                          </a:solidFill>
                          <a:effectLst/>
                          <a:latin typeface="Calibri" panose="020F0502020204030204" pitchFamily="34" charset="0"/>
                        </a:rPr>
                        <a:t>Location 16</a:t>
                      </a:r>
                      <a:endParaRPr lang="en-GB" sz="1300" b="0" i="0" u="none" strike="noStrike" dirty="0">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80426094"/>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RW6FY</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S50XX</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SV1CNS</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PY2DV</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ON5UN</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NA8V</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LX1CC</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70AD47"/>
                          </a:highlight>
                          <a:latin typeface="Calibri" panose="020F0502020204030204" pitchFamily="34" charset="0"/>
                        </a:rPr>
                        <a:t>M6UIT</a:t>
                      </a:r>
                      <a:endParaRPr lang="en-GB" sz="1300" b="0" i="0" u="none" strike="noStrike">
                        <a:effectLst/>
                        <a:highlight>
                          <a:srgbClr val="70AD47"/>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9810632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RW9JZ</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S51CK</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SV1CQN</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PY2EIO</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ON6FDP</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NC1CC</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LX1FF</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latin typeface="Calibri" panose="020F0502020204030204" pitchFamily="34" charset="0"/>
                        </a:rPr>
                        <a:t>M6UKZ</a:t>
                      </a:r>
                      <a:endParaRPr lang="en-GB" sz="1300" b="0" i="0" u="none" strike="noStrike">
                        <a:effectLs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952049573"/>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RX3AM</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S51DD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SV1DZB</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PY2ERA</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ON6ID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ND3L</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LX1GQ</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8EA9DB"/>
                          </a:highlight>
                          <a:latin typeface="Calibri" panose="020F0502020204030204" pitchFamily="34" charset="0"/>
                        </a:rPr>
                        <a:t>M6WYD</a:t>
                      </a:r>
                      <a:endParaRPr lang="en-GB" sz="1300" b="0" i="0" u="none" strike="noStrike">
                        <a:effectLst/>
                        <a:highlight>
                          <a:srgbClr val="8EA9DB"/>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5555029"/>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RX3ASQ</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S51DX</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SV1EBV</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PY2FZ</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ON6PRO</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ND4Q</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LX1HD</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FF00"/>
                          </a:highlight>
                          <a:latin typeface="Calibri" panose="020F0502020204030204" pitchFamily="34" charset="0"/>
                        </a:rPr>
                        <a:t>M7BLX</a:t>
                      </a:r>
                      <a:endParaRPr lang="en-GB" sz="1300" b="0" i="0" u="none" strike="noStrike">
                        <a:effectLst/>
                        <a:highlight>
                          <a:srgbClr val="FFFF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7898944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RX4CD</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S51RB</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SV1EDY</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PY2HT</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ON6PV</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ND9G</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LX1JAZ</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0000"/>
                          </a:highlight>
                          <a:latin typeface="Calibri" panose="020F0502020204030204" pitchFamily="34" charset="0"/>
                        </a:rPr>
                        <a:t>M7BXV</a:t>
                      </a:r>
                      <a:endParaRPr lang="en-GB" sz="1300" b="0" i="0" u="none" strike="noStrike">
                        <a:effectLst/>
                        <a:highlight>
                          <a:srgbClr val="FF0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6252816"/>
                  </a:ext>
                </a:extLst>
              </a:tr>
              <a:tr h="207724">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RX6ASO</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S51TA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SV1EGE</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PY2NA</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ON6VDS</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NE8Z</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LX1JH</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spcBef>
                          <a:spcPts val="0"/>
                        </a:spcBef>
                        <a:spcAft>
                          <a:spcPts val="0"/>
                        </a:spcAft>
                      </a:pPr>
                      <a:r>
                        <a:rPr lang="en-GB" sz="1000" b="0" i="0" u="none" strike="noStrike">
                          <a:solidFill>
                            <a:srgbClr val="000000"/>
                          </a:solidFill>
                          <a:effectLst/>
                          <a:highlight>
                            <a:srgbClr val="FFC000"/>
                          </a:highlight>
                          <a:latin typeface="Calibri" panose="020F0502020204030204" pitchFamily="34" charset="0"/>
                        </a:rPr>
                        <a:t>M7CKR</a:t>
                      </a:r>
                      <a:endParaRPr lang="en-GB" sz="1300" b="0" i="0" u="none" strike="noStrike">
                        <a:effectLst/>
                        <a:highlight>
                          <a:srgbClr val="FFC000"/>
                        </a:highlight>
                        <a:latin typeface="Arial" panose="020B0604020202020204" pitchFamily="34" charset="0"/>
                      </a:endParaRPr>
                    </a:p>
                  </a:txBody>
                  <a:tcPr marL="6824" marR="6824" marT="6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spcBef>
                          <a:spcPts val="0"/>
                        </a:spcBef>
                        <a:spcAft>
                          <a:spcPts val="0"/>
                        </a:spcAft>
                      </a:pPr>
                      <a:r>
                        <a:rPr lang="en-GB" sz="1100" b="1"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23837558"/>
                  </a:ext>
                </a:extLst>
              </a:tr>
              <a:tr h="164050">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b">
                    <a:lnL>
                      <a:noFill/>
                    </a:lnL>
                    <a:lnR>
                      <a:noFill/>
                    </a:lnR>
                    <a:lnT>
                      <a:noFill/>
                    </a:lnT>
                    <a:lnB>
                      <a:noFill/>
                    </a:lnB>
                    <a:noFill/>
                  </a:tcPr>
                </a:tc>
                <a:tc>
                  <a:txBody>
                    <a:bodyPr/>
                    <a:lstStyle/>
                    <a:p>
                      <a:pPr algn="ctr" fontAlgn="ctr">
                        <a:spcBef>
                          <a:spcPts val="0"/>
                        </a:spcBef>
                        <a:spcAft>
                          <a:spcPts val="0"/>
                        </a:spcAft>
                      </a:pPr>
                      <a:r>
                        <a:rPr lang="en-GB" sz="900" b="0" i="0" u="none" strike="noStrike">
                          <a:solidFill>
                            <a:srgbClr val="000000"/>
                          </a:solidFill>
                          <a:effectLst/>
                          <a:latin typeface="Calibri" panose="020F0502020204030204" pitchFamily="34" charset="0"/>
                        </a:rPr>
                        <a:t> </a:t>
                      </a:r>
                      <a:endParaRPr lang="en-GB" sz="1300" b="0" i="0" u="none" strike="noStrike">
                        <a:effectLst/>
                        <a:latin typeface="Arial" panose="020B0604020202020204" pitchFamily="34" charset="0"/>
                      </a:endParaRPr>
                    </a:p>
                  </a:txBody>
                  <a:tcPr marL="6824" marR="6824" marT="682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spcBef>
                          <a:spcPts val="0"/>
                        </a:spcBef>
                        <a:spcAft>
                          <a:spcPts val="0"/>
                        </a:spcAft>
                      </a:pPr>
                      <a:r>
                        <a:rPr lang="en-GB" sz="900" b="0" i="0" u="none" strike="noStrike" dirty="0">
                          <a:solidFill>
                            <a:srgbClr val="000000"/>
                          </a:solidFill>
                          <a:effectLst/>
                          <a:latin typeface="Calibri" panose="020F0502020204030204" pitchFamily="34" charset="0"/>
                        </a:rPr>
                        <a:t> </a:t>
                      </a:r>
                      <a:endParaRPr lang="en-GB" sz="1300" b="0" i="0" u="none" strike="noStrike" dirty="0">
                        <a:effectLst/>
                        <a:latin typeface="Arial" panose="020B0604020202020204" pitchFamily="34" charset="0"/>
                      </a:endParaRPr>
                    </a:p>
                  </a:txBody>
                  <a:tcPr marL="6824" marR="6824" marT="6824" marB="0" anchor="b">
                    <a:lnL>
                      <a:noFill/>
                    </a:lnL>
                    <a:lnR>
                      <a:noFill/>
                    </a:lnR>
                    <a:lnT>
                      <a:noFill/>
                    </a:lnT>
                    <a:lnB>
                      <a:noFill/>
                    </a:lnB>
                    <a:noFill/>
                  </a:tcPr>
                </a:tc>
                <a:extLst>
                  <a:ext uri="{0D108BD9-81ED-4DB2-BD59-A6C34878D82A}">
                    <a16:rowId xmlns:a16="http://schemas.microsoft.com/office/drawing/2014/main" val="2561369906"/>
                  </a:ext>
                </a:extLst>
              </a:tr>
            </a:tbl>
          </a:graphicData>
        </a:graphic>
      </p:graphicFrame>
    </p:spTree>
    <p:extLst>
      <p:ext uri="{BB962C8B-B14F-4D97-AF65-F5344CB8AC3E}">
        <p14:creationId xmlns:p14="http://schemas.microsoft.com/office/powerpoint/2010/main" val="3628148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22ba4dbb53_0_1"/>
          <p:cNvSpPr txBox="1">
            <a:spLocks noGrp="1"/>
          </p:cNvSpPr>
          <p:nvPr>
            <p:ph type="title"/>
          </p:nvPr>
        </p:nvSpPr>
        <p:spPr>
          <a:xfrm>
            <a:off x="-1" y="0"/>
            <a:ext cx="9144001"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dirty="0"/>
              <a:t>Stage 1 - Competency Statements Review</a:t>
            </a:r>
            <a:endParaRPr sz="4000" dirty="0"/>
          </a:p>
        </p:txBody>
      </p:sp>
      <p:grpSp>
        <p:nvGrpSpPr>
          <p:cNvPr id="301" name="Google Shape;301;g322ba4dbb53_0_1"/>
          <p:cNvGrpSpPr/>
          <p:nvPr/>
        </p:nvGrpSpPr>
        <p:grpSpPr>
          <a:xfrm>
            <a:off x="395350" y="1068575"/>
            <a:ext cx="8120146" cy="4632959"/>
            <a:chOff x="0" y="1777"/>
            <a:chExt cx="7886700" cy="4111242"/>
          </a:xfrm>
        </p:grpSpPr>
        <p:sp>
          <p:nvSpPr>
            <p:cNvPr id="302" name="Google Shape;302;g322ba4dbb53_0_1"/>
            <p:cNvSpPr/>
            <p:nvPr/>
          </p:nvSpPr>
          <p:spPr>
            <a:xfrm>
              <a:off x="0" y="1777"/>
              <a:ext cx="7886700" cy="575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g322ba4dbb53_0_1"/>
            <p:cNvSpPr txBox="1"/>
            <p:nvPr/>
          </p:nvSpPr>
          <p:spPr>
            <a:xfrm>
              <a:off x="28093" y="29870"/>
              <a:ext cx="7830600" cy="519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can name the things I know that use radio waves  </a:t>
              </a:r>
              <a:endParaRPr sz="1400" b="0" i="0" u="none" strike="noStrike" cap="none">
                <a:solidFill>
                  <a:srgbClr val="000000"/>
                </a:solidFill>
                <a:latin typeface="Arial"/>
                <a:ea typeface="Arial"/>
                <a:cs typeface="Arial"/>
                <a:sym typeface="Arial"/>
              </a:endParaRPr>
            </a:p>
          </p:txBody>
        </p:sp>
        <p:sp>
          <p:nvSpPr>
            <p:cNvPr id="304" name="Google Shape;304;g322ba4dbb53_0_1"/>
            <p:cNvSpPr/>
            <p:nvPr/>
          </p:nvSpPr>
          <p:spPr>
            <a:xfrm>
              <a:off x="0" y="591068"/>
              <a:ext cx="7886700" cy="575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322ba4dbb53_0_1"/>
            <p:cNvSpPr txBox="1"/>
            <p:nvPr/>
          </p:nvSpPr>
          <p:spPr>
            <a:xfrm>
              <a:off x="28093" y="619161"/>
              <a:ext cx="7830600" cy="519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my parents/guardian/ICE contact phone number and can dial it on a mobile phone </a:t>
              </a:r>
              <a:endParaRPr sz="1400" b="0" i="0" u="none" strike="noStrike" cap="none">
                <a:solidFill>
                  <a:srgbClr val="000000"/>
                </a:solidFill>
                <a:latin typeface="Arial"/>
                <a:ea typeface="Arial"/>
                <a:cs typeface="Arial"/>
                <a:sym typeface="Arial"/>
              </a:endParaRPr>
            </a:p>
          </p:txBody>
        </p:sp>
        <p:sp>
          <p:nvSpPr>
            <p:cNvPr id="306" name="Google Shape;306;g322ba4dbb53_0_1"/>
            <p:cNvSpPr/>
            <p:nvPr/>
          </p:nvSpPr>
          <p:spPr>
            <a:xfrm>
              <a:off x="0" y="1180360"/>
              <a:ext cx="7886700" cy="5754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322ba4dbb53_0_1"/>
            <p:cNvSpPr txBox="1"/>
            <p:nvPr/>
          </p:nvSpPr>
          <p:spPr>
            <a:xfrm>
              <a:off x="28093" y="1208453"/>
              <a:ext cx="7830600" cy="519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can name some radio stations I can hear from my home/den/car </a:t>
              </a:r>
              <a:endParaRPr sz="1400" b="0" i="0" u="none" strike="noStrike" cap="none">
                <a:solidFill>
                  <a:srgbClr val="000000"/>
                </a:solidFill>
                <a:latin typeface="Arial"/>
                <a:ea typeface="Arial"/>
                <a:cs typeface="Arial"/>
                <a:sym typeface="Arial"/>
              </a:endParaRPr>
            </a:p>
          </p:txBody>
        </p:sp>
        <p:sp>
          <p:nvSpPr>
            <p:cNvPr id="308" name="Google Shape;308;g322ba4dbb53_0_1"/>
            <p:cNvSpPr/>
            <p:nvPr/>
          </p:nvSpPr>
          <p:spPr>
            <a:xfrm>
              <a:off x="0" y="1769656"/>
              <a:ext cx="7886700" cy="3675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322ba4dbb53_0_1"/>
            <p:cNvSpPr txBox="1"/>
            <p:nvPr/>
          </p:nvSpPr>
          <p:spPr>
            <a:xfrm>
              <a:off x="28093" y="1797744"/>
              <a:ext cx="7830600" cy="3393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the difference between Commercial and Amateur radio </a:t>
              </a:r>
              <a:endParaRPr sz="1400" b="0" i="0" u="none" strike="noStrike" cap="none">
                <a:solidFill>
                  <a:srgbClr val="000000"/>
                </a:solidFill>
                <a:latin typeface="Arial"/>
                <a:ea typeface="Arial"/>
                <a:cs typeface="Arial"/>
                <a:sym typeface="Arial"/>
              </a:endParaRPr>
            </a:p>
          </p:txBody>
        </p:sp>
        <p:sp>
          <p:nvSpPr>
            <p:cNvPr id="310" name="Google Shape;310;g322ba4dbb53_0_1"/>
            <p:cNvSpPr/>
            <p:nvPr/>
          </p:nvSpPr>
          <p:spPr>
            <a:xfrm>
              <a:off x="0" y="2156086"/>
              <a:ext cx="7886700" cy="3111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322ba4dbb53_0_1"/>
            <p:cNvSpPr txBox="1"/>
            <p:nvPr/>
          </p:nvSpPr>
          <p:spPr>
            <a:xfrm>
              <a:off x="28093" y="2184183"/>
              <a:ext cx="7830600" cy="311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why Amateur Radio is a licensed activity</a:t>
              </a:r>
              <a:endParaRPr sz="1400" b="0" i="0" u="none" strike="noStrike" cap="none">
                <a:solidFill>
                  <a:srgbClr val="000000"/>
                </a:solidFill>
                <a:latin typeface="Arial"/>
                <a:ea typeface="Arial"/>
                <a:cs typeface="Arial"/>
                <a:sym typeface="Arial"/>
              </a:endParaRPr>
            </a:p>
          </p:txBody>
        </p:sp>
        <p:sp>
          <p:nvSpPr>
            <p:cNvPr id="312" name="Google Shape;312;g322ba4dbb53_0_1"/>
            <p:cNvSpPr/>
            <p:nvPr/>
          </p:nvSpPr>
          <p:spPr>
            <a:xfrm>
              <a:off x="0" y="2948221"/>
              <a:ext cx="7886700" cy="705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322ba4dbb53_0_1"/>
            <p:cNvSpPr txBox="1"/>
            <p:nvPr/>
          </p:nvSpPr>
          <p:spPr>
            <a:xfrm>
              <a:off x="28093" y="3043950"/>
              <a:ext cx="7830600" cy="431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some aspects of the language of radio (Q code , phonetic Alphabet, callsigns), I know what the callsign prefix for my own country is and I can spell my name using the phonetic alphabet </a:t>
              </a:r>
              <a:endParaRPr sz="1400" b="0" i="0" u="none" strike="noStrike" cap="none">
                <a:solidFill>
                  <a:srgbClr val="000000"/>
                </a:solidFill>
                <a:latin typeface="Arial"/>
                <a:ea typeface="Arial"/>
                <a:cs typeface="Arial"/>
                <a:sym typeface="Arial"/>
              </a:endParaRPr>
            </a:p>
          </p:txBody>
        </p:sp>
        <p:sp>
          <p:nvSpPr>
            <p:cNvPr id="314" name="Google Shape;314;g322ba4dbb53_0_1"/>
            <p:cNvSpPr/>
            <p:nvPr/>
          </p:nvSpPr>
          <p:spPr>
            <a:xfrm>
              <a:off x="0" y="3681919"/>
              <a:ext cx="7886700" cy="4311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g322ba4dbb53_0_1"/>
            <p:cNvSpPr txBox="1"/>
            <p:nvPr/>
          </p:nvSpPr>
          <p:spPr>
            <a:xfrm>
              <a:off x="28093" y="3653921"/>
              <a:ext cx="7830600" cy="4311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how to use a walkie talkie properly</a:t>
              </a:r>
              <a:endParaRPr sz="1400" b="0" i="0" u="none" strike="noStrike" cap="none">
                <a:solidFill>
                  <a:srgbClr val="000000"/>
                </a:solidFill>
                <a:latin typeface="Arial"/>
                <a:ea typeface="Arial"/>
                <a:cs typeface="Arial"/>
                <a:sym typeface="Arial"/>
              </a:endParaRPr>
            </a:p>
          </p:txBody>
        </p:sp>
      </p:grpSp>
      <p:sp>
        <p:nvSpPr>
          <p:cNvPr id="316" name="Google Shape;316;g322ba4dbb53_0_1"/>
          <p:cNvSpPr/>
          <p:nvPr/>
        </p:nvSpPr>
        <p:spPr>
          <a:xfrm>
            <a:off x="395375" y="3856254"/>
            <a:ext cx="8120100" cy="4857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g322ba4dbb53_0_1"/>
          <p:cNvSpPr txBox="1"/>
          <p:nvPr/>
        </p:nvSpPr>
        <p:spPr>
          <a:xfrm>
            <a:off x="480775" y="3923753"/>
            <a:ext cx="8062500" cy="350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a:r>
            <a:r>
              <a:rPr lang="en-US" sz="1500" b="1">
                <a:solidFill>
                  <a:schemeClr val="lt1"/>
                </a:solidFill>
              </a:rPr>
              <a:t>at morse code 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A65A1D01-8709-6BB9-0348-3BCB501EA8C5}"/>
            </a:ext>
          </a:extLst>
        </p:cNvPr>
        <p:cNvGrpSpPr/>
        <p:nvPr/>
      </p:nvGrpSpPr>
      <p:grpSpPr>
        <a:xfrm>
          <a:off x="0" y="0"/>
          <a:ext cx="0" cy="0"/>
          <a:chOff x="0" y="0"/>
          <a:chExt cx="0" cy="0"/>
        </a:xfrm>
      </p:grpSpPr>
      <p:sp>
        <p:nvSpPr>
          <p:cNvPr id="152" name="Google Shape;152;p8">
            <a:extLst>
              <a:ext uri="{FF2B5EF4-FFF2-40B4-BE49-F238E27FC236}">
                <a16:creationId xmlns:a16="http://schemas.microsoft.com/office/drawing/2014/main" id="{48F0E994-869B-157D-1E59-17A3E1AE4656}"/>
              </a:ext>
            </a:extLst>
          </p:cNvPr>
          <p:cNvSpPr/>
          <p:nvPr/>
        </p:nvSpPr>
        <p:spPr>
          <a:xfrm>
            <a:off x="0" y="4913523"/>
            <a:ext cx="7696200" cy="1944477"/>
          </a:xfrm>
          <a:prstGeom prst="rect">
            <a:avLst/>
          </a:prstGeom>
          <a:solidFill>
            <a:schemeClr val="lt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3" name="Google Shape;153;p8">
            <a:extLst>
              <a:ext uri="{FF2B5EF4-FFF2-40B4-BE49-F238E27FC236}">
                <a16:creationId xmlns:a16="http://schemas.microsoft.com/office/drawing/2014/main" id="{C460D927-A5A9-003C-C187-A35D08779737}"/>
              </a:ext>
            </a:extLst>
          </p:cNvPr>
          <p:cNvSpPr/>
          <p:nvPr/>
        </p:nvSpPr>
        <p:spPr>
          <a:xfrm>
            <a:off x="0" y="85725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8">
            <a:extLst>
              <a:ext uri="{FF2B5EF4-FFF2-40B4-BE49-F238E27FC236}">
                <a16:creationId xmlns:a16="http://schemas.microsoft.com/office/drawing/2014/main" id="{F14B257E-9A8F-D756-BACD-7376AB40EF9D}"/>
              </a:ext>
            </a:extLst>
          </p:cNvPr>
          <p:cNvSpPr/>
          <p:nvPr/>
        </p:nvSpPr>
        <p:spPr>
          <a:xfrm>
            <a:off x="0" y="3917761"/>
            <a:ext cx="9144000" cy="2082989"/>
          </a:xfrm>
          <a:prstGeom prst="rect">
            <a:avLst/>
          </a:pr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 name="Google Shape;207;p11">
            <a:extLst>
              <a:ext uri="{FF2B5EF4-FFF2-40B4-BE49-F238E27FC236}">
                <a16:creationId xmlns:a16="http://schemas.microsoft.com/office/drawing/2014/main" id="{0B036223-C68A-A482-74E6-A2B3CDC21A9D}"/>
              </a:ext>
            </a:extLst>
          </p:cNvPr>
          <p:cNvPicPr preferRelativeResize="0"/>
          <p:nvPr/>
        </p:nvPicPr>
        <p:blipFill rotWithShape="1">
          <a:blip r:embed="rId3">
            <a:alphaModFix/>
          </a:blip>
          <a:srcRect l="-1409"/>
          <a:stretch/>
        </p:blipFill>
        <p:spPr>
          <a:xfrm>
            <a:off x="-142975" y="-43300"/>
            <a:ext cx="10629751" cy="6944600"/>
          </a:xfrm>
          <a:prstGeom prst="rect">
            <a:avLst/>
          </a:prstGeom>
          <a:noFill/>
          <a:ln>
            <a:noFill/>
          </a:ln>
        </p:spPr>
      </p:pic>
      <p:sp>
        <p:nvSpPr>
          <p:cNvPr id="156" name="Google Shape;156;p8">
            <a:extLst>
              <a:ext uri="{FF2B5EF4-FFF2-40B4-BE49-F238E27FC236}">
                <a16:creationId xmlns:a16="http://schemas.microsoft.com/office/drawing/2014/main" id="{ADF25506-FA80-F6C6-FE9C-08F84702E1D2}"/>
              </a:ext>
            </a:extLst>
          </p:cNvPr>
          <p:cNvSpPr txBox="1">
            <a:spLocks noGrp="1"/>
          </p:cNvSpPr>
          <p:nvPr>
            <p:ph type="ctrTitle"/>
          </p:nvPr>
        </p:nvSpPr>
        <p:spPr>
          <a:xfrm>
            <a:off x="115614" y="293087"/>
            <a:ext cx="5198489" cy="5641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US" sz="2700" dirty="0">
                <a:solidFill>
                  <a:srgbClr val="262626"/>
                </a:solidFill>
              </a:rPr>
              <a:t>Radio Scouting Skills Stage 2</a:t>
            </a:r>
            <a:endParaRPr dirty="0"/>
          </a:p>
        </p:txBody>
      </p:sp>
      <p:pic>
        <p:nvPicPr>
          <p:cNvPr id="4" name="Picture 3">
            <a:extLst>
              <a:ext uri="{FF2B5EF4-FFF2-40B4-BE49-F238E27FC236}">
                <a16:creationId xmlns:a16="http://schemas.microsoft.com/office/drawing/2014/main" id="{C997B764-0D26-25BE-C257-D73E658BF97C}"/>
              </a:ext>
            </a:extLst>
          </p:cNvPr>
          <p:cNvPicPr>
            <a:picLocks noChangeAspect="1"/>
          </p:cNvPicPr>
          <p:nvPr/>
        </p:nvPicPr>
        <p:blipFill>
          <a:blip r:embed="rId4"/>
          <a:stretch>
            <a:fillRect/>
          </a:stretch>
        </p:blipFill>
        <p:spPr>
          <a:xfrm>
            <a:off x="4477050" y="-43300"/>
            <a:ext cx="1141853" cy="1459838"/>
          </a:xfrm>
          <a:prstGeom prst="rect">
            <a:avLst/>
          </a:prstGeom>
        </p:spPr>
      </p:pic>
    </p:spTree>
    <p:extLst>
      <p:ext uri="{BB962C8B-B14F-4D97-AF65-F5344CB8AC3E}">
        <p14:creationId xmlns:p14="http://schemas.microsoft.com/office/powerpoint/2010/main" val="69797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1"/>
          <p:cNvSpPr txBox="1">
            <a:spLocks noGrp="1"/>
          </p:cNvSpPr>
          <p:nvPr>
            <p:ph type="title"/>
          </p:nvPr>
        </p:nvSpPr>
        <p:spPr>
          <a:xfrm>
            <a:off x="0" y="0"/>
            <a:ext cx="91440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t>Stage 2 - Competency Statements</a:t>
            </a:r>
            <a:endParaRPr/>
          </a:p>
        </p:txBody>
      </p:sp>
      <p:grpSp>
        <p:nvGrpSpPr>
          <p:cNvPr id="323" name="Google Shape;323;p21"/>
          <p:cNvGrpSpPr/>
          <p:nvPr/>
        </p:nvGrpSpPr>
        <p:grpSpPr>
          <a:xfrm>
            <a:off x="628650" y="1067443"/>
            <a:ext cx="7886700" cy="4113513"/>
            <a:chOff x="0" y="643"/>
            <a:chExt cx="7886700" cy="4113513"/>
          </a:xfrm>
        </p:grpSpPr>
        <p:sp>
          <p:nvSpPr>
            <p:cNvPr id="324" name="Google Shape;324;p21"/>
            <p:cNvSpPr/>
            <p:nvPr/>
          </p:nvSpPr>
          <p:spPr>
            <a:xfrm>
              <a:off x="0" y="643"/>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1"/>
            <p:cNvSpPr txBox="1"/>
            <p:nvPr/>
          </p:nvSpPr>
          <p:spPr>
            <a:xfrm>
              <a:off x="24487" y="25130"/>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a circuit and an EMF is and I have built a simple circuit e.g. Artibot-scribble robot, morse key, fan and observed how a circuit affects a compass</a:t>
              </a:r>
              <a:endParaRPr sz="1400" b="0" i="0" u="none" strike="noStrike" cap="none">
                <a:solidFill>
                  <a:srgbClr val="000000"/>
                </a:solidFill>
                <a:latin typeface="Arial"/>
                <a:ea typeface="Arial"/>
                <a:cs typeface="Arial"/>
                <a:sym typeface="Arial"/>
              </a:endParaRPr>
            </a:p>
          </p:txBody>
        </p:sp>
        <p:sp>
          <p:nvSpPr>
            <p:cNvPr id="326" name="Google Shape;326;p21"/>
            <p:cNvSpPr/>
            <p:nvPr/>
          </p:nvSpPr>
          <p:spPr>
            <a:xfrm>
              <a:off x="0" y="516627"/>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1"/>
            <p:cNvSpPr txBox="1"/>
            <p:nvPr/>
          </p:nvSpPr>
          <p:spPr>
            <a:xfrm>
              <a:off x="24487" y="541114"/>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where Sound, Radio and Light frequencies are with</a:t>
              </a:r>
              <a:r>
                <a:rPr lang="en-US" sz="1500" b="1">
                  <a:solidFill>
                    <a:schemeClr val="lt1"/>
                  </a:solidFill>
                </a:rPr>
                <a:t> regard to</a:t>
              </a:r>
              <a:r>
                <a:rPr lang="en-US" sz="1500" b="1" i="0" u="none" strike="noStrike" cap="none">
                  <a:solidFill>
                    <a:schemeClr val="lt1"/>
                  </a:solidFill>
                  <a:latin typeface="Arial"/>
                  <a:ea typeface="Arial"/>
                  <a:cs typeface="Arial"/>
                  <a:sym typeface="Arial"/>
                </a:rPr>
                <a:t> the Spectrum of Electro Magnetic Frequencies</a:t>
              </a:r>
              <a:endParaRPr sz="1400" b="0" i="0" u="none" strike="noStrike" cap="none">
                <a:solidFill>
                  <a:srgbClr val="000000"/>
                </a:solidFill>
                <a:latin typeface="Arial"/>
                <a:ea typeface="Arial"/>
                <a:cs typeface="Arial"/>
                <a:sym typeface="Arial"/>
              </a:endParaRPr>
            </a:p>
          </p:txBody>
        </p:sp>
        <p:sp>
          <p:nvSpPr>
            <p:cNvPr id="328" name="Google Shape;328;p21"/>
            <p:cNvSpPr/>
            <p:nvPr/>
          </p:nvSpPr>
          <p:spPr>
            <a:xfrm>
              <a:off x="0" y="1032611"/>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1"/>
            <p:cNvSpPr txBox="1"/>
            <p:nvPr/>
          </p:nvSpPr>
          <p:spPr>
            <a:xfrm>
              <a:off x="24487" y="1057098"/>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the main parts of an Amateur Radio Station – Antenna, PSU, receiver, transmitter etc</a:t>
              </a:r>
              <a:endParaRPr sz="1500" b="1" i="0" u="none" strike="noStrike" cap="none">
                <a:solidFill>
                  <a:schemeClr val="lt1"/>
                </a:solidFill>
                <a:latin typeface="Arial"/>
                <a:ea typeface="Arial"/>
                <a:cs typeface="Arial"/>
                <a:sym typeface="Arial"/>
              </a:endParaRPr>
            </a:p>
          </p:txBody>
        </p:sp>
        <p:sp>
          <p:nvSpPr>
            <p:cNvPr id="330" name="Google Shape;330;p21"/>
            <p:cNvSpPr/>
            <p:nvPr/>
          </p:nvSpPr>
          <p:spPr>
            <a:xfrm>
              <a:off x="0" y="1548595"/>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1"/>
            <p:cNvSpPr txBox="1"/>
            <p:nvPr/>
          </p:nvSpPr>
          <p:spPr>
            <a:xfrm>
              <a:off x="24487" y="1573082"/>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Know what short wave listening is and I can recognize morse code, data and voice signals</a:t>
              </a:r>
              <a:endParaRPr sz="1400" b="0" i="0" u="none" strike="noStrike" cap="none">
                <a:solidFill>
                  <a:srgbClr val="000000"/>
                </a:solidFill>
                <a:latin typeface="Arial"/>
                <a:ea typeface="Arial"/>
                <a:cs typeface="Arial"/>
                <a:sym typeface="Arial"/>
              </a:endParaRPr>
            </a:p>
          </p:txBody>
        </p:sp>
        <p:sp>
          <p:nvSpPr>
            <p:cNvPr id="332" name="Google Shape;332;p21"/>
            <p:cNvSpPr/>
            <p:nvPr/>
          </p:nvSpPr>
          <p:spPr>
            <a:xfrm>
              <a:off x="0" y="2064578"/>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1"/>
            <p:cNvSpPr txBox="1"/>
            <p:nvPr/>
          </p:nvSpPr>
          <p:spPr>
            <a:xfrm>
              <a:off x="24487" y="2089065"/>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the RST system for signal reporting is</a:t>
              </a:r>
              <a:endParaRPr sz="1400" b="0" i="0" u="none" strike="noStrike" cap="none">
                <a:solidFill>
                  <a:srgbClr val="000000"/>
                </a:solidFill>
                <a:latin typeface="Arial"/>
                <a:ea typeface="Arial"/>
                <a:cs typeface="Arial"/>
                <a:sym typeface="Arial"/>
              </a:endParaRPr>
            </a:p>
          </p:txBody>
        </p:sp>
        <p:sp>
          <p:nvSpPr>
            <p:cNvPr id="334" name="Google Shape;334;p21"/>
            <p:cNvSpPr/>
            <p:nvPr/>
          </p:nvSpPr>
          <p:spPr>
            <a:xfrm>
              <a:off x="0" y="2580562"/>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1"/>
            <p:cNvSpPr txBox="1"/>
            <p:nvPr/>
          </p:nvSpPr>
          <p:spPr>
            <a:xfrm>
              <a:off x="24487" y="2605049"/>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how to look up a callsign on qrz.com and I know how to log a QSO</a:t>
              </a:r>
              <a:endParaRPr sz="1400" b="0" i="0" u="none" strike="noStrike" cap="none">
                <a:solidFill>
                  <a:srgbClr val="000000"/>
                </a:solidFill>
                <a:latin typeface="Arial"/>
                <a:ea typeface="Arial"/>
                <a:cs typeface="Arial"/>
                <a:sym typeface="Arial"/>
              </a:endParaRPr>
            </a:p>
          </p:txBody>
        </p:sp>
        <p:sp>
          <p:nvSpPr>
            <p:cNvPr id="336" name="Google Shape;336;p21"/>
            <p:cNvSpPr/>
            <p:nvPr/>
          </p:nvSpPr>
          <p:spPr>
            <a:xfrm>
              <a:off x="0" y="3096546"/>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1"/>
            <p:cNvSpPr txBox="1"/>
            <p:nvPr/>
          </p:nvSpPr>
          <p:spPr>
            <a:xfrm>
              <a:off x="24487" y="3121033"/>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have listened to and tuned a radio, identified morse code, data and voice signals</a:t>
              </a:r>
              <a:r>
                <a:rPr lang="en-US" sz="1500" b="1">
                  <a:solidFill>
                    <a:schemeClr val="lt1"/>
                  </a:solidFill>
                </a:rPr>
                <a:t>, </a:t>
              </a:r>
              <a:r>
                <a:rPr lang="en-US" sz="1500" b="1" i="0" u="none" strike="noStrike" cap="none">
                  <a:solidFill>
                    <a:schemeClr val="lt1"/>
                  </a:solidFill>
                  <a:latin typeface="Arial"/>
                  <a:ea typeface="Arial"/>
                  <a:cs typeface="Arial"/>
                  <a:sym typeface="Arial"/>
                </a:rPr>
                <a:t>logged 5 voice stations/QSO’s and have identified the operators country</a:t>
              </a:r>
              <a:endParaRPr sz="1400" b="0" i="0" u="none" strike="noStrike" cap="none">
                <a:solidFill>
                  <a:srgbClr val="000000"/>
                </a:solidFill>
                <a:latin typeface="Arial"/>
                <a:ea typeface="Arial"/>
                <a:cs typeface="Arial"/>
                <a:sym typeface="Arial"/>
              </a:endParaRPr>
            </a:p>
          </p:txBody>
        </p:sp>
        <p:sp>
          <p:nvSpPr>
            <p:cNvPr id="338" name="Google Shape;338;p21"/>
            <p:cNvSpPr/>
            <p:nvPr/>
          </p:nvSpPr>
          <p:spPr>
            <a:xfrm>
              <a:off x="0" y="3612530"/>
              <a:ext cx="7886700" cy="5016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1"/>
            <p:cNvSpPr txBox="1"/>
            <p:nvPr/>
          </p:nvSpPr>
          <p:spPr>
            <a:xfrm>
              <a:off x="24487" y="3637017"/>
              <a:ext cx="7837726" cy="452652"/>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have taken part in JOTA-JOTI or other scout or youth event</a:t>
              </a:r>
              <a:r>
                <a:rPr lang="en-US" sz="1500" b="1">
                  <a:solidFill>
                    <a:schemeClr val="lt1"/>
                  </a:solidFill>
                </a:rPr>
                <a:t>, given my station callsign </a:t>
              </a:r>
              <a:r>
                <a:rPr lang="en-US" sz="1500" b="1" i="0" u="none" strike="noStrike" cap="none">
                  <a:solidFill>
                    <a:schemeClr val="lt1"/>
                  </a:solidFill>
                  <a:latin typeface="Arial"/>
                  <a:ea typeface="Arial"/>
                  <a:cs typeface="Arial"/>
                  <a:sym typeface="Arial"/>
                </a:rPr>
                <a:t>and spoken on the radio to another operator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2"/>
          <p:cNvSpPr txBox="1"/>
          <p:nvPr/>
        </p:nvSpPr>
        <p:spPr>
          <a:xfrm>
            <a:off x="171450" y="0"/>
            <a:ext cx="88011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Times New Roman"/>
                <a:ea typeface="Times New Roman"/>
                <a:cs typeface="Times New Roman"/>
                <a:sym typeface="Times New Roman"/>
              </a:rPr>
              <a:t>Electric Circuits &amp; Electro Magnetic Fields</a:t>
            </a:r>
            <a:endParaRPr sz="1400" b="0" i="0" u="none" strike="noStrike" cap="none">
              <a:solidFill>
                <a:srgbClr val="000000"/>
              </a:solidFill>
              <a:latin typeface="Arial"/>
              <a:ea typeface="Arial"/>
              <a:cs typeface="Arial"/>
              <a:sym typeface="Arial"/>
            </a:endParaRPr>
          </a:p>
        </p:txBody>
      </p:sp>
      <p:sp>
        <p:nvSpPr>
          <p:cNvPr id="345" name="Google Shape;345;p22"/>
          <p:cNvSpPr txBox="1"/>
          <p:nvPr/>
        </p:nvSpPr>
        <p:spPr>
          <a:xfrm>
            <a:off x="154517" y="3048000"/>
            <a:ext cx="3813363" cy="21823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 circuit is a closed loop that electricity can travel in.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 source of electricity, such as a battery, provides the electrical energy.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 switch turns the circuit on and off</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 The “load” a bulb, a motor etc is what we want the circuit to do. </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6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346" name="Google Shape;346;p22"/>
          <p:cNvPicPr preferRelativeResize="0"/>
          <p:nvPr/>
        </p:nvPicPr>
        <p:blipFill rotWithShape="1">
          <a:blip r:embed="rId3">
            <a:alphaModFix/>
          </a:blip>
          <a:srcRect/>
          <a:stretch/>
        </p:blipFill>
        <p:spPr>
          <a:xfrm>
            <a:off x="306820" y="990600"/>
            <a:ext cx="3508755" cy="1881147"/>
          </a:xfrm>
          <a:prstGeom prst="rect">
            <a:avLst/>
          </a:prstGeom>
          <a:noFill/>
          <a:ln>
            <a:noFill/>
          </a:ln>
        </p:spPr>
      </p:pic>
      <p:pic>
        <p:nvPicPr>
          <p:cNvPr id="347" name="Google Shape;347;p22" descr="Magnetic Field Around Conductor Explained - saVRee"/>
          <p:cNvPicPr preferRelativeResize="0"/>
          <p:nvPr/>
        </p:nvPicPr>
        <p:blipFill rotWithShape="1">
          <a:blip r:embed="rId4">
            <a:alphaModFix/>
          </a:blip>
          <a:srcRect/>
          <a:stretch/>
        </p:blipFill>
        <p:spPr>
          <a:xfrm>
            <a:off x="3967880" y="1004711"/>
            <a:ext cx="4738011" cy="2064654"/>
          </a:xfrm>
          <a:prstGeom prst="rect">
            <a:avLst/>
          </a:prstGeom>
          <a:noFill/>
          <a:ln>
            <a:noFill/>
          </a:ln>
        </p:spPr>
      </p:pic>
      <p:sp>
        <p:nvSpPr>
          <p:cNvPr id="348" name="Google Shape;348;p22"/>
          <p:cNvSpPr txBox="1"/>
          <p:nvPr/>
        </p:nvSpPr>
        <p:spPr>
          <a:xfrm>
            <a:off x="4413271" y="3048000"/>
            <a:ext cx="4292620" cy="21823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When an electric current flows in a circuit it also generates electro magnetic waves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This can be demonstrated by putting a compass inside the circuit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We can also use magnets with conductors to generate electricity and create motors as well as microphones, loudspeakers and even radio waves!</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6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4"/>
          <p:cNvSpPr txBox="1">
            <a:spLocks noGrp="1"/>
          </p:cNvSpPr>
          <p:nvPr>
            <p:ph type="title"/>
          </p:nvPr>
        </p:nvSpPr>
        <p:spPr>
          <a:xfrm>
            <a:off x="0" y="0"/>
            <a:ext cx="9144000" cy="609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a:t>The Spectrum of Electro Magnetic Frequencies</a:t>
            </a:r>
            <a:endParaRPr/>
          </a:p>
        </p:txBody>
      </p:sp>
      <p:pic>
        <p:nvPicPr>
          <p:cNvPr id="354" name="Google Shape;354;p24"/>
          <p:cNvPicPr preferRelativeResize="0"/>
          <p:nvPr/>
        </p:nvPicPr>
        <p:blipFill rotWithShape="1">
          <a:blip r:embed="rId3">
            <a:alphaModFix/>
          </a:blip>
          <a:srcRect/>
          <a:stretch/>
        </p:blipFill>
        <p:spPr>
          <a:xfrm>
            <a:off x="76200" y="609600"/>
            <a:ext cx="9067800" cy="4800600"/>
          </a:xfrm>
          <a:prstGeom prst="rect">
            <a:avLst/>
          </a:prstGeom>
          <a:noFill/>
          <a:ln>
            <a:noFill/>
          </a:ln>
        </p:spPr>
      </p:pic>
      <p:sp>
        <p:nvSpPr>
          <p:cNvPr id="355" name="Google Shape;355;p24"/>
          <p:cNvSpPr/>
          <p:nvPr/>
        </p:nvSpPr>
        <p:spPr>
          <a:xfrm rot="5400000">
            <a:off x="7315200" y="1318260"/>
            <a:ext cx="304800" cy="2743200"/>
          </a:xfrm>
          <a:prstGeom prst="leftBrace">
            <a:avLst>
              <a:gd name="adj1" fmla="val 8333"/>
              <a:gd name="adj2" fmla="val 50000"/>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txBox="1"/>
          <p:nvPr/>
        </p:nvSpPr>
        <p:spPr>
          <a:xfrm>
            <a:off x="5849550" y="2229675"/>
            <a:ext cx="3294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E02C0E"/>
                </a:solidFill>
              </a:rPr>
              <a:t>Ionising – Generally Very Dangerous</a:t>
            </a:r>
            <a:endParaRPr sz="1400" b="1" i="0" u="none" strike="noStrike" cap="none">
              <a:solidFill>
                <a:srgbClr val="E02C0E"/>
              </a:solidFill>
            </a:endParaRPr>
          </a:p>
        </p:txBody>
      </p:sp>
      <p:sp>
        <p:nvSpPr>
          <p:cNvPr id="357" name="Google Shape;357;p24"/>
          <p:cNvSpPr/>
          <p:nvPr/>
        </p:nvSpPr>
        <p:spPr>
          <a:xfrm rot="-5400000">
            <a:off x="3277675" y="924425"/>
            <a:ext cx="349500" cy="4981800"/>
          </a:xfrm>
          <a:prstGeom prst="leftBrace">
            <a:avLst>
              <a:gd name="adj1" fmla="val 8333"/>
              <a:gd name="adj2" fmla="val 56521"/>
            </a:avLst>
          </a:prstGeom>
          <a:noFill/>
          <a:ln w="28575"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2D050"/>
              </a:solidFill>
              <a:latin typeface="Arial"/>
              <a:ea typeface="Arial"/>
              <a:cs typeface="Arial"/>
              <a:sym typeface="Arial"/>
            </a:endParaRPr>
          </a:p>
        </p:txBody>
      </p:sp>
      <p:sp>
        <p:nvSpPr>
          <p:cNvPr id="358" name="Google Shape;358;p24"/>
          <p:cNvSpPr txBox="1"/>
          <p:nvPr/>
        </p:nvSpPr>
        <p:spPr>
          <a:xfrm>
            <a:off x="419775" y="5410200"/>
            <a:ext cx="6364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A650"/>
                </a:solidFill>
                <a:highlight>
                  <a:schemeClr val="lt1"/>
                </a:highlight>
              </a:rPr>
              <a:t>Non-ionising – Generally not dangerous unless very high power</a:t>
            </a:r>
            <a:endParaRPr sz="1400" b="1" i="0" u="none" strike="noStrike" cap="none">
              <a:solidFill>
                <a:srgbClr val="00A650"/>
              </a:solidFill>
              <a:highlight>
                <a:schemeClr val="lt1"/>
              </a:highlight>
            </a:endParaRPr>
          </a:p>
        </p:txBody>
      </p:sp>
      <p:cxnSp>
        <p:nvCxnSpPr>
          <p:cNvPr id="359" name="Google Shape;359;p24"/>
          <p:cNvCxnSpPr/>
          <p:nvPr/>
        </p:nvCxnSpPr>
        <p:spPr>
          <a:xfrm rot="10800000">
            <a:off x="3411700" y="3590075"/>
            <a:ext cx="36900" cy="1834500"/>
          </a:xfrm>
          <a:prstGeom prst="straightConnector1">
            <a:avLst/>
          </a:prstGeom>
          <a:noFill/>
          <a:ln w="28575" cap="flat" cmpd="sng">
            <a:solidFill>
              <a:srgbClr val="00A64F"/>
            </a:solidFill>
            <a:prstDash val="solid"/>
            <a:round/>
            <a:headEnd type="none" w="med" len="med"/>
            <a:tailEnd type="triangle" w="med" len="med"/>
          </a:ln>
        </p:spPr>
      </p:cxnSp>
      <p:sp>
        <p:nvSpPr>
          <p:cNvPr id="360" name="Google Shape;360;p24"/>
          <p:cNvSpPr txBox="1"/>
          <p:nvPr/>
        </p:nvSpPr>
        <p:spPr>
          <a:xfrm>
            <a:off x="162750" y="3429000"/>
            <a:ext cx="19314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a:solidFill>
                  <a:srgbClr val="00A650"/>
                </a:solidFill>
                <a:highlight>
                  <a:schemeClr val="lt1"/>
                </a:highlight>
              </a:rPr>
              <a:t>Most waves in the Audio range are physical waves*</a:t>
            </a:r>
            <a:endParaRPr sz="1400" b="1" i="0" u="none" strike="noStrike" cap="none">
              <a:solidFill>
                <a:srgbClr val="00A650"/>
              </a:solidFill>
              <a:highlight>
                <a:schemeClr val="lt1"/>
              </a:highlight>
            </a:endParaRPr>
          </a:p>
        </p:txBody>
      </p:sp>
      <p:sp>
        <p:nvSpPr>
          <p:cNvPr id="361" name="Google Shape;361;p24"/>
          <p:cNvSpPr txBox="1"/>
          <p:nvPr/>
        </p:nvSpPr>
        <p:spPr>
          <a:xfrm>
            <a:off x="1860750" y="6245950"/>
            <a:ext cx="70989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chemeClr val="lt1"/>
                </a:solidFill>
              </a:rPr>
              <a:t>*</a:t>
            </a:r>
            <a:r>
              <a:rPr lang="en-US" sz="900" u="sng">
                <a:solidFill>
                  <a:schemeClr val="hlink"/>
                </a:solidFill>
                <a:hlinkClick r:id="rId4"/>
              </a:rPr>
              <a:t>https://hypertextbook.com/facts/2001/ElizabethWong.shtml#:~:text=However%2C%20it%20has%20been%20discovered,Low%20Frequency%20(ULF)%20range</a:t>
            </a:r>
            <a:r>
              <a:rPr lang="en-US" sz="900">
                <a:solidFill>
                  <a:schemeClr val="lt1"/>
                </a:solidFill>
              </a:rPr>
              <a:t>.</a:t>
            </a:r>
            <a:endParaRPr sz="900">
              <a:solidFill>
                <a:schemeClr val="lt1"/>
              </a:solidFill>
            </a:endParaRPr>
          </a:p>
          <a:p>
            <a:pPr marL="0" lvl="0" indent="0" algn="l" rtl="0">
              <a:spcBef>
                <a:spcPts val="0"/>
              </a:spcBef>
              <a:spcAft>
                <a:spcPts val="0"/>
              </a:spcAft>
              <a:buNone/>
            </a:pPr>
            <a:endParaRPr sz="9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3" descr="Radio Scouting in 1940 | OneTubeRadio.com"/>
          <p:cNvPicPr preferRelativeResize="0"/>
          <p:nvPr/>
        </p:nvPicPr>
        <p:blipFill rotWithShape="1">
          <a:blip r:embed="rId3">
            <a:alphaModFix/>
          </a:blip>
          <a:srcRect/>
          <a:stretch/>
        </p:blipFill>
        <p:spPr>
          <a:xfrm>
            <a:off x="0" y="14040"/>
            <a:ext cx="9143640" cy="5472000"/>
          </a:xfrm>
          <a:prstGeom prst="rect">
            <a:avLst/>
          </a:prstGeom>
          <a:noFill/>
          <a:ln>
            <a:noFill/>
          </a:ln>
        </p:spPr>
      </p:pic>
      <p:sp>
        <p:nvSpPr>
          <p:cNvPr id="87" name="Google Shape;87;p3"/>
          <p:cNvSpPr/>
          <p:nvPr/>
        </p:nvSpPr>
        <p:spPr>
          <a:xfrm>
            <a:off x="0" y="0"/>
            <a:ext cx="9143640" cy="5486040"/>
          </a:xfrm>
          <a:prstGeom prst="rect">
            <a:avLst/>
          </a:prstGeom>
          <a:solidFill>
            <a:schemeClr val="dk1">
              <a:alpha val="4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3"/>
          <p:cNvSpPr txBox="1">
            <a:spLocks noGrp="1"/>
          </p:cNvSpPr>
          <p:nvPr>
            <p:ph type="title" idx="4294967295"/>
          </p:nvPr>
        </p:nvSpPr>
        <p:spPr>
          <a:xfrm>
            <a:off x="457200" y="-152400"/>
            <a:ext cx="8229240" cy="9140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800"/>
              <a:buFont typeface="Calibri"/>
              <a:buNone/>
            </a:pPr>
            <a:r>
              <a:rPr lang="en-US" sz="4800" b="1" i="0" u="none" strike="noStrike" cap="none">
                <a:solidFill>
                  <a:srgbClr val="FFFFFF"/>
                </a:solidFill>
                <a:latin typeface="Calibri"/>
                <a:ea typeface="Calibri"/>
                <a:cs typeface="Calibri"/>
                <a:sym typeface="Calibri"/>
              </a:rPr>
              <a:t>Radio </a:t>
            </a:r>
            <a:r>
              <a:rPr lang="en-US">
                <a:solidFill>
                  <a:srgbClr val="FFFFFF"/>
                </a:solidFill>
                <a:latin typeface="Calibri"/>
                <a:ea typeface="Calibri"/>
                <a:cs typeface="Calibri"/>
                <a:sym typeface="Calibri"/>
              </a:rPr>
              <a:t>S</a:t>
            </a:r>
            <a:r>
              <a:rPr lang="en-US" sz="4800" b="1" i="0" u="none" strike="noStrike" cap="none">
                <a:solidFill>
                  <a:srgbClr val="FFFFFF"/>
                </a:solidFill>
                <a:latin typeface="Calibri"/>
                <a:ea typeface="Calibri"/>
                <a:cs typeface="Calibri"/>
                <a:sym typeface="Calibri"/>
              </a:rPr>
              <a:t>couting/Radio Guiding </a:t>
            </a:r>
            <a:endParaRPr sz="4800" b="0" i="0" u="none" strike="noStrike" cap="none">
              <a:solidFill>
                <a:srgbClr val="000000"/>
              </a:solidFill>
              <a:latin typeface="Arial"/>
              <a:ea typeface="Arial"/>
              <a:cs typeface="Arial"/>
              <a:sym typeface="Arial"/>
            </a:endParaRPr>
          </a:p>
        </p:txBody>
      </p:sp>
      <p:sp>
        <p:nvSpPr>
          <p:cNvPr id="89" name="Google Shape;89;p3"/>
          <p:cNvSpPr/>
          <p:nvPr/>
        </p:nvSpPr>
        <p:spPr>
          <a:xfrm>
            <a:off x="-27950" y="609600"/>
            <a:ext cx="7387500" cy="5109051"/>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600"/>
              </a:spcBef>
              <a:spcAft>
                <a:spcPts val="0"/>
              </a:spcAft>
              <a:buClr>
                <a:srgbClr val="FFFFFF"/>
              </a:buClr>
              <a:buSzPts val="2000"/>
              <a:buFont typeface="Arial"/>
              <a:buChar char="•"/>
            </a:pPr>
            <a:r>
              <a:rPr lang="en-US" sz="2000" b="1" i="0" u="none" strike="noStrike" cap="none" dirty="0">
                <a:solidFill>
                  <a:srgbClr val="FFFFFF"/>
                </a:solidFill>
                <a:latin typeface="Calibri"/>
                <a:ea typeface="Calibri"/>
                <a:cs typeface="Calibri"/>
                <a:sym typeface="Calibri"/>
              </a:rPr>
              <a:t>Radio Skills have been a fun and educational part of scouting and guiding since at least 1918</a:t>
            </a:r>
            <a:endParaRPr sz="2000" b="1" i="0" u="none" strike="noStrike" cap="none" dirty="0">
              <a:solidFill>
                <a:srgbClr val="FFFFFF"/>
              </a:solidFill>
              <a:latin typeface="Calibri"/>
              <a:ea typeface="Calibri"/>
              <a:cs typeface="Calibri"/>
              <a:sym typeface="Calibri"/>
            </a:endParaRPr>
          </a:p>
          <a:p>
            <a:pPr marL="457200" marR="0" lvl="0" indent="-457200" algn="l" rtl="0">
              <a:lnSpc>
                <a:spcPct val="100000"/>
              </a:lnSpc>
              <a:spcBef>
                <a:spcPts val="600"/>
              </a:spcBef>
              <a:spcAft>
                <a:spcPts val="0"/>
              </a:spcAft>
              <a:buClr>
                <a:srgbClr val="FFFFFF"/>
              </a:buClr>
              <a:buSzPts val="2000"/>
              <a:buFont typeface="Arial"/>
              <a:buChar char="•"/>
            </a:pPr>
            <a:r>
              <a:rPr lang="en-US" sz="2000" b="1" i="0" u="none" strike="noStrike" cap="none" dirty="0">
                <a:solidFill>
                  <a:srgbClr val="FFFFFF"/>
                </a:solidFill>
                <a:latin typeface="Calibri"/>
                <a:ea typeface="Calibri"/>
                <a:cs typeface="Calibri"/>
                <a:sym typeface="Calibri"/>
              </a:rPr>
              <a:t>Ham Radio or Amateur Radio is a big part of Radio Scouting</a:t>
            </a:r>
            <a:endParaRPr sz="2000" b="1" i="0" u="none" strike="noStrike" cap="none" dirty="0">
              <a:solidFill>
                <a:srgbClr val="FFFFFF"/>
              </a:solidFill>
              <a:latin typeface="Calibri"/>
              <a:ea typeface="Calibri"/>
              <a:cs typeface="Calibri"/>
              <a:sym typeface="Calibri"/>
            </a:endParaRPr>
          </a:p>
          <a:p>
            <a:pPr marL="457200" marR="0" lvl="0" indent="-457200" algn="l" rtl="0">
              <a:lnSpc>
                <a:spcPct val="100000"/>
              </a:lnSpc>
              <a:spcBef>
                <a:spcPts val="600"/>
              </a:spcBef>
              <a:spcAft>
                <a:spcPts val="0"/>
              </a:spcAft>
              <a:buClr>
                <a:srgbClr val="FFFFFF"/>
              </a:buClr>
              <a:buSzPts val="2000"/>
              <a:buFont typeface="Calibri"/>
              <a:buChar char="•"/>
            </a:pPr>
            <a:r>
              <a:rPr lang="en-US" sz="2000" b="1" dirty="0">
                <a:solidFill>
                  <a:srgbClr val="FFFFFF"/>
                </a:solidFill>
                <a:latin typeface="Calibri"/>
                <a:ea typeface="Calibri"/>
                <a:cs typeface="Calibri"/>
                <a:sym typeface="Calibri"/>
              </a:rPr>
              <a:t>The biggest annual scout and guide event is JOTA-JOTI</a:t>
            </a:r>
            <a:endParaRPr sz="2000" b="1" dirty="0">
              <a:solidFill>
                <a:srgbClr val="FFFFFF"/>
              </a:solidFill>
              <a:latin typeface="Calibri"/>
              <a:ea typeface="Calibri"/>
              <a:cs typeface="Calibri"/>
              <a:sym typeface="Calibri"/>
            </a:endParaRPr>
          </a:p>
          <a:p>
            <a:pPr marL="457200" marR="0" lvl="0" indent="-457200" algn="l" rtl="0">
              <a:lnSpc>
                <a:spcPct val="100000"/>
              </a:lnSpc>
              <a:spcBef>
                <a:spcPts val="600"/>
              </a:spcBef>
              <a:spcAft>
                <a:spcPts val="0"/>
              </a:spcAft>
              <a:buClr>
                <a:srgbClr val="FFFFFF"/>
              </a:buClr>
              <a:buSzPts val="2000"/>
              <a:buFont typeface="Calibri"/>
              <a:buChar char="•"/>
            </a:pPr>
            <a:r>
              <a:rPr lang="en-US" sz="2000" b="1" dirty="0">
                <a:solidFill>
                  <a:schemeClr val="lt1"/>
                </a:solidFill>
                <a:latin typeface="Calibri"/>
                <a:ea typeface="Calibri"/>
                <a:cs typeface="Calibri"/>
                <a:sym typeface="Calibri"/>
              </a:rPr>
              <a:t>Many countries have well-established radio scouting programs</a:t>
            </a:r>
            <a:endParaRPr sz="2000" b="1" dirty="0">
              <a:solidFill>
                <a:srgbClr val="FFFFFF"/>
              </a:solidFill>
              <a:latin typeface="Calibri"/>
              <a:ea typeface="Calibri"/>
              <a:cs typeface="Calibri"/>
              <a:sym typeface="Calibri"/>
            </a:endParaRPr>
          </a:p>
          <a:p>
            <a:pPr marL="457200" marR="0" lvl="0" indent="-457200" algn="l" rtl="0">
              <a:lnSpc>
                <a:spcPct val="100000"/>
              </a:lnSpc>
              <a:spcBef>
                <a:spcPts val="600"/>
              </a:spcBef>
              <a:spcAft>
                <a:spcPts val="0"/>
              </a:spcAft>
              <a:buClr>
                <a:srgbClr val="FFFFFF"/>
              </a:buClr>
              <a:buSzPts val="2000"/>
              <a:buFont typeface="Arial"/>
              <a:buChar char="•"/>
            </a:pPr>
            <a:r>
              <a:rPr lang="en-US" sz="2000" b="1" i="0" u="none" strike="noStrike" cap="none" dirty="0">
                <a:solidFill>
                  <a:srgbClr val="FFFFFF"/>
                </a:solidFill>
                <a:latin typeface="Calibri"/>
                <a:ea typeface="Calibri"/>
                <a:cs typeface="Calibri"/>
                <a:sym typeface="Calibri"/>
              </a:rPr>
              <a:t>Radio Scouting Ireland (RSI) was set up to support Irish scout and guide groups who want to take part in J</a:t>
            </a:r>
            <a:r>
              <a:rPr lang="en-US" sz="2000" b="1" dirty="0">
                <a:solidFill>
                  <a:srgbClr val="FFFFFF"/>
                </a:solidFill>
                <a:latin typeface="Calibri"/>
                <a:ea typeface="Calibri"/>
                <a:cs typeface="Calibri"/>
                <a:sym typeface="Calibri"/>
              </a:rPr>
              <a:t>OTA-JOTI and </a:t>
            </a:r>
            <a:r>
              <a:rPr lang="en-US" sz="2000" b="1" i="0" u="none" strike="noStrike" cap="none" dirty="0">
                <a:solidFill>
                  <a:srgbClr val="FFFFFF"/>
                </a:solidFill>
                <a:latin typeface="Calibri"/>
                <a:ea typeface="Calibri"/>
                <a:cs typeface="Calibri"/>
                <a:sym typeface="Calibri"/>
              </a:rPr>
              <a:t>do radio/STEM</a:t>
            </a:r>
            <a:r>
              <a:rPr lang="en-US" sz="2000" b="1" dirty="0">
                <a:solidFill>
                  <a:srgbClr val="FFFFFF"/>
                </a:solidFill>
                <a:latin typeface="Calibri"/>
                <a:ea typeface="Calibri"/>
                <a:cs typeface="Calibri"/>
                <a:sym typeface="Calibri"/>
              </a:rPr>
              <a:t>. </a:t>
            </a:r>
            <a:r>
              <a:rPr lang="en-US" sz="2000" b="1" i="0" u="none" strike="noStrike" cap="none" dirty="0">
                <a:solidFill>
                  <a:srgbClr val="FFFFFF"/>
                </a:solidFill>
                <a:latin typeface="Calibri"/>
                <a:ea typeface="Calibri"/>
                <a:cs typeface="Calibri"/>
                <a:sym typeface="Calibri"/>
              </a:rPr>
              <a:t> </a:t>
            </a:r>
            <a:r>
              <a:rPr lang="en-US" sz="2000" b="1" dirty="0">
                <a:solidFill>
                  <a:srgbClr val="FFFFFF"/>
                </a:solidFill>
                <a:latin typeface="Calibri"/>
                <a:ea typeface="Calibri"/>
                <a:cs typeface="Calibri"/>
                <a:sym typeface="Calibri"/>
              </a:rPr>
              <a:t>T</a:t>
            </a:r>
            <a:r>
              <a:rPr lang="en-US" sz="2000" b="1" i="0" u="none" strike="noStrike" cap="none" dirty="0">
                <a:solidFill>
                  <a:srgbClr val="FFFFFF"/>
                </a:solidFill>
                <a:latin typeface="Calibri"/>
                <a:ea typeface="Calibri"/>
                <a:cs typeface="Calibri"/>
                <a:sym typeface="Calibri"/>
              </a:rPr>
              <a:t>here are lots of  free resources at </a:t>
            </a:r>
            <a:r>
              <a:rPr lang="en-US" sz="2000" b="1" i="0" u="none" strike="noStrike" cap="none" dirty="0" err="1">
                <a:solidFill>
                  <a:srgbClr val="00FFFF"/>
                </a:solidFill>
                <a:latin typeface="Calibri"/>
                <a:ea typeface="Calibri"/>
                <a:cs typeface="Calibri"/>
                <a:sym typeface="Calibri"/>
              </a:rPr>
              <a:t>www.radioscouting.ie</a:t>
            </a:r>
            <a:r>
              <a:rPr lang="en-US" sz="2000" b="1" i="0" u="none" strike="noStrike" cap="none" dirty="0">
                <a:solidFill>
                  <a:srgbClr val="00FFFF"/>
                </a:solidFill>
                <a:latin typeface="Calibri"/>
                <a:ea typeface="Calibri"/>
                <a:cs typeface="Calibri"/>
                <a:sym typeface="Calibri"/>
              </a:rPr>
              <a:t>/resources</a:t>
            </a:r>
            <a:endParaRPr sz="2000" b="1" i="0" u="none" strike="noStrike" cap="none" dirty="0">
              <a:solidFill>
                <a:srgbClr val="00FFFF"/>
              </a:solidFill>
              <a:latin typeface="Calibri"/>
              <a:ea typeface="Calibri"/>
              <a:cs typeface="Calibri"/>
              <a:sym typeface="Calibri"/>
            </a:endParaRPr>
          </a:p>
          <a:p>
            <a:pPr marL="457200" marR="0" lvl="0" indent="-457200" algn="l" rtl="0">
              <a:lnSpc>
                <a:spcPct val="100000"/>
              </a:lnSpc>
              <a:spcBef>
                <a:spcPts val="600"/>
              </a:spcBef>
              <a:spcAft>
                <a:spcPts val="0"/>
              </a:spcAft>
              <a:buClr>
                <a:srgbClr val="FFFFFF"/>
              </a:buClr>
              <a:buSzPts val="2000"/>
              <a:buFont typeface="Arial"/>
              <a:buChar char="•"/>
            </a:pPr>
            <a:r>
              <a:rPr lang="en-US" sz="2000" b="1" dirty="0">
                <a:solidFill>
                  <a:srgbClr val="FFFFFF"/>
                </a:solidFill>
                <a:latin typeface="Calibri"/>
                <a:ea typeface="Calibri"/>
                <a:cs typeface="Calibri"/>
                <a:sym typeface="Calibri"/>
              </a:rPr>
              <a:t>BADGES!!! Skills and Participation badges:</a:t>
            </a:r>
            <a:endParaRPr sz="2000" b="1" i="0" u="none" strike="noStrike" cap="none" dirty="0">
              <a:solidFill>
                <a:schemeClr val="dk1"/>
              </a:solidFill>
              <a:latin typeface="Calibri"/>
              <a:ea typeface="Calibri"/>
              <a:cs typeface="Calibri"/>
              <a:sym typeface="Calibri"/>
            </a:endParaRPr>
          </a:p>
          <a:p>
            <a:pPr marL="914400" marR="0" lvl="1" indent="-457200" algn="l" rtl="0">
              <a:lnSpc>
                <a:spcPct val="100000"/>
              </a:lnSpc>
              <a:spcBef>
                <a:spcPts val="600"/>
              </a:spcBef>
              <a:spcAft>
                <a:spcPts val="0"/>
              </a:spcAft>
              <a:buClr>
                <a:srgbClr val="FFFFFF"/>
              </a:buClr>
              <a:buSzPts val="2000"/>
              <a:buFont typeface="Arial"/>
              <a:buChar char="•"/>
            </a:pPr>
            <a:r>
              <a:rPr lang="en-US" sz="2000" b="1" dirty="0">
                <a:solidFill>
                  <a:schemeClr val="lt1"/>
                </a:solidFill>
                <a:latin typeface="Calibri"/>
                <a:ea typeface="Calibri"/>
                <a:cs typeface="Calibri"/>
                <a:sym typeface="Calibri"/>
              </a:rPr>
              <a:t>Radio Scouting skills program </a:t>
            </a:r>
            <a:r>
              <a:rPr lang="en-US" sz="1800" b="1" i="0" u="none" strike="noStrike" cap="none" dirty="0">
                <a:solidFill>
                  <a:srgbClr val="FFFFFF"/>
                </a:solidFill>
                <a:latin typeface="Calibri"/>
                <a:ea typeface="Calibri"/>
                <a:cs typeface="Calibri"/>
                <a:sym typeface="Calibri"/>
              </a:rPr>
              <a:t>S1-S9 up to license level </a:t>
            </a:r>
            <a:endParaRPr sz="1400" b="0" i="0" u="none" strike="noStrike" cap="none" dirty="0">
              <a:solidFill>
                <a:srgbClr val="000000"/>
              </a:solidFill>
              <a:latin typeface="Arial"/>
              <a:ea typeface="Arial"/>
              <a:cs typeface="Arial"/>
              <a:sym typeface="Arial"/>
            </a:endParaRPr>
          </a:p>
          <a:p>
            <a:pPr marL="914400" marR="0" lvl="1" indent="-457200" algn="l" rtl="0">
              <a:lnSpc>
                <a:spcPct val="100000"/>
              </a:lnSpc>
              <a:spcBef>
                <a:spcPts val="600"/>
              </a:spcBef>
              <a:spcAft>
                <a:spcPts val="0"/>
              </a:spcAft>
              <a:buClr>
                <a:srgbClr val="FFFFFF"/>
              </a:buClr>
              <a:buSzPts val="2000"/>
              <a:buFont typeface="Arial"/>
              <a:buChar char="•"/>
            </a:pPr>
            <a:r>
              <a:rPr lang="en-US" sz="1800" b="1" i="0" u="none" strike="noStrike" cap="none" dirty="0">
                <a:solidFill>
                  <a:srgbClr val="FFFFFF"/>
                </a:solidFill>
                <a:latin typeface="Calibri"/>
                <a:ea typeface="Calibri"/>
                <a:cs typeface="Calibri"/>
                <a:sym typeface="Calibri"/>
              </a:rPr>
              <a:t>Licensed Operator &amp; Special Interest badges </a:t>
            </a:r>
            <a:endParaRPr sz="1800" b="1" i="0" u="none" strike="noStrike" cap="none" dirty="0">
              <a:solidFill>
                <a:schemeClr val="dk1"/>
              </a:solidFill>
              <a:latin typeface="Calibri"/>
              <a:ea typeface="Calibri"/>
              <a:cs typeface="Calibri"/>
              <a:sym typeface="Calibri"/>
            </a:endParaRPr>
          </a:p>
          <a:p>
            <a:pPr marL="914400" marR="0" lvl="1" indent="-457200" algn="l" rtl="0">
              <a:lnSpc>
                <a:spcPct val="100000"/>
              </a:lnSpc>
              <a:spcBef>
                <a:spcPts val="600"/>
              </a:spcBef>
              <a:spcAft>
                <a:spcPts val="0"/>
              </a:spcAft>
              <a:buClr>
                <a:srgbClr val="FFFFFF"/>
              </a:buClr>
              <a:buSzPts val="2000"/>
              <a:buFont typeface="Arial"/>
              <a:buChar char="•"/>
            </a:pPr>
            <a:r>
              <a:rPr lang="en-US" sz="1800" b="1" i="0" u="none" strike="noStrike" cap="none" dirty="0">
                <a:solidFill>
                  <a:srgbClr val="FFFFFF"/>
                </a:solidFill>
                <a:latin typeface="Calibri"/>
                <a:ea typeface="Calibri"/>
                <a:cs typeface="Calibri"/>
                <a:sym typeface="Calibri"/>
              </a:rPr>
              <a:t>JOTA-JOTI badge – Biggest annual scout and guide event</a:t>
            </a:r>
            <a:endParaRPr sz="1800" b="1" i="0" u="none" strike="noStrike" cap="none" dirty="0">
              <a:solidFill>
                <a:schemeClr val="dk1"/>
              </a:solidFill>
              <a:latin typeface="Calibri"/>
              <a:ea typeface="Calibri"/>
              <a:cs typeface="Calibri"/>
              <a:sym typeface="Calibri"/>
            </a:endParaRPr>
          </a:p>
          <a:p>
            <a:pPr marL="457200" marR="0" lvl="0" indent="-330120" algn="l" rtl="0">
              <a:lnSpc>
                <a:spcPct val="100000"/>
              </a:lnSpc>
              <a:spcBef>
                <a:spcPts val="600"/>
              </a:spcBef>
              <a:spcAft>
                <a:spcPts val="0"/>
              </a:spcAft>
              <a:buClr>
                <a:schemeClr val="dk1"/>
              </a:buClr>
              <a:buSzPts val="2000"/>
              <a:buFont typeface="Arial"/>
              <a:buNone/>
            </a:pPr>
            <a:endParaRPr sz="2000" b="1" i="0" u="none" strike="noStrike" cap="none" dirty="0">
              <a:solidFill>
                <a:schemeClr val="dk1"/>
              </a:solidFill>
              <a:latin typeface="Calibri"/>
              <a:ea typeface="Calibri"/>
              <a:cs typeface="Calibri"/>
              <a:sym typeface="Calibri"/>
            </a:endParaRPr>
          </a:p>
        </p:txBody>
      </p:sp>
      <p:pic>
        <p:nvPicPr>
          <p:cNvPr id="90" name="Google Shape;90;p3" descr="JOTA-JOTI 2021 Scouting Woven Fun Badge New arrivals"/>
          <p:cNvPicPr preferRelativeResize="0"/>
          <p:nvPr/>
        </p:nvPicPr>
        <p:blipFill rotWithShape="1">
          <a:blip r:embed="rId4">
            <a:alphaModFix/>
          </a:blip>
          <a:srcRect/>
          <a:stretch/>
        </p:blipFill>
        <p:spPr>
          <a:xfrm>
            <a:off x="4572000" y="5500440"/>
            <a:ext cx="823680" cy="823680"/>
          </a:xfrm>
          <a:prstGeom prst="rect">
            <a:avLst/>
          </a:prstGeom>
          <a:noFill/>
          <a:ln>
            <a:noFill/>
          </a:ln>
        </p:spPr>
      </p:pic>
      <p:pic>
        <p:nvPicPr>
          <p:cNvPr id="91" name="Google Shape;91;p3" descr="Order JOTA JOTI badges today! - SCOUTS South Africa"/>
          <p:cNvPicPr preferRelativeResize="0"/>
          <p:nvPr/>
        </p:nvPicPr>
        <p:blipFill rotWithShape="1">
          <a:blip r:embed="rId5">
            <a:alphaModFix/>
          </a:blip>
          <a:srcRect/>
          <a:stretch/>
        </p:blipFill>
        <p:spPr>
          <a:xfrm>
            <a:off x="3657600" y="5500440"/>
            <a:ext cx="827280" cy="823680"/>
          </a:xfrm>
          <a:prstGeom prst="rect">
            <a:avLst/>
          </a:prstGeom>
          <a:noFill/>
          <a:ln>
            <a:noFill/>
          </a:ln>
        </p:spPr>
      </p:pic>
      <p:pic>
        <p:nvPicPr>
          <p:cNvPr id="92" name="Google Shape;92;p3"/>
          <p:cNvPicPr preferRelativeResize="0"/>
          <p:nvPr/>
        </p:nvPicPr>
        <p:blipFill rotWithShape="1">
          <a:blip r:embed="rId6">
            <a:alphaModFix/>
          </a:blip>
          <a:srcRect/>
          <a:stretch/>
        </p:blipFill>
        <p:spPr>
          <a:xfrm>
            <a:off x="5491440" y="5506560"/>
            <a:ext cx="813960" cy="803880"/>
          </a:xfrm>
          <a:prstGeom prst="rect">
            <a:avLst/>
          </a:prstGeom>
          <a:noFill/>
          <a:ln>
            <a:noFill/>
          </a:ln>
        </p:spPr>
      </p:pic>
      <p:pic>
        <p:nvPicPr>
          <p:cNvPr id="93" name="Google Shape;93;p3" descr="We Are Getting Ready for JOTA 2019 | Worksop Amateur Radio Society"/>
          <p:cNvPicPr preferRelativeResize="0"/>
          <p:nvPr/>
        </p:nvPicPr>
        <p:blipFill rotWithShape="1">
          <a:blip r:embed="rId7">
            <a:alphaModFix/>
          </a:blip>
          <a:srcRect/>
          <a:stretch/>
        </p:blipFill>
        <p:spPr>
          <a:xfrm>
            <a:off x="2819520" y="5511240"/>
            <a:ext cx="790200" cy="793800"/>
          </a:xfrm>
          <a:prstGeom prst="rect">
            <a:avLst/>
          </a:prstGeom>
          <a:noFill/>
          <a:ln>
            <a:noFill/>
          </a:ln>
        </p:spPr>
      </p:pic>
      <p:pic>
        <p:nvPicPr>
          <p:cNvPr id="94" name="Google Shape;94;p3" descr="Jota Joti 2018 - Home | Facebook"/>
          <p:cNvPicPr preferRelativeResize="0"/>
          <p:nvPr/>
        </p:nvPicPr>
        <p:blipFill rotWithShape="1">
          <a:blip r:embed="rId8">
            <a:alphaModFix/>
          </a:blip>
          <a:srcRect/>
          <a:stretch/>
        </p:blipFill>
        <p:spPr>
          <a:xfrm>
            <a:off x="1925280" y="5516280"/>
            <a:ext cx="790200" cy="807840"/>
          </a:xfrm>
          <a:prstGeom prst="rect">
            <a:avLst/>
          </a:prstGeom>
          <a:noFill/>
          <a:ln>
            <a:noFill/>
          </a:ln>
        </p:spPr>
      </p:pic>
      <p:pic>
        <p:nvPicPr>
          <p:cNvPr id="95" name="Google Shape;95;p3" descr="Early 1900's Photo of Boy Scout Using Telegraph Equipment? Early ..."/>
          <p:cNvPicPr preferRelativeResize="0"/>
          <p:nvPr/>
        </p:nvPicPr>
        <p:blipFill rotWithShape="1">
          <a:blip r:embed="rId9">
            <a:alphaModFix/>
          </a:blip>
          <a:srcRect/>
          <a:stretch/>
        </p:blipFill>
        <p:spPr>
          <a:xfrm>
            <a:off x="7266022" y="762419"/>
            <a:ext cx="1806592" cy="1377451"/>
          </a:xfrm>
          <a:prstGeom prst="rect">
            <a:avLst/>
          </a:prstGeom>
          <a:noFill/>
          <a:ln>
            <a:noFill/>
          </a:ln>
        </p:spPr>
      </p:pic>
      <p:pic>
        <p:nvPicPr>
          <p:cNvPr id="96" name="Google Shape;96;p3"/>
          <p:cNvPicPr preferRelativeResize="0"/>
          <p:nvPr/>
        </p:nvPicPr>
        <p:blipFill rotWithShape="1">
          <a:blip r:embed="rId10">
            <a:alphaModFix/>
          </a:blip>
          <a:srcRect/>
          <a:stretch/>
        </p:blipFill>
        <p:spPr>
          <a:xfrm>
            <a:off x="7207700" y="4111700"/>
            <a:ext cx="1936300" cy="1316075"/>
          </a:xfrm>
          <a:prstGeom prst="rect">
            <a:avLst/>
          </a:prstGeom>
          <a:noFill/>
          <a:ln>
            <a:noFill/>
          </a:ln>
        </p:spPr>
      </p:pic>
      <p:pic>
        <p:nvPicPr>
          <p:cNvPr id="2" name="Graphic 1">
            <a:extLst>
              <a:ext uri="{FF2B5EF4-FFF2-40B4-BE49-F238E27FC236}">
                <a16:creationId xmlns:a16="http://schemas.microsoft.com/office/drawing/2014/main" id="{9E1E8884-B8EE-E0A5-0000-1AA70373F9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66022" y="2071925"/>
            <a:ext cx="2000250" cy="2184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19" name="Rectangle 18">
            <a:extLst>
              <a:ext uri="{FF2B5EF4-FFF2-40B4-BE49-F238E27FC236}">
                <a16:creationId xmlns:a16="http://schemas.microsoft.com/office/drawing/2014/main" id="{0BD72538-FD07-2615-A499-BF68D381B496}"/>
              </a:ext>
            </a:extLst>
          </p:cNvPr>
          <p:cNvSpPr/>
          <p:nvPr/>
        </p:nvSpPr>
        <p:spPr>
          <a:xfrm>
            <a:off x="5707117" y="3429000"/>
            <a:ext cx="3436883" cy="28982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F577A2-AA6D-8C63-4F9E-F871EC2261E3}"/>
              </a:ext>
            </a:extLst>
          </p:cNvPr>
          <p:cNvSpPr/>
          <p:nvPr/>
        </p:nvSpPr>
        <p:spPr>
          <a:xfrm>
            <a:off x="2690650" y="5107597"/>
            <a:ext cx="599088" cy="100298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Google Shape;366;p23"/>
          <p:cNvSpPr txBox="1">
            <a:spLocks noGrp="1"/>
          </p:cNvSpPr>
          <p:nvPr>
            <p:ph type="title"/>
          </p:nvPr>
        </p:nvSpPr>
        <p:spPr>
          <a:xfrm>
            <a:off x="457200" y="60978"/>
            <a:ext cx="8229600" cy="914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dirty="0">
                <a:solidFill>
                  <a:srgbClr val="00B050"/>
                </a:solidFill>
              </a:rPr>
              <a:t>Lets play! – Learn by doing</a:t>
            </a:r>
            <a:endParaRPr dirty="0"/>
          </a:p>
        </p:txBody>
      </p:sp>
      <p:sp>
        <p:nvSpPr>
          <p:cNvPr id="367" name="Google Shape;367;p23"/>
          <p:cNvSpPr txBox="1">
            <a:spLocks noGrp="1"/>
          </p:cNvSpPr>
          <p:nvPr>
            <p:ph type="body" idx="1"/>
          </p:nvPr>
        </p:nvSpPr>
        <p:spPr>
          <a:xfrm>
            <a:off x="86700" y="888908"/>
            <a:ext cx="8970600" cy="1981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200"/>
              <a:buChar char="•"/>
            </a:pPr>
            <a:r>
              <a:rPr lang="en-US" sz="2200" dirty="0">
                <a:solidFill>
                  <a:srgbClr val="0070C0"/>
                </a:solidFill>
              </a:rPr>
              <a:t>Demo EMF with Compass and Batteries</a:t>
            </a:r>
          </a:p>
          <a:p>
            <a:pPr marL="342900" lvl="0" indent="-342900" algn="l" rtl="0">
              <a:lnSpc>
                <a:spcPct val="100000"/>
              </a:lnSpc>
              <a:spcBef>
                <a:spcPts val="0"/>
              </a:spcBef>
              <a:spcAft>
                <a:spcPts val="0"/>
              </a:spcAft>
              <a:buClr>
                <a:srgbClr val="0070C0"/>
              </a:buClr>
              <a:buSzPts val="2200"/>
              <a:buChar char="•"/>
            </a:pPr>
            <a:r>
              <a:rPr lang="en-US" sz="2200" dirty="0">
                <a:solidFill>
                  <a:srgbClr val="0070C0"/>
                </a:solidFill>
              </a:rPr>
              <a:t>Observe how an electric current creates a magnetic field that influence a compass bay shorting 9v battery leads beside a compass.</a:t>
            </a:r>
            <a:endParaRPr sz="2200" dirty="0">
              <a:solidFill>
                <a:srgbClr val="0070C0"/>
              </a:solidFill>
            </a:endParaRPr>
          </a:p>
          <a:p>
            <a:pPr marL="342900" lvl="0" indent="-342900" algn="l" rtl="0">
              <a:lnSpc>
                <a:spcPct val="100000"/>
              </a:lnSpc>
              <a:spcBef>
                <a:spcPts val="0"/>
              </a:spcBef>
              <a:spcAft>
                <a:spcPts val="0"/>
              </a:spcAft>
              <a:buClr>
                <a:srgbClr val="0070C0"/>
              </a:buClr>
              <a:buSzPts val="2200"/>
              <a:buChar char="•"/>
            </a:pPr>
            <a:r>
              <a:rPr lang="en-US" sz="2200" dirty="0">
                <a:solidFill>
                  <a:srgbClr val="0070C0"/>
                </a:solidFill>
              </a:rPr>
              <a:t>B</a:t>
            </a:r>
            <a:r>
              <a:rPr lang="en-US" sz="2200" dirty="0">
                <a:solidFill>
                  <a:srgbClr val="0070C0"/>
                </a:solidFill>
                <a:latin typeface="Calibri"/>
                <a:ea typeface="Calibri"/>
                <a:cs typeface="Calibri"/>
                <a:sym typeface="Calibri"/>
              </a:rPr>
              <a:t>uild a simple morse code sender circuit with a </a:t>
            </a:r>
            <a:r>
              <a:rPr lang="en-US" sz="2200" dirty="0">
                <a:solidFill>
                  <a:srgbClr val="0070C0"/>
                </a:solidFill>
              </a:rPr>
              <a:t>power source (Battery), switch (Tin Foil “key”) and load (buzzer)</a:t>
            </a:r>
            <a:endParaRPr dirty="0"/>
          </a:p>
          <a:p>
            <a:pPr marL="342900" lvl="0" indent="-342900" algn="l" rtl="0">
              <a:lnSpc>
                <a:spcPct val="100000"/>
              </a:lnSpc>
              <a:spcBef>
                <a:spcPts val="440"/>
              </a:spcBef>
              <a:spcAft>
                <a:spcPts val="0"/>
              </a:spcAft>
              <a:buClr>
                <a:srgbClr val="0070C0"/>
              </a:buClr>
              <a:buSzPts val="2200"/>
              <a:buChar char="•"/>
            </a:pPr>
            <a:r>
              <a:rPr lang="en-US" sz="2200" dirty="0">
                <a:solidFill>
                  <a:srgbClr val="0070C0"/>
                </a:solidFill>
              </a:rPr>
              <a:t>Build and test your circuit – send SOS in morse – Can you send from yours to someone </a:t>
            </a:r>
            <a:r>
              <a:rPr lang="en-US" sz="2200" dirty="0" err="1">
                <a:solidFill>
                  <a:srgbClr val="0070C0"/>
                </a:solidFill>
              </a:rPr>
              <a:t>elses</a:t>
            </a:r>
            <a:r>
              <a:rPr lang="en-US" sz="2200" dirty="0">
                <a:solidFill>
                  <a:srgbClr val="0070C0"/>
                </a:solidFill>
              </a:rPr>
              <a:t> station?</a:t>
            </a:r>
            <a:endParaRPr dirty="0"/>
          </a:p>
          <a:p>
            <a:pPr marL="457200" lvl="0" indent="0" algn="l" rtl="0">
              <a:lnSpc>
                <a:spcPct val="100000"/>
              </a:lnSpc>
              <a:spcBef>
                <a:spcPts val="440"/>
              </a:spcBef>
              <a:spcAft>
                <a:spcPts val="0"/>
              </a:spcAft>
              <a:buNone/>
            </a:pPr>
            <a:endParaRPr dirty="0"/>
          </a:p>
          <a:p>
            <a:pPr marL="0" lvl="0" indent="0" algn="l" rtl="0">
              <a:lnSpc>
                <a:spcPct val="100000"/>
              </a:lnSpc>
              <a:spcBef>
                <a:spcPts val="440"/>
              </a:spcBef>
              <a:spcAft>
                <a:spcPts val="0"/>
              </a:spcAft>
              <a:buClr>
                <a:schemeClr val="dk1"/>
              </a:buClr>
              <a:buSzPts val="2200"/>
              <a:buNone/>
            </a:pPr>
            <a:endParaRPr sz="2200" dirty="0">
              <a:solidFill>
                <a:srgbClr val="0070C0"/>
              </a:solidFill>
            </a:endParaRPr>
          </a:p>
        </p:txBody>
      </p:sp>
      <p:pic>
        <p:nvPicPr>
          <p:cNvPr id="368" name="Google Shape;368;p23" descr="Confuse a compass with electricity ..."/>
          <p:cNvPicPr preferRelativeResize="0"/>
          <p:nvPr/>
        </p:nvPicPr>
        <p:blipFill rotWithShape="1">
          <a:blip r:embed="rId3">
            <a:alphaModFix/>
          </a:blip>
          <a:srcRect/>
          <a:stretch/>
        </p:blipFill>
        <p:spPr>
          <a:xfrm>
            <a:off x="86754" y="3429000"/>
            <a:ext cx="1763067" cy="1132936"/>
          </a:xfrm>
          <a:prstGeom prst="rect">
            <a:avLst/>
          </a:prstGeom>
          <a:noFill/>
          <a:ln>
            <a:noFill/>
          </a:ln>
        </p:spPr>
      </p:pic>
      <p:pic>
        <p:nvPicPr>
          <p:cNvPr id="369" name="Google Shape;369;p23"/>
          <p:cNvPicPr preferRelativeResize="0"/>
          <p:nvPr/>
        </p:nvPicPr>
        <p:blipFill rotWithShape="1">
          <a:blip r:embed="rId4">
            <a:alphaModFix/>
          </a:blip>
          <a:srcRect/>
          <a:stretch/>
        </p:blipFill>
        <p:spPr>
          <a:xfrm>
            <a:off x="86754" y="4657818"/>
            <a:ext cx="1763067" cy="839092"/>
          </a:xfrm>
          <a:prstGeom prst="rect">
            <a:avLst/>
          </a:prstGeom>
          <a:noFill/>
          <a:ln>
            <a:noFill/>
          </a:ln>
        </p:spPr>
      </p:pic>
      <p:sp>
        <p:nvSpPr>
          <p:cNvPr id="2" name="Rectangle 1">
            <a:extLst>
              <a:ext uri="{FF2B5EF4-FFF2-40B4-BE49-F238E27FC236}">
                <a16:creationId xmlns:a16="http://schemas.microsoft.com/office/drawing/2014/main" id="{5E979038-0D2C-BED4-D605-86A451C36DFB}"/>
              </a:ext>
            </a:extLst>
          </p:cNvPr>
          <p:cNvSpPr/>
          <p:nvPr/>
        </p:nvSpPr>
        <p:spPr>
          <a:xfrm>
            <a:off x="3678621" y="3595843"/>
            <a:ext cx="893379" cy="24384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3" name="Oval 2">
            <a:extLst>
              <a:ext uri="{FF2B5EF4-FFF2-40B4-BE49-F238E27FC236}">
                <a16:creationId xmlns:a16="http://schemas.microsoft.com/office/drawing/2014/main" id="{7F782CDB-5125-0B01-364B-3ECF4658019B}"/>
              </a:ext>
            </a:extLst>
          </p:cNvPr>
          <p:cNvSpPr/>
          <p:nvPr/>
        </p:nvSpPr>
        <p:spPr>
          <a:xfrm>
            <a:off x="4025464" y="3944175"/>
            <a:ext cx="178676" cy="160037"/>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5" name="Oval 4">
            <a:extLst>
              <a:ext uri="{FF2B5EF4-FFF2-40B4-BE49-F238E27FC236}">
                <a16:creationId xmlns:a16="http://schemas.microsoft.com/office/drawing/2014/main" id="{E74C240B-D773-5FFB-2D68-F6D2E16A6B71}"/>
              </a:ext>
            </a:extLst>
          </p:cNvPr>
          <p:cNvSpPr/>
          <p:nvPr/>
        </p:nvSpPr>
        <p:spPr>
          <a:xfrm>
            <a:off x="4025464" y="5301492"/>
            <a:ext cx="178676" cy="160037"/>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6" name="TextBox 5">
            <a:extLst>
              <a:ext uri="{FF2B5EF4-FFF2-40B4-BE49-F238E27FC236}">
                <a16:creationId xmlns:a16="http://schemas.microsoft.com/office/drawing/2014/main" id="{DCFD47E6-36AC-80C9-C147-B3040269CBE8}"/>
              </a:ext>
            </a:extLst>
          </p:cNvPr>
          <p:cNvSpPr txBox="1"/>
          <p:nvPr/>
        </p:nvSpPr>
        <p:spPr>
          <a:xfrm>
            <a:off x="3909859" y="3429000"/>
            <a:ext cx="425116" cy="584775"/>
          </a:xfrm>
          <a:prstGeom prst="rect">
            <a:avLst/>
          </a:prstGeom>
          <a:noFill/>
        </p:spPr>
        <p:txBody>
          <a:bodyPr wrap="none" rtlCol="0">
            <a:spAutoFit/>
          </a:bodyPr>
          <a:lstStyle/>
          <a:p>
            <a:r>
              <a:rPr lang="en-US" sz="3200" b="1" dirty="0"/>
              <a:t>+</a:t>
            </a:r>
          </a:p>
        </p:txBody>
      </p:sp>
      <p:sp>
        <p:nvSpPr>
          <p:cNvPr id="7" name="TextBox 6">
            <a:extLst>
              <a:ext uri="{FF2B5EF4-FFF2-40B4-BE49-F238E27FC236}">
                <a16:creationId xmlns:a16="http://schemas.microsoft.com/office/drawing/2014/main" id="{B803C411-C83B-B981-87E2-FEB2E7E6441C}"/>
              </a:ext>
            </a:extLst>
          </p:cNvPr>
          <p:cNvSpPr txBox="1"/>
          <p:nvPr/>
        </p:nvSpPr>
        <p:spPr>
          <a:xfrm>
            <a:off x="3957152" y="5525810"/>
            <a:ext cx="320922" cy="584775"/>
          </a:xfrm>
          <a:prstGeom prst="rect">
            <a:avLst/>
          </a:prstGeom>
          <a:noFill/>
        </p:spPr>
        <p:txBody>
          <a:bodyPr wrap="none" rtlCol="0">
            <a:spAutoFit/>
          </a:bodyPr>
          <a:lstStyle/>
          <a:p>
            <a:r>
              <a:rPr lang="en-US" sz="3200" b="1" dirty="0"/>
              <a:t>-</a:t>
            </a:r>
          </a:p>
        </p:txBody>
      </p:sp>
      <p:sp>
        <p:nvSpPr>
          <p:cNvPr id="8" name="Can 7">
            <a:extLst>
              <a:ext uri="{FF2B5EF4-FFF2-40B4-BE49-F238E27FC236}">
                <a16:creationId xmlns:a16="http://schemas.microsoft.com/office/drawing/2014/main" id="{90E91AB1-6353-4D98-8BED-A9E01A12E6CB}"/>
              </a:ext>
            </a:extLst>
          </p:cNvPr>
          <p:cNvSpPr/>
          <p:nvPr/>
        </p:nvSpPr>
        <p:spPr>
          <a:xfrm rot="16200000">
            <a:off x="2640902" y="3866110"/>
            <a:ext cx="336331" cy="236835"/>
          </a:xfrm>
          <a:prstGeom prst="can">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833E634A-37D1-55CA-3794-7349765AA9CE}"/>
              </a:ext>
            </a:extLst>
          </p:cNvPr>
          <p:cNvSpPr/>
          <p:nvPr/>
        </p:nvSpPr>
        <p:spPr>
          <a:xfrm>
            <a:off x="2942896" y="3821762"/>
            <a:ext cx="1103587" cy="172116"/>
          </a:xfrm>
          <a:custGeom>
            <a:avLst/>
            <a:gdLst>
              <a:gd name="connsiteX0" fmla="*/ 0 w 1103587"/>
              <a:gd name="connsiteY0" fmla="*/ 87656 h 172116"/>
              <a:gd name="connsiteX1" fmla="*/ 998483 w 1103587"/>
              <a:gd name="connsiteY1" fmla="*/ 108677 h 172116"/>
              <a:gd name="connsiteX2" fmla="*/ 1030014 w 1103587"/>
              <a:gd name="connsiteY2" fmla="*/ 140208 h 172116"/>
              <a:gd name="connsiteX3" fmla="*/ 1093076 w 1103587"/>
              <a:gd name="connsiteY3" fmla="*/ 171739 h 172116"/>
              <a:gd name="connsiteX4" fmla="*/ 1103587 w 1103587"/>
              <a:gd name="connsiteY4" fmla="*/ 171739 h 172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87" h="172116">
                <a:moveTo>
                  <a:pt x="0" y="87656"/>
                </a:moveTo>
                <a:cubicBezTo>
                  <a:pt x="332828" y="94663"/>
                  <a:pt x="763086" y="-126720"/>
                  <a:pt x="998483" y="108677"/>
                </a:cubicBezTo>
                <a:cubicBezTo>
                  <a:pt x="1008993" y="119187"/>
                  <a:pt x="1018595" y="130692"/>
                  <a:pt x="1030014" y="140208"/>
                </a:cubicBezTo>
                <a:cubicBezTo>
                  <a:pt x="1052033" y="158558"/>
                  <a:pt x="1065988" y="164967"/>
                  <a:pt x="1093076" y="171739"/>
                </a:cubicBezTo>
                <a:cubicBezTo>
                  <a:pt x="1096475" y="172589"/>
                  <a:pt x="1100083" y="171739"/>
                  <a:pt x="1103587" y="171739"/>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AB7E63A7-635E-B7CB-A4C2-7C514E2366FD}"/>
              </a:ext>
            </a:extLst>
          </p:cNvPr>
          <p:cNvSpPr/>
          <p:nvPr/>
        </p:nvSpPr>
        <p:spPr>
          <a:xfrm>
            <a:off x="2911365" y="4119625"/>
            <a:ext cx="1124607" cy="337211"/>
          </a:xfrm>
          <a:custGeom>
            <a:avLst/>
            <a:gdLst>
              <a:gd name="connsiteX0" fmla="*/ 0 w 1124607"/>
              <a:gd name="connsiteY0" fmla="*/ 0 h 337211"/>
              <a:gd name="connsiteX1" fmla="*/ 241738 w 1124607"/>
              <a:gd name="connsiteY1" fmla="*/ 115614 h 337211"/>
              <a:gd name="connsiteX2" fmla="*/ 378373 w 1124607"/>
              <a:gd name="connsiteY2" fmla="*/ 157655 h 337211"/>
              <a:gd name="connsiteX3" fmla="*/ 704193 w 1124607"/>
              <a:gd name="connsiteY3" fmla="*/ 231228 h 337211"/>
              <a:gd name="connsiteX4" fmla="*/ 966952 w 1124607"/>
              <a:gd name="connsiteY4" fmla="*/ 294290 h 337211"/>
              <a:gd name="connsiteX5" fmla="*/ 1051035 w 1124607"/>
              <a:gd name="connsiteY5" fmla="*/ 325821 h 337211"/>
              <a:gd name="connsiteX6" fmla="*/ 1082566 w 1124607"/>
              <a:gd name="connsiteY6" fmla="*/ 336331 h 337211"/>
              <a:gd name="connsiteX7" fmla="*/ 1124607 w 1124607"/>
              <a:gd name="connsiteY7" fmla="*/ 336331 h 33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4607" h="337211">
                <a:moveTo>
                  <a:pt x="0" y="0"/>
                </a:moveTo>
                <a:cubicBezTo>
                  <a:pt x="80579" y="38538"/>
                  <a:pt x="159288" y="81260"/>
                  <a:pt x="241738" y="115614"/>
                </a:cubicBezTo>
                <a:cubicBezTo>
                  <a:pt x="285725" y="133942"/>
                  <a:pt x="332486" y="144807"/>
                  <a:pt x="378373" y="157655"/>
                </a:cubicBezTo>
                <a:cubicBezTo>
                  <a:pt x="550961" y="205979"/>
                  <a:pt x="492747" y="179795"/>
                  <a:pt x="704193" y="231228"/>
                </a:cubicBezTo>
                <a:cubicBezTo>
                  <a:pt x="990542" y="300880"/>
                  <a:pt x="800846" y="270559"/>
                  <a:pt x="966952" y="294290"/>
                </a:cubicBezTo>
                <a:cubicBezTo>
                  <a:pt x="1032259" y="326943"/>
                  <a:pt x="984255" y="306741"/>
                  <a:pt x="1051035" y="325821"/>
                </a:cubicBezTo>
                <a:cubicBezTo>
                  <a:pt x="1061688" y="328865"/>
                  <a:pt x="1071599" y="334764"/>
                  <a:pt x="1082566" y="336331"/>
                </a:cubicBezTo>
                <a:cubicBezTo>
                  <a:pt x="1096439" y="338313"/>
                  <a:pt x="1110593" y="336331"/>
                  <a:pt x="1124607" y="336331"/>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B26785-E12F-C63F-534F-5543C9B31431}"/>
              </a:ext>
            </a:extLst>
          </p:cNvPr>
          <p:cNvSpPr/>
          <p:nvPr/>
        </p:nvSpPr>
        <p:spPr>
          <a:xfrm>
            <a:off x="2740750" y="5191158"/>
            <a:ext cx="202146" cy="8430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F60B7B-5F2D-69EE-4167-3C4B41318E43}"/>
              </a:ext>
            </a:extLst>
          </p:cNvPr>
          <p:cNvSpPr/>
          <p:nvPr/>
        </p:nvSpPr>
        <p:spPr>
          <a:xfrm>
            <a:off x="3008939" y="5191157"/>
            <a:ext cx="202146" cy="8430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DABBD03B-04F7-F48D-135D-7F3C94CB526C}"/>
              </a:ext>
            </a:extLst>
          </p:cNvPr>
          <p:cNvSpPr/>
          <p:nvPr/>
        </p:nvSpPr>
        <p:spPr>
          <a:xfrm rot="18095056">
            <a:off x="2542352" y="4113453"/>
            <a:ext cx="1527999" cy="748858"/>
          </a:xfrm>
          <a:custGeom>
            <a:avLst/>
            <a:gdLst>
              <a:gd name="connsiteX0" fmla="*/ 0 w 1103587"/>
              <a:gd name="connsiteY0" fmla="*/ 87656 h 172116"/>
              <a:gd name="connsiteX1" fmla="*/ 998483 w 1103587"/>
              <a:gd name="connsiteY1" fmla="*/ 108677 h 172116"/>
              <a:gd name="connsiteX2" fmla="*/ 1030014 w 1103587"/>
              <a:gd name="connsiteY2" fmla="*/ 140208 h 172116"/>
              <a:gd name="connsiteX3" fmla="*/ 1093076 w 1103587"/>
              <a:gd name="connsiteY3" fmla="*/ 171739 h 172116"/>
              <a:gd name="connsiteX4" fmla="*/ 1103587 w 1103587"/>
              <a:gd name="connsiteY4" fmla="*/ 171739 h 172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587" h="172116">
                <a:moveTo>
                  <a:pt x="0" y="87656"/>
                </a:moveTo>
                <a:cubicBezTo>
                  <a:pt x="332828" y="94663"/>
                  <a:pt x="763086" y="-126720"/>
                  <a:pt x="998483" y="108677"/>
                </a:cubicBezTo>
                <a:cubicBezTo>
                  <a:pt x="1008993" y="119187"/>
                  <a:pt x="1018595" y="130692"/>
                  <a:pt x="1030014" y="140208"/>
                </a:cubicBezTo>
                <a:cubicBezTo>
                  <a:pt x="1052033" y="158558"/>
                  <a:pt x="1065988" y="164967"/>
                  <a:pt x="1093076" y="171739"/>
                </a:cubicBezTo>
                <a:cubicBezTo>
                  <a:pt x="1096475" y="172589"/>
                  <a:pt x="1100083" y="171739"/>
                  <a:pt x="1103587" y="171739"/>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91D70BA9-FC26-D897-12B6-BD1B0FEDB546}"/>
              </a:ext>
            </a:extLst>
          </p:cNvPr>
          <p:cNvSpPr/>
          <p:nvPr/>
        </p:nvSpPr>
        <p:spPr>
          <a:xfrm>
            <a:off x="3095297" y="5103459"/>
            <a:ext cx="961697" cy="246774"/>
          </a:xfrm>
          <a:custGeom>
            <a:avLst/>
            <a:gdLst>
              <a:gd name="connsiteX0" fmla="*/ 0 w 1124607"/>
              <a:gd name="connsiteY0" fmla="*/ 0 h 337211"/>
              <a:gd name="connsiteX1" fmla="*/ 241738 w 1124607"/>
              <a:gd name="connsiteY1" fmla="*/ 115614 h 337211"/>
              <a:gd name="connsiteX2" fmla="*/ 378373 w 1124607"/>
              <a:gd name="connsiteY2" fmla="*/ 157655 h 337211"/>
              <a:gd name="connsiteX3" fmla="*/ 704193 w 1124607"/>
              <a:gd name="connsiteY3" fmla="*/ 231228 h 337211"/>
              <a:gd name="connsiteX4" fmla="*/ 966952 w 1124607"/>
              <a:gd name="connsiteY4" fmla="*/ 294290 h 337211"/>
              <a:gd name="connsiteX5" fmla="*/ 1051035 w 1124607"/>
              <a:gd name="connsiteY5" fmla="*/ 325821 h 337211"/>
              <a:gd name="connsiteX6" fmla="*/ 1082566 w 1124607"/>
              <a:gd name="connsiteY6" fmla="*/ 336331 h 337211"/>
              <a:gd name="connsiteX7" fmla="*/ 1124607 w 1124607"/>
              <a:gd name="connsiteY7" fmla="*/ 336331 h 33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4607" h="337211">
                <a:moveTo>
                  <a:pt x="0" y="0"/>
                </a:moveTo>
                <a:cubicBezTo>
                  <a:pt x="80579" y="38538"/>
                  <a:pt x="159288" y="81260"/>
                  <a:pt x="241738" y="115614"/>
                </a:cubicBezTo>
                <a:cubicBezTo>
                  <a:pt x="285725" y="133942"/>
                  <a:pt x="332486" y="144807"/>
                  <a:pt x="378373" y="157655"/>
                </a:cubicBezTo>
                <a:cubicBezTo>
                  <a:pt x="550961" y="205979"/>
                  <a:pt x="492747" y="179795"/>
                  <a:pt x="704193" y="231228"/>
                </a:cubicBezTo>
                <a:cubicBezTo>
                  <a:pt x="990542" y="300880"/>
                  <a:pt x="800846" y="270559"/>
                  <a:pt x="966952" y="294290"/>
                </a:cubicBezTo>
                <a:cubicBezTo>
                  <a:pt x="1032259" y="326943"/>
                  <a:pt x="984255" y="306741"/>
                  <a:pt x="1051035" y="325821"/>
                </a:cubicBezTo>
                <a:cubicBezTo>
                  <a:pt x="1061688" y="328865"/>
                  <a:pt x="1071599" y="334764"/>
                  <a:pt x="1082566" y="336331"/>
                </a:cubicBezTo>
                <a:cubicBezTo>
                  <a:pt x="1096439" y="338313"/>
                  <a:pt x="1110593" y="336331"/>
                  <a:pt x="1124607" y="336331"/>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DC2488C-A3E5-813E-E69B-424DD8DC6938}"/>
              </a:ext>
            </a:extLst>
          </p:cNvPr>
          <p:cNvSpPr/>
          <p:nvPr/>
        </p:nvSpPr>
        <p:spPr>
          <a:xfrm>
            <a:off x="4014590" y="4403571"/>
            <a:ext cx="252611" cy="942758"/>
          </a:xfrm>
          <a:prstGeom prst="rect">
            <a:avLst/>
          </a:prstGeom>
          <a:solidFill>
            <a:schemeClr val="bg1">
              <a:lumMod val="65000"/>
              <a:alpha val="6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364F541-8CC1-ED07-D984-A6E239E08093}"/>
              </a:ext>
            </a:extLst>
          </p:cNvPr>
          <p:cNvSpPr/>
          <p:nvPr/>
        </p:nvSpPr>
        <p:spPr>
          <a:xfrm>
            <a:off x="4035972" y="4399994"/>
            <a:ext cx="178676" cy="160037"/>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a:p>
        </p:txBody>
      </p:sp>
      <p:pic>
        <p:nvPicPr>
          <p:cNvPr id="18" name="Picture 17">
            <a:extLst>
              <a:ext uri="{FF2B5EF4-FFF2-40B4-BE49-F238E27FC236}">
                <a16:creationId xmlns:a16="http://schemas.microsoft.com/office/drawing/2014/main" id="{B24801C4-14DF-C4C2-FC9C-40D6AEB6DC5C}"/>
              </a:ext>
            </a:extLst>
          </p:cNvPr>
          <p:cNvPicPr>
            <a:picLocks noChangeAspect="1"/>
          </p:cNvPicPr>
          <p:nvPr/>
        </p:nvPicPr>
        <p:blipFill>
          <a:blip r:embed="rId5"/>
          <a:stretch>
            <a:fillRect/>
          </a:stretch>
        </p:blipFill>
        <p:spPr>
          <a:xfrm flipH="1">
            <a:off x="7005144" y="3335493"/>
            <a:ext cx="1853762" cy="2959100"/>
          </a:xfrm>
          <a:prstGeom prst="rect">
            <a:avLst/>
          </a:prstGeom>
          <a:solidFill>
            <a:schemeClr val="bg1"/>
          </a:solidFill>
        </p:spPr>
      </p:pic>
      <p:grpSp>
        <p:nvGrpSpPr>
          <p:cNvPr id="27" name="Group 26">
            <a:extLst>
              <a:ext uri="{FF2B5EF4-FFF2-40B4-BE49-F238E27FC236}">
                <a16:creationId xmlns:a16="http://schemas.microsoft.com/office/drawing/2014/main" id="{2841A5DE-D009-3CC4-4209-F21D937E3A73}"/>
              </a:ext>
            </a:extLst>
          </p:cNvPr>
          <p:cNvGrpSpPr/>
          <p:nvPr/>
        </p:nvGrpSpPr>
        <p:grpSpPr>
          <a:xfrm>
            <a:off x="4214648" y="4013775"/>
            <a:ext cx="3210910" cy="105850"/>
            <a:chOff x="4214648" y="4013775"/>
            <a:chExt cx="3210910" cy="105850"/>
          </a:xfrm>
        </p:grpSpPr>
        <p:cxnSp>
          <p:nvCxnSpPr>
            <p:cNvPr id="21" name="Straight Connector 20">
              <a:extLst>
                <a:ext uri="{FF2B5EF4-FFF2-40B4-BE49-F238E27FC236}">
                  <a16:creationId xmlns:a16="http://schemas.microsoft.com/office/drawing/2014/main" id="{115E895C-F6A5-20E2-82B4-C698D79CA0CC}"/>
                </a:ext>
              </a:extLst>
            </p:cNvPr>
            <p:cNvCxnSpPr/>
            <p:nvPr/>
          </p:nvCxnSpPr>
          <p:spPr>
            <a:xfrm>
              <a:off x="4214648" y="4024193"/>
              <a:ext cx="620111" cy="9543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BD153B-AF77-709D-8B65-F5AF270BC39B}"/>
                </a:ext>
              </a:extLst>
            </p:cNvPr>
            <p:cNvCxnSpPr>
              <a:cxnSpLocks/>
            </p:cNvCxnSpPr>
            <p:nvPr/>
          </p:nvCxnSpPr>
          <p:spPr>
            <a:xfrm>
              <a:off x="4829503" y="4119625"/>
              <a:ext cx="189054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7B275E4-F2F3-945D-8A7F-F059DAD6CD73}"/>
                </a:ext>
              </a:extLst>
            </p:cNvPr>
            <p:cNvCxnSpPr>
              <a:cxnSpLocks/>
            </p:cNvCxnSpPr>
            <p:nvPr/>
          </p:nvCxnSpPr>
          <p:spPr>
            <a:xfrm flipV="1">
              <a:off x="6706141" y="4013775"/>
              <a:ext cx="719417" cy="10585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97C6753-AE2E-05B2-1C47-D39D1A6C0D07}"/>
              </a:ext>
            </a:extLst>
          </p:cNvPr>
          <p:cNvGrpSpPr/>
          <p:nvPr/>
        </p:nvGrpSpPr>
        <p:grpSpPr>
          <a:xfrm flipV="1">
            <a:off x="4204140" y="4219999"/>
            <a:ext cx="3210910" cy="180509"/>
            <a:chOff x="4214648" y="4013775"/>
            <a:chExt cx="3210910" cy="105850"/>
          </a:xfrm>
        </p:grpSpPr>
        <p:cxnSp>
          <p:nvCxnSpPr>
            <p:cNvPr id="29" name="Straight Connector 28">
              <a:extLst>
                <a:ext uri="{FF2B5EF4-FFF2-40B4-BE49-F238E27FC236}">
                  <a16:creationId xmlns:a16="http://schemas.microsoft.com/office/drawing/2014/main" id="{45B5BA16-01A7-0B1A-7F24-A900E285D470}"/>
                </a:ext>
              </a:extLst>
            </p:cNvPr>
            <p:cNvCxnSpPr/>
            <p:nvPr/>
          </p:nvCxnSpPr>
          <p:spPr>
            <a:xfrm>
              <a:off x="4214648" y="4024193"/>
              <a:ext cx="620111" cy="9543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DB7601-550C-A360-BE8F-237051E41BDE}"/>
                </a:ext>
              </a:extLst>
            </p:cNvPr>
            <p:cNvCxnSpPr>
              <a:cxnSpLocks/>
            </p:cNvCxnSpPr>
            <p:nvPr/>
          </p:nvCxnSpPr>
          <p:spPr>
            <a:xfrm>
              <a:off x="4829503" y="4119625"/>
              <a:ext cx="1890547"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B744B32-D335-DA93-E361-EA3A2F2C1E63}"/>
                </a:ext>
              </a:extLst>
            </p:cNvPr>
            <p:cNvCxnSpPr>
              <a:cxnSpLocks/>
            </p:cNvCxnSpPr>
            <p:nvPr/>
          </p:nvCxnSpPr>
          <p:spPr>
            <a:xfrm flipV="1">
              <a:off x="6706141" y="4013775"/>
              <a:ext cx="719417" cy="10585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25" descr="Antenna - Free technology icons"/>
          <p:cNvPicPr preferRelativeResize="0"/>
          <p:nvPr/>
        </p:nvPicPr>
        <p:blipFill rotWithShape="1">
          <a:blip r:embed="rId3">
            <a:alphaModFix/>
          </a:blip>
          <a:srcRect/>
          <a:stretch/>
        </p:blipFill>
        <p:spPr>
          <a:xfrm>
            <a:off x="7888295" y="2010145"/>
            <a:ext cx="1255705" cy="1703326"/>
          </a:xfrm>
          <a:prstGeom prst="rect">
            <a:avLst/>
          </a:prstGeom>
          <a:noFill/>
          <a:ln>
            <a:noFill/>
          </a:ln>
        </p:spPr>
      </p:pic>
      <p:pic>
        <p:nvPicPr>
          <p:cNvPr id="376" name="Google Shape;376;p25" descr="How to Choose The Best Ham Radio"/>
          <p:cNvPicPr preferRelativeResize="0"/>
          <p:nvPr/>
        </p:nvPicPr>
        <p:blipFill rotWithShape="1">
          <a:blip r:embed="rId4">
            <a:alphaModFix/>
          </a:blip>
          <a:srcRect/>
          <a:stretch/>
        </p:blipFill>
        <p:spPr>
          <a:xfrm>
            <a:off x="3508917" y="2286000"/>
            <a:ext cx="2711450" cy="1571722"/>
          </a:xfrm>
          <a:prstGeom prst="rect">
            <a:avLst/>
          </a:prstGeom>
          <a:noFill/>
          <a:ln>
            <a:noFill/>
          </a:ln>
        </p:spPr>
      </p:pic>
      <p:sp>
        <p:nvSpPr>
          <p:cNvPr id="377" name="Google Shape;377;p25"/>
          <p:cNvSpPr/>
          <p:nvPr/>
        </p:nvSpPr>
        <p:spPr>
          <a:xfrm>
            <a:off x="-89970" y="107473"/>
            <a:ext cx="9323940" cy="6998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Calibri"/>
              <a:buNone/>
            </a:pPr>
            <a:r>
              <a:rPr lang="en-US" sz="4000" b="1" i="0" u="none" strike="noStrike" cap="none">
                <a:solidFill>
                  <a:srgbClr val="000000"/>
                </a:solidFill>
                <a:latin typeface="Calibri"/>
                <a:ea typeface="Calibri"/>
                <a:cs typeface="Calibri"/>
                <a:sym typeface="Calibri"/>
              </a:rPr>
              <a:t>The basics of how a radio works…..</a:t>
            </a:r>
            <a:endParaRPr sz="4000" b="0" i="0" u="none" strike="noStrike" cap="none">
              <a:solidFill>
                <a:schemeClr val="dk1"/>
              </a:solidFill>
              <a:latin typeface="Arial"/>
              <a:ea typeface="Arial"/>
              <a:cs typeface="Arial"/>
              <a:sym typeface="Arial"/>
            </a:endParaRPr>
          </a:p>
        </p:txBody>
      </p:sp>
      <p:pic>
        <p:nvPicPr>
          <p:cNvPr id="378" name="Google Shape;378;p25"/>
          <p:cNvPicPr preferRelativeResize="0"/>
          <p:nvPr/>
        </p:nvPicPr>
        <p:blipFill rotWithShape="1">
          <a:blip r:embed="rId5">
            <a:alphaModFix/>
          </a:blip>
          <a:srcRect/>
          <a:stretch/>
        </p:blipFill>
        <p:spPr>
          <a:xfrm>
            <a:off x="152400" y="875524"/>
            <a:ext cx="1456965" cy="1723483"/>
          </a:xfrm>
          <a:prstGeom prst="rect">
            <a:avLst/>
          </a:prstGeom>
          <a:noFill/>
          <a:ln>
            <a:noFill/>
          </a:ln>
        </p:spPr>
      </p:pic>
      <p:pic>
        <p:nvPicPr>
          <p:cNvPr id="379" name="Google Shape;379;p25" descr="Choosing a CW Key or Paddle ..."/>
          <p:cNvPicPr preferRelativeResize="0"/>
          <p:nvPr/>
        </p:nvPicPr>
        <p:blipFill rotWithShape="1">
          <a:blip r:embed="rId6">
            <a:alphaModFix/>
          </a:blip>
          <a:srcRect/>
          <a:stretch/>
        </p:blipFill>
        <p:spPr>
          <a:xfrm>
            <a:off x="152400" y="2755043"/>
            <a:ext cx="1348027" cy="1283557"/>
          </a:xfrm>
          <a:prstGeom prst="rect">
            <a:avLst/>
          </a:prstGeom>
          <a:noFill/>
          <a:ln>
            <a:noFill/>
          </a:ln>
        </p:spPr>
      </p:pic>
      <p:pic>
        <p:nvPicPr>
          <p:cNvPr id="380" name="Google Shape;380;p25" descr="PTT Portable Shoulder Clip Speaker Mic ..."/>
          <p:cNvPicPr preferRelativeResize="0"/>
          <p:nvPr/>
        </p:nvPicPr>
        <p:blipFill rotWithShape="1">
          <a:blip r:embed="rId7">
            <a:alphaModFix/>
          </a:blip>
          <a:srcRect/>
          <a:stretch/>
        </p:blipFill>
        <p:spPr>
          <a:xfrm>
            <a:off x="166507" y="4074139"/>
            <a:ext cx="1428750" cy="1428750"/>
          </a:xfrm>
          <a:prstGeom prst="rect">
            <a:avLst/>
          </a:prstGeom>
          <a:noFill/>
          <a:ln>
            <a:noFill/>
          </a:ln>
        </p:spPr>
      </p:pic>
      <p:sp>
        <p:nvSpPr>
          <p:cNvPr id="381" name="Google Shape;381;p25"/>
          <p:cNvSpPr/>
          <p:nvPr/>
        </p:nvSpPr>
        <p:spPr>
          <a:xfrm>
            <a:off x="1600200" y="875524"/>
            <a:ext cx="1600200" cy="4458476"/>
          </a:xfrm>
          <a:prstGeom prst="rightBrace">
            <a:avLst>
              <a:gd name="adj1" fmla="val 9030"/>
              <a:gd name="adj2" fmla="val 5025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82" name="Google Shape;382;p25" descr="Open Cw Keyer Mk2 Finished With Aluminum Cw Keyer Mk2 Kit Cw Speed6427"/>
          <p:cNvPicPr preferRelativeResize="0"/>
          <p:nvPr/>
        </p:nvPicPr>
        <p:blipFill rotWithShape="1">
          <a:blip r:embed="rId8">
            <a:alphaModFix/>
          </a:blip>
          <a:srcRect/>
          <a:stretch/>
        </p:blipFill>
        <p:spPr>
          <a:xfrm>
            <a:off x="1523988" y="2787308"/>
            <a:ext cx="825500" cy="810581"/>
          </a:xfrm>
          <a:prstGeom prst="rect">
            <a:avLst/>
          </a:prstGeom>
          <a:noFill/>
          <a:ln>
            <a:noFill/>
          </a:ln>
        </p:spPr>
      </p:pic>
      <p:sp>
        <p:nvSpPr>
          <p:cNvPr id="383" name="Google Shape;383;p25"/>
          <p:cNvSpPr txBox="1"/>
          <p:nvPr/>
        </p:nvSpPr>
        <p:spPr>
          <a:xfrm>
            <a:off x="923278" y="2183276"/>
            <a:ext cx="67197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Data</a:t>
            </a:r>
            <a:endParaRPr sz="1400" b="0" i="0" u="none" strike="noStrike" cap="none">
              <a:solidFill>
                <a:srgbClr val="000000"/>
              </a:solidFill>
              <a:latin typeface="Arial"/>
              <a:ea typeface="Arial"/>
              <a:cs typeface="Arial"/>
              <a:sym typeface="Arial"/>
            </a:endParaRPr>
          </a:p>
        </p:txBody>
      </p:sp>
      <p:sp>
        <p:nvSpPr>
          <p:cNvPr id="384" name="Google Shape;384;p25"/>
          <p:cNvSpPr txBox="1"/>
          <p:nvPr/>
        </p:nvSpPr>
        <p:spPr>
          <a:xfrm>
            <a:off x="826413" y="2735430"/>
            <a:ext cx="56938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CW</a:t>
            </a:r>
            <a:endParaRPr sz="1400" b="0" i="0" u="none" strike="noStrike" cap="none">
              <a:solidFill>
                <a:srgbClr val="000000"/>
              </a:solidFill>
              <a:latin typeface="Arial"/>
              <a:ea typeface="Arial"/>
              <a:cs typeface="Arial"/>
              <a:sym typeface="Arial"/>
            </a:endParaRPr>
          </a:p>
        </p:txBody>
      </p:sp>
      <p:sp>
        <p:nvSpPr>
          <p:cNvPr id="385" name="Google Shape;385;p25"/>
          <p:cNvSpPr txBox="1"/>
          <p:nvPr/>
        </p:nvSpPr>
        <p:spPr>
          <a:xfrm>
            <a:off x="522850" y="4660709"/>
            <a:ext cx="7830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Voice</a:t>
            </a:r>
            <a:endParaRPr sz="1400" b="0" i="0" u="none" strike="noStrike" cap="none">
              <a:solidFill>
                <a:srgbClr val="000000"/>
              </a:solidFill>
              <a:latin typeface="Arial"/>
              <a:ea typeface="Arial"/>
              <a:cs typeface="Arial"/>
              <a:sym typeface="Arial"/>
            </a:endParaRPr>
          </a:p>
        </p:txBody>
      </p:sp>
      <p:sp>
        <p:nvSpPr>
          <p:cNvPr id="386" name="Google Shape;386;p25"/>
          <p:cNvSpPr/>
          <p:nvPr/>
        </p:nvSpPr>
        <p:spPr>
          <a:xfrm>
            <a:off x="2474525" y="2931198"/>
            <a:ext cx="1141858" cy="345402"/>
          </a:xfrm>
          <a:prstGeom prst="rightArrow">
            <a:avLst>
              <a:gd name="adj1" fmla="val 50000"/>
              <a:gd name="adj2" fmla="val 50000"/>
            </a:avLst>
          </a:prstGeom>
          <a:solidFill>
            <a:srgbClr val="E02C0E"/>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7" name="Google Shape;387;p25"/>
          <p:cNvSpPr txBox="1"/>
          <p:nvPr/>
        </p:nvSpPr>
        <p:spPr>
          <a:xfrm>
            <a:off x="2471334" y="2550764"/>
            <a:ext cx="77457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Audio</a:t>
            </a:r>
            <a:endParaRPr sz="1400" b="0" i="0" u="none" strike="noStrike" cap="none">
              <a:solidFill>
                <a:srgbClr val="000000"/>
              </a:solidFill>
              <a:latin typeface="Arial"/>
              <a:ea typeface="Arial"/>
              <a:cs typeface="Arial"/>
              <a:sym typeface="Arial"/>
            </a:endParaRPr>
          </a:p>
        </p:txBody>
      </p:sp>
      <p:sp>
        <p:nvSpPr>
          <p:cNvPr id="388" name="Google Shape;388;p25"/>
          <p:cNvSpPr/>
          <p:nvPr/>
        </p:nvSpPr>
        <p:spPr>
          <a:xfrm>
            <a:off x="6147885" y="2685491"/>
            <a:ext cx="1853115" cy="345402"/>
          </a:xfrm>
          <a:prstGeom prst="rightArrow">
            <a:avLst>
              <a:gd name="adj1" fmla="val 50000"/>
              <a:gd name="adj2" fmla="val 50000"/>
            </a:avLst>
          </a:prstGeom>
          <a:solidFill>
            <a:srgbClr val="E02C0E"/>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9" name="Google Shape;389;p25"/>
          <p:cNvSpPr txBox="1"/>
          <p:nvPr/>
        </p:nvSpPr>
        <p:spPr>
          <a:xfrm>
            <a:off x="6201778" y="2155271"/>
            <a:ext cx="172194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Audio modulated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Onto radio wave</a:t>
            </a:r>
            <a:endParaRPr sz="1400" b="0" i="0" u="none" strike="noStrike" cap="none">
              <a:solidFill>
                <a:srgbClr val="000000"/>
              </a:solidFill>
              <a:latin typeface="Arial"/>
              <a:ea typeface="Arial"/>
              <a:cs typeface="Arial"/>
              <a:sym typeface="Arial"/>
            </a:endParaRPr>
          </a:p>
        </p:txBody>
      </p:sp>
      <p:sp>
        <p:nvSpPr>
          <p:cNvPr id="390" name="Google Shape;390;p25"/>
          <p:cNvSpPr txBox="1"/>
          <p:nvPr/>
        </p:nvSpPr>
        <p:spPr>
          <a:xfrm>
            <a:off x="7424248" y="1124528"/>
            <a:ext cx="184257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Antenna radiates signal into atmosphere</a:t>
            </a:r>
            <a:endParaRPr sz="1400" b="0" i="0" u="none" strike="noStrike" cap="none">
              <a:solidFill>
                <a:srgbClr val="000000"/>
              </a:solidFill>
              <a:latin typeface="Arial"/>
              <a:ea typeface="Arial"/>
              <a:cs typeface="Arial"/>
              <a:sym typeface="Arial"/>
            </a:endParaRPr>
          </a:p>
        </p:txBody>
      </p:sp>
      <p:sp>
        <p:nvSpPr>
          <p:cNvPr id="391" name="Google Shape;391;p25"/>
          <p:cNvSpPr/>
          <p:nvPr/>
        </p:nvSpPr>
        <p:spPr>
          <a:xfrm rot="10800000">
            <a:off x="6088457" y="3051419"/>
            <a:ext cx="1853115" cy="345402"/>
          </a:xfrm>
          <a:prstGeom prst="righ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2" name="Google Shape;392;p25"/>
          <p:cNvSpPr txBox="1"/>
          <p:nvPr/>
        </p:nvSpPr>
        <p:spPr>
          <a:xfrm>
            <a:off x="6362872" y="3645691"/>
            <a:ext cx="2818670" cy="132343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Antenna collects tine electrical signals from the atmosphere. These are typically transferred via co-axial cable to the Transceiver</a:t>
            </a:r>
            <a:endParaRPr sz="1400" b="0" i="0" u="none" strike="noStrike" cap="none">
              <a:solidFill>
                <a:srgbClr val="000000"/>
              </a:solidFill>
              <a:latin typeface="Arial"/>
              <a:ea typeface="Arial"/>
              <a:cs typeface="Arial"/>
              <a:sym typeface="Arial"/>
            </a:endParaRPr>
          </a:p>
        </p:txBody>
      </p:sp>
      <p:sp>
        <p:nvSpPr>
          <p:cNvPr id="393" name="Google Shape;393;p25"/>
          <p:cNvSpPr txBox="1"/>
          <p:nvPr/>
        </p:nvSpPr>
        <p:spPr>
          <a:xfrm>
            <a:off x="2449643" y="3996022"/>
            <a:ext cx="2211442"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Radio Demodulates and amplifies signal and plays through speaker or headphones</a:t>
            </a:r>
            <a:endParaRPr sz="1400" b="0" i="0" u="none" strike="noStrike" cap="none">
              <a:solidFill>
                <a:srgbClr val="000000"/>
              </a:solidFill>
              <a:latin typeface="Arial"/>
              <a:ea typeface="Arial"/>
              <a:cs typeface="Arial"/>
              <a:sym typeface="Arial"/>
            </a:endParaRPr>
          </a:p>
        </p:txBody>
      </p:sp>
      <p:pic>
        <p:nvPicPr>
          <p:cNvPr id="394" name="Google Shape;394;p25"/>
          <p:cNvPicPr preferRelativeResize="0"/>
          <p:nvPr/>
        </p:nvPicPr>
        <p:blipFill rotWithShape="1">
          <a:blip r:embed="rId9">
            <a:alphaModFix/>
          </a:blip>
          <a:srcRect/>
          <a:stretch/>
        </p:blipFill>
        <p:spPr>
          <a:xfrm>
            <a:off x="2894677" y="5307313"/>
            <a:ext cx="1646101" cy="1095405"/>
          </a:xfrm>
          <a:prstGeom prst="rect">
            <a:avLst/>
          </a:prstGeom>
          <a:noFill/>
          <a:ln>
            <a:noFill/>
          </a:ln>
        </p:spPr>
      </p:pic>
      <p:sp>
        <p:nvSpPr>
          <p:cNvPr id="395" name="Google Shape;395;p25"/>
          <p:cNvSpPr/>
          <p:nvPr/>
        </p:nvSpPr>
        <p:spPr>
          <a:xfrm rot="5400000">
            <a:off x="3677670" y="4351746"/>
            <a:ext cx="1853115" cy="345402"/>
          </a:xfrm>
          <a:prstGeom prst="righ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96" name="Google Shape;396;p25"/>
          <p:cNvGrpSpPr/>
          <p:nvPr/>
        </p:nvGrpSpPr>
        <p:grpSpPr>
          <a:xfrm>
            <a:off x="6938151" y="5230970"/>
            <a:ext cx="2125697" cy="1055355"/>
            <a:chOff x="4237175" y="5451005"/>
            <a:chExt cx="2125697" cy="1055355"/>
          </a:xfrm>
        </p:grpSpPr>
        <p:sp>
          <p:nvSpPr>
            <p:cNvPr id="397" name="Google Shape;397;p25"/>
            <p:cNvSpPr/>
            <p:nvPr/>
          </p:nvSpPr>
          <p:spPr>
            <a:xfrm>
              <a:off x="4237175" y="5451005"/>
              <a:ext cx="2125697" cy="1055355"/>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8" name="Google Shape;398;p25"/>
            <p:cNvSpPr/>
            <p:nvPr/>
          </p:nvSpPr>
          <p:spPr>
            <a:xfrm>
              <a:off x="4381818" y="5609964"/>
              <a:ext cx="439149" cy="345402"/>
            </a:xfrm>
            <a:prstGeom prst="rightArrow">
              <a:avLst>
                <a:gd name="adj1" fmla="val 50000"/>
                <a:gd name="adj2" fmla="val 50000"/>
              </a:avLst>
            </a:prstGeom>
            <a:solidFill>
              <a:srgbClr val="E02C0E"/>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9" name="Google Shape;399;p25"/>
            <p:cNvSpPr/>
            <p:nvPr/>
          </p:nvSpPr>
          <p:spPr>
            <a:xfrm rot="10800000">
              <a:off x="4381818" y="6017620"/>
              <a:ext cx="439149" cy="345402"/>
            </a:xfrm>
            <a:prstGeom prst="right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0" name="Google Shape;400;p25"/>
            <p:cNvSpPr txBox="1"/>
            <p:nvPr/>
          </p:nvSpPr>
          <p:spPr>
            <a:xfrm>
              <a:off x="4803209" y="5576031"/>
              <a:ext cx="139852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Transmit (Tx)</a:t>
              </a:r>
              <a:endParaRPr sz="1400" b="0" i="0" u="none" strike="noStrike" cap="none">
                <a:solidFill>
                  <a:srgbClr val="000000"/>
                </a:solidFill>
                <a:latin typeface="Arial"/>
                <a:ea typeface="Arial"/>
                <a:cs typeface="Arial"/>
                <a:sym typeface="Arial"/>
              </a:endParaRPr>
            </a:p>
          </p:txBody>
        </p:sp>
        <p:sp>
          <p:nvSpPr>
            <p:cNvPr id="401" name="Google Shape;401;p25"/>
            <p:cNvSpPr txBox="1"/>
            <p:nvPr/>
          </p:nvSpPr>
          <p:spPr>
            <a:xfrm>
              <a:off x="4851081" y="5999294"/>
              <a:ext cx="136928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Recieve (Rx)</a:t>
              </a:r>
              <a:endParaRPr sz="1400" b="0" i="0" u="none" strike="noStrike" cap="none">
                <a:solidFill>
                  <a:srgbClr val="000000"/>
                </a:solidFill>
                <a:latin typeface="Arial"/>
                <a:ea typeface="Arial"/>
                <a:cs typeface="Arial"/>
                <a:sym typeface="Arial"/>
              </a:endParaRPr>
            </a:p>
          </p:txBody>
        </p:sp>
      </p:grpSp>
      <p:sp>
        <p:nvSpPr>
          <p:cNvPr id="402" name="Google Shape;402;p25"/>
          <p:cNvSpPr txBox="1"/>
          <p:nvPr/>
        </p:nvSpPr>
        <p:spPr>
          <a:xfrm>
            <a:off x="3877711" y="2025908"/>
            <a:ext cx="214732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Transceiver – Transmitter &amp; Receiver</a:t>
            </a:r>
            <a:endParaRPr sz="1400" b="0" i="0" u="none" strike="noStrike" cap="none">
              <a:solidFill>
                <a:srgbClr val="000000"/>
              </a:solidFill>
              <a:latin typeface="Arial"/>
              <a:ea typeface="Arial"/>
              <a:cs typeface="Arial"/>
              <a:sym typeface="Arial"/>
            </a:endParaRPr>
          </a:p>
        </p:txBody>
      </p:sp>
      <p:sp>
        <p:nvSpPr>
          <p:cNvPr id="403" name="Google Shape;403;p25"/>
          <p:cNvSpPr txBox="1"/>
          <p:nvPr/>
        </p:nvSpPr>
        <p:spPr>
          <a:xfrm>
            <a:off x="4864642" y="4185042"/>
            <a:ext cx="1524799"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Tuning / VFO control to select frequency/ signal</a:t>
            </a:r>
            <a:endParaRPr sz="1400" b="0" i="0" u="none" strike="noStrike" cap="none">
              <a:solidFill>
                <a:srgbClr val="000000"/>
              </a:solidFill>
              <a:latin typeface="Arial"/>
              <a:ea typeface="Arial"/>
              <a:cs typeface="Arial"/>
              <a:sym typeface="Arial"/>
            </a:endParaRPr>
          </a:p>
        </p:txBody>
      </p:sp>
      <p:cxnSp>
        <p:nvCxnSpPr>
          <p:cNvPr id="404" name="Google Shape;404;p25"/>
          <p:cNvCxnSpPr>
            <a:stCxn id="405" idx="2"/>
          </p:cNvCxnSpPr>
          <p:nvPr/>
        </p:nvCxnSpPr>
        <p:spPr>
          <a:xfrm flipH="1">
            <a:off x="5707330" y="1651310"/>
            <a:ext cx="567900" cy="1206900"/>
          </a:xfrm>
          <a:prstGeom prst="straightConnector1">
            <a:avLst/>
          </a:prstGeom>
          <a:noFill/>
          <a:ln w="19050" cap="flat" cmpd="sng">
            <a:solidFill>
              <a:srgbClr val="00B0F0"/>
            </a:solidFill>
            <a:prstDash val="solid"/>
            <a:round/>
            <a:headEnd type="none" w="sm" len="sm"/>
            <a:tailEnd type="triangle" w="med" len="med"/>
          </a:ln>
        </p:spPr>
      </p:cxnSp>
      <p:cxnSp>
        <p:nvCxnSpPr>
          <p:cNvPr id="406" name="Google Shape;406;p25"/>
          <p:cNvCxnSpPr/>
          <p:nvPr/>
        </p:nvCxnSpPr>
        <p:spPr>
          <a:xfrm rot="10800000">
            <a:off x="5410200" y="3597889"/>
            <a:ext cx="0" cy="582243"/>
          </a:xfrm>
          <a:prstGeom prst="straightConnector1">
            <a:avLst/>
          </a:prstGeom>
          <a:noFill/>
          <a:ln w="19050" cap="flat" cmpd="sng">
            <a:solidFill>
              <a:srgbClr val="00B0F0"/>
            </a:solidFill>
            <a:prstDash val="solid"/>
            <a:round/>
            <a:headEnd type="none" w="sm" len="sm"/>
            <a:tailEnd type="triangle" w="med" len="med"/>
          </a:ln>
        </p:spPr>
      </p:cxnSp>
      <p:sp>
        <p:nvSpPr>
          <p:cNvPr id="405" name="Google Shape;405;p25"/>
          <p:cNvSpPr txBox="1"/>
          <p:nvPr/>
        </p:nvSpPr>
        <p:spPr>
          <a:xfrm>
            <a:off x="5353945" y="820313"/>
            <a:ext cx="184257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Controls for bands, audio volume, filters etc</a:t>
            </a:r>
            <a:endParaRPr sz="1600" b="0" i="0" u="none" strike="noStrike" cap="none">
              <a:solidFill>
                <a:schemeClr val="dk1"/>
              </a:solidFill>
              <a:latin typeface="Arial"/>
              <a:ea typeface="Arial"/>
              <a:cs typeface="Arial"/>
              <a:sym typeface="Arial"/>
            </a:endParaRPr>
          </a:p>
        </p:txBody>
      </p:sp>
      <p:pic>
        <p:nvPicPr>
          <p:cNvPr id="407" name="Google Shape;407;p25" descr="CB RADIO HAM SSB POWER SUPPLY 30 AMP ..."/>
          <p:cNvPicPr preferRelativeResize="0"/>
          <p:nvPr/>
        </p:nvPicPr>
        <p:blipFill rotWithShape="1">
          <a:blip r:embed="rId10">
            <a:alphaModFix/>
          </a:blip>
          <a:srcRect/>
          <a:stretch/>
        </p:blipFill>
        <p:spPr>
          <a:xfrm>
            <a:off x="2589202" y="739042"/>
            <a:ext cx="1358635" cy="1178235"/>
          </a:xfrm>
          <a:prstGeom prst="rect">
            <a:avLst/>
          </a:prstGeom>
          <a:noFill/>
          <a:ln>
            <a:noFill/>
          </a:ln>
        </p:spPr>
      </p:pic>
      <p:sp>
        <p:nvSpPr>
          <p:cNvPr id="408" name="Google Shape;408;p25"/>
          <p:cNvSpPr txBox="1"/>
          <p:nvPr/>
        </p:nvSpPr>
        <p:spPr>
          <a:xfrm>
            <a:off x="3975670" y="955251"/>
            <a:ext cx="88897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Power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Supply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(PSU)</a:t>
            </a:r>
            <a:endParaRPr sz="1400" b="0" i="0" u="none" strike="noStrike" cap="none">
              <a:solidFill>
                <a:srgbClr val="000000"/>
              </a:solidFill>
              <a:latin typeface="Arial"/>
              <a:ea typeface="Arial"/>
              <a:cs typeface="Arial"/>
              <a:sym typeface="Arial"/>
            </a:endParaRPr>
          </a:p>
        </p:txBody>
      </p:sp>
      <p:sp>
        <p:nvSpPr>
          <p:cNvPr id="409" name="Google Shape;409;p25"/>
          <p:cNvSpPr/>
          <p:nvPr/>
        </p:nvSpPr>
        <p:spPr>
          <a:xfrm>
            <a:off x="3770489" y="1783644"/>
            <a:ext cx="191933" cy="767645"/>
          </a:xfrm>
          <a:custGeom>
            <a:avLst/>
            <a:gdLst/>
            <a:ahLst/>
            <a:cxnLst/>
            <a:rect l="l" t="t" r="r" b="b"/>
            <a:pathLst>
              <a:path w="191933" h="767645" extrusionOk="0">
                <a:moveTo>
                  <a:pt x="0" y="0"/>
                </a:moveTo>
                <a:cubicBezTo>
                  <a:pt x="3763" y="41393"/>
                  <a:pt x="4066" y="83247"/>
                  <a:pt x="11289" y="124178"/>
                </a:cubicBezTo>
                <a:cubicBezTo>
                  <a:pt x="15425" y="147615"/>
                  <a:pt x="33867" y="191912"/>
                  <a:pt x="33867" y="191912"/>
                </a:cubicBezTo>
                <a:cubicBezTo>
                  <a:pt x="37630" y="237067"/>
                  <a:pt x="39167" y="282464"/>
                  <a:pt x="45155" y="327378"/>
                </a:cubicBezTo>
                <a:cubicBezTo>
                  <a:pt x="51036" y="371489"/>
                  <a:pt x="60901" y="354340"/>
                  <a:pt x="79022" y="395112"/>
                </a:cubicBezTo>
                <a:cubicBezTo>
                  <a:pt x="79024" y="395117"/>
                  <a:pt x="107244" y="479776"/>
                  <a:pt x="112889" y="496712"/>
                </a:cubicBezTo>
                <a:lnTo>
                  <a:pt x="146755" y="598312"/>
                </a:lnTo>
                <a:cubicBezTo>
                  <a:pt x="150518" y="609601"/>
                  <a:pt x="151443" y="622277"/>
                  <a:pt x="158044" y="632178"/>
                </a:cubicBezTo>
                <a:lnTo>
                  <a:pt x="180622" y="666045"/>
                </a:lnTo>
                <a:cubicBezTo>
                  <a:pt x="192975" y="752517"/>
                  <a:pt x="191911" y="718459"/>
                  <a:pt x="191911" y="767645"/>
                </a:cubicBezTo>
              </a:path>
            </a:pathLst>
          </a:cu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0" name="Google Shape;410;p25"/>
          <p:cNvSpPr/>
          <p:nvPr/>
        </p:nvSpPr>
        <p:spPr>
          <a:xfrm>
            <a:off x="3628480" y="1814194"/>
            <a:ext cx="142009" cy="828310"/>
          </a:xfrm>
          <a:custGeom>
            <a:avLst/>
            <a:gdLst/>
            <a:ahLst/>
            <a:cxnLst/>
            <a:rect l="l" t="t" r="r" b="b"/>
            <a:pathLst>
              <a:path w="191933" h="767645" extrusionOk="0">
                <a:moveTo>
                  <a:pt x="0" y="0"/>
                </a:moveTo>
                <a:cubicBezTo>
                  <a:pt x="3763" y="41393"/>
                  <a:pt x="4066" y="83247"/>
                  <a:pt x="11289" y="124178"/>
                </a:cubicBezTo>
                <a:cubicBezTo>
                  <a:pt x="15425" y="147615"/>
                  <a:pt x="33867" y="191912"/>
                  <a:pt x="33867" y="191912"/>
                </a:cubicBezTo>
                <a:cubicBezTo>
                  <a:pt x="37630" y="237067"/>
                  <a:pt x="39167" y="282464"/>
                  <a:pt x="45155" y="327378"/>
                </a:cubicBezTo>
                <a:cubicBezTo>
                  <a:pt x="51036" y="371489"/>
                  <a:pt x="60901" y="354340"/>
                  <a:pt x="79022" y="395112"/>
                </a:cubicBezTo>
                <a:cubicBezTo>
                  <a:pt x="79024" y="395117"/>
                  <a:pt x="107244" y="479776"/>
                  <a:pt x="112889" y="496712"/>
                </a:cubicBezTo>
                <a:lnTo>
                  <a:pt x="146755" y="598312"/>
                </a:lnTo>
                <a:cubicBezTo>
                  <a:pt x="150518" y="609601"/>
                  <a:pt x="151443" y="622277"/>
                  <a:pt x="158044" y="632178"/>
                </a:cubicBezTo>
                <a:lnTo>
                  <a:pt x="180622" y="666045"/>
                </a:lnTo>
                <a:cubicBezTo>
                  <a:pt x="192975" y="752517"/>
                  <a:pt x="191911" y="718459"/>
                  <a:pt x="191911" y="767645"/>
                </a:cubicBezTo>
              </a:path>
            </a:pathLst>
          </a:cu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6"/>
          <p:cNvPicPr preferRelativeResize="0"/>
          <p:nvPr/>
        </p:nvPicPr>
        <p:blipFill rotWithShape="1">
          <a:blip r:embed="rId3">
            <a:alphaModFix/>
          </a:blip>
          <a:srcRect/>
          <a:stretch/>
        </p:blipFill>
        <p:spPr>
          <a:xfrm>
            <a:off x="3124200" y="5562600"/>
            <a:ext cx="2971800" cy="630892"/>
          </a:xfrm>
          <a:prstGeom prst="rect">
            <a:avLst/>
          </a:prstGeom>
          <a:noFill/>
          <a:ln>
            <a:noFill/>
          </a:ln>
        </p:spPr>
      </p:pic>
      <p:sp>
        <p:nvSpPr>
          <p:cNvPr id="417" name="Google Shape;417;p26"/>
          <p:cNvSpPr txBox="1"/>
          <p:nvPr/>
        </p:nvSpPr>
        <p:spPr>
          <a:xfrm>
            <a:off x="76200" y="177026"/>
            <a:ext cx="6934200" cy="3029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Shortwave Listening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Shortwave listening, or SWLing, is the hobby of listening to shortwave radio broadcasts both Commercial and Amateur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Listening set ups can vary from simple to very elaborate!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Listeners range from casual users seeking international news and entertainment programming, to hobbyists immersed in the technical aspects of long-distance radio reception (DXing)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QRZ.com is the biggest global directory of radio amateurs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You can get started SWLing for free with software defined radios on the internet one of the main SDR’s is Hack Green</a:t>
            </a:r>
            <a:endParaRPr sz="1400" b="0" i="0" u="none" strike="noStrike" cap="none">
              <a:solidFill>
                <a:srgbClr val="000000"/>
              </a:solidFill>
              <a:latin typeface="Arial"/>
              <a:ea typeface="Arial"/>
              <a:cs typeface="Arial"/>
              <a:sym typeface="Arial"/>
            </a:endParaRPr>
          </a:p>
        </p:txBody>
      </p:sp>
      <p:cxnSp>
        <p:nvCxnSpPr>
          <p:cNvPr id="418" name="Google Shape;418;p26"/>
          <p:cNvCxnSpPr>
            <a:stCxn id="419" idx="1"/>
            <a:endCxn id="416" idx="0"/>
          </p:cNvCxnSpPr>
          <p:nvPr/>
        </p:nvCxnSpPr>
        <p:spPr>
          <a:xfrm flipH="1">
            <a:off x="4609990" y="4601914"/>
            <a:ext cx="2387400" cy="960600"/>
          </a:xfrm>
          <a:prstGeom prst="straightConnector1">
            <a:avLst/>
          </a:prstGeom>
          <a:noFill/>
          <a:ln w="9525" cap="flat" cmpd="sng">
            <a:solidFill>
              <a:srgbClr val="4A7DBA"/>
            </a:solidFill>
            <a:prstDash val="solid"/>
            <a:round/>
            <a:headEnd type="none" w="sm" len="sm"/>
            <a:tailEnd type="triangle" w="med" len="med"/>
          </a:ln>
        </p:spPr>
      </p:cxnSp>
      <p:sp>
        <p:nvSpPr>
          <p:cNvPr id="419" name="Google Shape;419;p26"/>
          <p:cNvSpPr txBox="1"/>
          <p:nvPr/>
        </p:nvSpPr>
        <p:spPr>
          <a:xfrm>
            <a:off x="6997390" y="3909416"/>
            <a:ext cx="2168912"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Click on signal in waterfall to listen 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Use the + and – buttons in the frequency box or your mouse  to tune if needed</a:t>
            </a:r>
            <a:endParaRPr sz="1400" b="0" i="0" u="none" strike="noStrike" cap="none">
              <a:solidFill>
                <a:srgbClr val="000000"/>
              </a:solidFill>
              <a:latin typeface="Arial"/>
              <a:ea typeface="Arial"/>
              <a:cs typeface="Arial"/>
              <a:sym typeface="Arial"/>
            </a:endParaRPr>
          </a:p>
        </p:txBody>
      </p:sp>
      <p:sp>
        <p:nvSpPr>
          <p:cNvPr id="420" name="Google Shape;420;p26"/>
          <p:cNvSpPr txBox="1"/>
          <p:nvPr/>
        </p:nvSpPr>
        <p:spPr>
          <a:xfrm>
            <a:off x="72483" y="3367925"/>
            <a:ext cx="6583865" cy="1985159"/>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1.) Download and install Firefox web browser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2.) Search for Hackgreensdr or type in </a:t>
            </a:r>
            <a:r>
              <a:rPr lang="en-US" sz="14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http://hackgreensdr.org:8901/</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3.) Best Ham Radio frequencies to start and get familiar with listening and logging are: 7050-7200 Khz – The 40m Band and 14101-14350 Khz – The 20m Band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4.) Listen &amp; identify Morse/CW, Data and voice modes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5.) Practice logging calls</a:t>
            </a:r>
            <a:endParaRPr sz="1400" b="0" i="0" u="none" strike="noStrike" cap="none">
              <a:solidFill>
                <a:schemeClr val="dk1"/>
              </a:solidFill>
              <a:latin typeface="Arial"/>
              <a:ea typeface="Arial"/>
              <a:cs typeface="Arial"/>
              <a:sym typeface="Arial"/>
            </a:endParaRPr>
          </a:p>
        </p:txBody>
      </p:sp>
      <p:pic>
        <p:nvPicPr>
          <p:cNvPr id="421" name="Google Shape;421;p26"/>
          <p:cNvPicPr preferRelativeResize="0"/>
          <p:nvPr/>
        </p:nvPicPr>
        <p:blipFill rotWithShape="1">
          <a:blip r:embed="rId5">
            <a:alphaModFix/>
          </a:blip>
          <a:srcRect/>
          <a:stretch/>
        </p:blipFill>
        <p:spPr>
          <a:xfrm>
            <a:off x="7239000" y="3717"/>
            <a:ext cx="1676400" cy="1676400"/>
          </a:xfrm>
          <a:prstGeom prst="rect">
            <a:avLst/>
          </a:prstGeom>
          <a:noFill/>
          <a:ln>
            <a:noFill/>
          </a:ln>
        </p:spPr>
      </p:pic>
      <p:pic>
        <p:nvPicPr>
          <p:cNvPr id="422" name="Google Shape;422;p26"/>
          <p:cNvPicPr preferRelativeResize="0"/>
          <p:nvPr/>
        </p:nvPicPr>
        <p:blipFill rotWithShape="1">
          <a:blip r:embed="rId6">
            <a:alphaModFix/>
          </a:blip>
          <a:srcRect/>
          <a:stretch/>
        </p:blipFill>
        <p:spPr>
          <a:xfrm>
            <a:off x="6975088" y="1715409"/>
            <a:ext cx="2168912" cy="121459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7"/>
          <p:cNvSpPr txBox="1"/>
          <p:nvPr/>
        </p:nvSpPr>
        <p:spPr>
          <a:xfrm>
            <a:off x="0" y="1406912"/>
            <a:ext cx="6858000" cy="3029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Signal Reporting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Signal reporting allows operators understand how well their signal is being received and can also support the study of antenna design and propagation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Signal strength is measured on an exponential scale in Decibels - Db</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Db measurements are complex, and don’t measure readability.  A simple R-S-T system is often used by amateur radio operators, shortwave listeners, and other radio hobbyists  to report signals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R=Readability 1-5, S=Signal Strength 1-9, T= Tone 1-9 (Morse/CW only)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Examples: for a voice communication 59 means excellent readability and excellent signal strength a 599 report for CW means means excellent readability, excellent signal strength and excellent tone.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Some times in competitions where time is of the essence SSB operators if they here you will always give a 59 regardless of how well or badly they receive your signal and  CW operators in competitions will nearly always send 5NN, Can you guess why?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With data communications some programs report the signal strength in Db</a:t>
            </a:r>
            <a:endParaRPr sz="1400" b="0" i="0" u="none" strike="noStrike" cap="none">
              <a:solidFill>
                <a:srgbClr val="000000"/>
              </a:solidFill>
              <a:latin typeface="Arial"/>
              <a:ea typeface="Arial"/>
              <a:cs typeface="Arial"/>
              <a:sym typeface="Arial"/>
            </a:endParaRPr>
          </a:p>
          <a:p>
            <a:pPr marL="285750" marR="0" lvl="0" indent="-177800" algn="l" rtl="0">
              <a:lnSpc>
                <a:spcPct val="100000"/>
              </a:lnSpc>
              <a:spcBef>
                <a:spcPts val="60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429" name="Google Shape;429;p27"/>
          <p:cNvPicPr preferRelativeResize="0"/>
          <p:nvPr/>
        </p:nvPicPr>
        <p:blipFill rotWithShape="1">
          <a:blip r:embed="rId3">
            <a:alphaModFix/>
          </a:blip>
          <a:srcRect/>
          <a:stretch/>
        </p:blipFill>
        <p:spPr>
          <a:xfrm>
            <a:off x="6934200" y="533400"/>
            <a:ext cx="2133600" cy="1066800"/>
          </a:xfrm>
          <a:prstGeom prst="rect">
            <a:avLst/>
          </a:prstGeom>
          <a:noFill/>
          <a:ln>
            <a:noFill/>
          </a:ln>
        </p:spPr>
      </p:pic>
      <p:pic>
        <p:nvPicPr>
          <p:cNvPr id="430" name="Google Shape;430;p27"/>
          <p:cNvPicPr preferRelativeResize="0"/>
          <p:nvPr/>
        </p:nvPicPr>
        <p:blipFill rotWithShape="1">
          <a:blip r:embed="rId4">
            <a:alphaModFix/>
          </a:blip>
          <a:srcRect/>
          <a:stretch/>
        </p:blipFill>
        <p:spPr>
          <a:xfrm>
            <a:off x="6934200" y="1975004"/>
            <a:ext cx="2133600" cy="946764"/>
          </a:xfrm>
          <a:prstGeom prst="rect">
            <a:avLst/>
          </a:prstGeom>
          <a:noFill/>
          <a:ln>
            <a:noFill/>
          </a:ln>
        </p:spPr>
      </p:pic>
      <p:pic>
        <p:nvPicPr>
          <p:cNvPr id="431" name="Google Shape;431;p27"/>
          <p:cNvPicPr preferRelativeResize="0"/>
          <p:nvPr/>
        </p:nvPicPr>
        <p:blipFill rotWithShape="1">
          <a:blip r:embed="rId5">
            <a:alphaModFix/>
          </a:blip>
          <a:srcRect/>
          <a:stretch/>
        </p:blipFill>
        <p:spPr>
          <a:xfrm>
            <a:off x="3725585" y="5188611"/>
            <a:ext cx="5418415" cy="1522086"/>
          </a:xfrm>
          <a:prstGeom prst="rect">
            <a:avLst/>
          </a:prstGeom>
          <a:noFill/>
          <a:ln>
            <a:noFill/>
          </a:ln>
        </p:spPr>
      </p:pic>
      <p:pic>
        <p:nvPicPr>
          <p:cNvPr id="432" name="Google Shape;432;p27" descr="Signal Reports SSB/ CW/ FT-8 | Steel City Amateur Radio Club"/>
          <p:cNvPicPr preferRelativeResize="0"/>
          <p:nvPr/>
        </p:nvPicPr>
        <p:blipFill rotWithShape="1">
          <a:blip r:embed="rId6">
            <a:alphaModFix/>
          </a:blip>
          <a:srcRect/>
          <a:stretch/>
        </p:blipFill>
        <p:spPr>
          <a:xfrm>
            <a:off x="6910819" y="3045902"/>
            <a:ext cx="2209800" cy="2209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8"/>
          <p:cNvSpPr txBox="1"/>
          <p:nvPr/>
        </p:nvSpPr>
        <p:spPr>
          <a:xfrm>
            <a:off x="154646" y="526287"/>
            <a:ext cx="6858000" cy="30297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Call sign directories and logging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In the early days of amateur radio it was a mandatory license requirement to log all calls/QSO</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Some operators still do ‘paper logging’ but most use software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There are a number of online directories and logging applications, some specialize in different aspects of the hobby, for example competitions, SOTA, POTA etc</a:t>
            </a:r>
            <a:endParaRPr sz="17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The most popular is a web-based directory called QRZ.com and one of te most popular logging programs is Log4OM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Anyone can use QRZ.com to look up a call sign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Calibri"/>
                <a:ea typeface="Calibri"/>
                <a:cs typeface="Calibri"/>
                <a:sym typeface="Calibri"/>
              </a:rPr>
              <a:t>The following is an example of the sort of information typically logged</a:t>
            </a:r>
            <a:endParaRPr sz="1400" b="0" i="0" u="none" strike="noStrike" cap="none">
              <a:solidFill>
                <a:srgbClr val="000000"/>
              </a:solidFill>
              <a:latin typeface="Arial"/>
              <a:ea typeface="Arial"/>
              <a:cs typeface="Arial"/>
              <a:sym typeface="Arial"/>
            </a:endParaRPr>
          </a:p>
          <a:p>
            <a:pPr marL="285750" marR="0" lvl="0" indent="-177800" algn="l" rtl="0">
              <a:lnSpc>
                <a:spcPct val="100000"/>
              </a:lnSpc>
              <a:spcBef>
                <a:spcPts val="60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graphicFrame>
        <p:nvGraphicFramePr>
          <p:cNvPr id="439" name="Google Shape;439;p28"/>
          <p:cNvGraphicFramePr/>
          <p:nvPr/>
        </p:nvGraphicFramePr>
        <p:xfrm>
          <a:off x="124911" y="3887619"/>
          <a:ext cx="6858025" cy="1645285"/>
        </p:xfrm>
        <a:graphic>
          <a:graphicData uri="http://schemas.openxmlformats.org/drawingml/2006/table">
            <a:tbl>
              <a:tblPr>
                <a:noFill/>
                <a:tableStyleId>{3FC6A3AC-C847-4423-AC68-2DD3C5C2D0B1}</a:tableStyleId>
              </a:tblPr>
              <a:tblGrid>
                <a:gridCol w="792475">
                  <a:extLst>
                    <a:ext uri="{9D8B030D-6E8A-4147-A177-3AD203B41FA5}">
                      <a16:colId xmlns:a16="http://schemas.microsoft.com/office/drawing/2014/main" val="20000"/>
                    </a:ext>
                  </a:extLst>
                </a:gridCol>
                <a:gridCol w="792475">
                  <a:extLst>
                    <a:ext uri="{9D8B030D-6E8A-4147-A177-3AD203B41FA5}">
                      <a16:colId xmlns:a16="http://schemas.microsoft.com/office/drawing/2014/main" val="20001"/>
                    </a:ext>
                  </a:extLst>
                </a:gridCol>
                <a:gridCol w="792475">
                  <a:extLst>
                    <a:ext uri="{9D8B030D-6E8A-4147-A177-3AD203B41FA5}">
                      <a16:colId xmlns:a16="http://schemas.microsoft.com/office/drawing/2014/main" val="20002"/>
                    </a:ext>
                  </a:extLst>
                </a:gridCol>
                <a:gridCol w="792475">
                  <a:extLst>
                    <a:ext uri="{9D8B030D-6E8A-4147-A177-3AD203B41FA5}">
                      <a16:colId xmlns:a16="http://schemas.microsoft.com/office/drawing/2014/main" val="20003"/>
                    </a:ext>
                  </a:extLst>
                </a:gridCol>
                <a:gridCol w="792475">
                  <a:extLst>
                    <a:ext uri="{9D8B030D-6E8A-4147-A177-3AD203B41FA5}">
                      <a16:colId xmlns:a16="http://schemas.microsoft.com/office/drawing/2014/main" val="20004"/>
                    </a:ext>
                  </a:extLst>
                </a:gridCol>
                <a:gridCol w="792475">
                  <a:extLst>
                    <a:ext uri="{9D8B030D-6E8A-4147-A177-3AD203B41FA5}">
                      <a16:colId xmlns:a16="http://schemas.microsoft.com/office/drawing/2014/main" val="20005"/>
                    </a:ext>
                  </a:extLst>
                </a:gridCol>
                <a:gridCol w="691300">
                  <a:extLst>
                    <a:ext uri="{9D8B030D-6E8A-4147-A177-3AD203B41FA5}">
                      <a16:colId xmlns:a16="http://schemas.microsoft.com/office/drawing/2014/main" val="20006"/>
                    </a:ext>
                  </a:extLst>
                </a:gridCol>
                <a:gridCol w="1411875">
                  <a:extLst>
                    <a:ext uri="{9D8B030D-6E8A-4147-A177-3AD203B41FA5}">
                      <a16:colId xmlns:a16="http://schemas.microsoft.com/office/drawing/2014/main" val="20007"/>
                    </a:ext>
                  </a:extLst>
                </a:gridCol>
              </a:tblGrid>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Callsign</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QTH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Op  name</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Time</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Mode</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Signal RST</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Notes</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EI0RSI</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Ireland</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John</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22.10</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SSB</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57</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Scout station</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54000">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5</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u="none" strike="noStrike" cap="none"/>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440" name="Google Shape;440;p28" descr="Club Log"/>
          <p:cNvPicPr preferRelativeResize="0"/>
          <p:nvPr/>
        </p:nvPicPr>
        <p:blipFill rotWithShape="1">
          <a:blip r:embed="rId3">
            <a:alphaModFix/>
          </a:blip>
          <a:srcRect/>
          <a:stretch/>
        </p:blipFill>
        <p:spPr>
          <a:xfrm>
            <a:off x="7279102" y="1242490"/>
            <a:ext cx="1707863" cy="511894"/>
          </a:xfrm>
          <a:prstGeom prst="rect">
            <a:avLst/>
          </a:prstGeom>
          <a:noFill/>
          <a:ln>
            <a:noFill/>
          </a:ln>
        </p:spPr>
      </p:pic>
      <p:pic>
        <p:nvPicPr>
          <p:cNvPr id="441" name="Google Shape;441;p28"/>
          <p:cNvPicPr preferRelativeResize="0"/>
          <p:nvPr/>
        </p:nvPicPr>
        <p:blipFill rotWithShape="1">
          <a:blip r:embed="rId4">
            <a:alphaModFix/>
          </a:blip>
          <a:srcRect/>
          <a:stretch/>
        </p:blipFill>
        <p:spPr>
          <a:xfrm>
            <a:off x="6982909" y="157654"/>
            <a:ext cx="2159000" cy="1004854"/>
          </a:xfrm>
          <a:prstGeom prst="rect">
            <a:avLst/>
          </a:prstGeom>
          <a:noFill/>
          <a:ln>
            <a:noFill/>
          </a:ln>
        </p:spPr>
      </p:pic>
      <p:pic>
        <p:nvPicPr>
          <p:cNvPr id="442" name="Google Shape;442;p28" descr="Logbook of the World (LOTW) - Paul ..."/>
          <p:cNvPicPr preferRelativeResize="0"/>
          <p:nvPr/>
        </p:nvPicPr>
        <p:blipFill rotWithShape="1">
          <a:blip r:embed="rId5">
            <a:alphaModFix/>
          </a:blip>
          <a:srcRect/>
          <a:stretch/>
        </p:blipFill>
        <p:spPr>
          <a:xfrm>
            <a:off x="7200584" y="1776686"/>
            <a:ext cx="1864898" cy="664618"/>
          </a:xfrm>
          <a:prstGeom prst="rect">
            <a:avLst/>
          </a:prstGeom>
          <a:noFill/>
          <a:ln>
            <a:noFill/>
          </a:ln>
        </p:spPr>
      </p:pic>
      <p:pic>
        <p:nvPicPr>
          <p:cNvPr id="443" name="Google Shape;443;p28" descr="N1MM Logger Plus – Free Software for ..."/>
          <p:cNvPicPr preferRelativeResize="0"/>
          <p:nvPr/>
        </p:nvPicPr>
        <p:blipFill rotWithShape="1">
          <a:blip r:embed="rId6">
            <a:alphaModFix/>
          </a:blip>
          <a:srcRect/>
          <a:stretch/>
        </p:blipFill>
        <p:spPr>
          <a:xfrm>
            <a:off x="6813085" y="2586418"/>
            <a:ext cx="2349500" cy="715584"/>
          </a:xfrm>
          <a:prstGeom prst="rect">
            <a:avLst/>
          </a:prstGeom>
          <a:noFill/>
          <a:ln>
            <a:noFill/>
          </a:ln>
        </p:spPr>
      </p:pic>
      <p:pic>
        <p:nvPicPr>
          <p:cNvPr id="444" name="Google Shape;444;p28" descr="Log4OM 2 – Log for the Old Man"/>
          <p:cNvPicPr preferRelativeResize="0"/>
          <p:nvPr/>
        </p:nvPicPr>
        <p:blipFill rotWithShape="1">
          <a:blip r:embed="rId7">
            <a:alphaModFix/>
          </a:blip>
          <a:srcRect/>
          <a:stretch/>
        </p:blipFill>
        <p:spPr>
          <a:xfrm>
            <a:off x="7136935" y="3346566"/>
            <a:ext cx="2025650" cy="108210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9"/>
          <p:cNvSpPr txBox="1">
            <a:spLocks noGrp="1"/>
          </p:cNvSpPr>
          <p:nvPr>
            <p:ph type="title"/>
          </p:nvPr>
        </p:nvSpPr>
        <p:spPr>
          <a:xfrm>
            <a:off x="0" y="138475"/>
            <a:ext cx="9144000" cy="914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556"/>
              <a:buNone/>
            </a:pPr>
            <a:r>
              <a:rPr lang="en-US">
                <a:solidFill>
                  <a:srgbClr val="00B050"/>
                </a:solidFill>
              </a:rPr>
              <a:t>Using the Radio Activity </a:t>
            </a:r>
            <a:endParaRPr/>
          </a:p>
        </p:txBody>
      </p:sp>
      <p:sp>
        <p:nvSpPr>
          <p:cNvPr id="450" name="Google Shape;450;p29"/>
          <p:cNvSpPr txBox="1">
            <a:spLocks noGrp="1"/>
          </p:cNvSpPr>
          <p:nvPr>
            <p:ph type="body" idx="1"/>
          </p:nvPr>
        </p:nvSpPr>
        <p:spPr>
          <a:xfrm>
            <a:off x="206400" y="955883"/>
            <a:ext cx="8937600" cy="4719703"/>
          </a:xfrm>
          <a:prstGeom prst="rect">
            <a:avLst/>
          </a:prstGeom>
          <a:solidFill>
            <a:schemeClr val="bg1"/>
          </a:solid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70C0"/>
              </a:buClr>
              <a:buSzPts val="2800"/>
              <a:buChar char="•"/>
            </a:pPr>
            <a:r>
              <a:rPr lang="en-US" sz="2400" dirty="0">
                <a:solidFill>
                  <a:srgbClr val="0070C0"/>
                </a:solidFill>
              </a:rPr>
              <a:t>Using an online Software Defined Radio (SDR) like hack green on a computer or physical Radios, tune the radio and: </a:t>
            </a:r>
            <a:endParaRPr sz="2400" dirty="0">
              <a:solidFill>
                <a:srgbClr val="0070C0"/>
              </a:solidFill>
            </a:endParaRPr>
          </a:p>
          <a:p>
            <a:pPr marL="457200" lvl="0" indent="-381000" algn="l" rtl="0">
              <a:lnSpc>
                <a:spcPct val="100000"/>
              </a:lnSpc>
              <a:spcBef>
                <a:spcPts val="0"/>
              </a:spcBef>
              <a:spcAft>
                <a:spcPts val="0"/>
              </a:spcAft>
              <a:buClr>
                <a:srgbClr val="0070C0"/>
              </a:buClr>
              <a:buSzPts val="2400"/>
              <a:buAutoNum type="arabicPeriod"/>
            </a:pPr>
            <a:r>
              <a:rPr lang="en-US" sz="2400" dirty="0">
                <a:solidFill>
                  <a:srgbClr val="0070C0"/>
                </a:solidFill>
              </a:rPr>
              <a:t>Identify morse code, data and voice signals</a:t>
            </a:r>
            <a:endParaRPr sz="2400" dirty="0">
              <a:solidFill>
                <a:srgbClr val="0070C0"/>
              </a:solidFill>
            </a:endParaRPr>
          </a:p>
          <a:p>
            <a:pPr marL="457200" lvl="0" indent="-381000" algn="l" rtl="0">
              <a:lnSpc>
                <a:spcPct val="100000"/>
              </a:lnSpc>
              <a:spcBef>
                <a:spcPts val="0"/>
              </a:spcBef>
              <a:spcAft>
                <a:spcPts val="0"/>
              </a:spcAft>
              <a:buClr>
                <a:srgbClr val="0070C0"/>
              </a:buClr>
              <a:buSzPts val="2400"/>
              <a:buAutoNum type="arabicPeriod"/>
            </a:pPr>
            <a:r>
              <a:rPr lang="en-US" sz="2400" dirty="0">
                <a:solidFill>
                  <a:srgbClr val="0070C0"/>
                </a:solidFill>
              </a:rPr>
              <a:t>Identify and listen to 2 Amateur Radio station transmissions, look them up on </a:t>
            </a:r>
            <a:r>
              <a:rPr lang="en-US" sz="2400" dirty="0" err="1">
                <a:solidFill>
                  <a:srgbClr val="0070C0"/>
                </a:solidFill>
              </a:rPr>
              <a:t>qrz.com</a:t>
            </a:r>
            <a:r>
              <a:rPr lang="en-US" sz="2400" dirty="0">
                <a:solidFill>
                  <a:srgbClr val="0070C0"/>
                </a:solidFill>
              </a:rPr>
              <a:t> and log their details in your log including:</a:t>
            </a:r>
            <a:endParaRPr sz="2400" dirty="0"/>
          </a:p>
          <a:p>
            <a:pPr marL="742950" lvl="1" indent="-260350" algn="l" rtl="0">
              <a:lnSpc>
                <a:spcPct val="100000"/>
              </a:lnSpc>
              <a:spcBef>
                <a:spcPts val="560"/>
              </a:spcBef>
              <a:spcAft>
                <a:spcPts val="0"/>
              </a:spcAft>
              <a:buClr>
                <a:srgbClr val="0070C0"/>
              </a:buClr>
              <a:buSzPts val="2400"/>
              <a:buChar char="–"/>
            </a:pPr>
            <a:r>
              <a:rPr lang="en-US" sz="2400" dirty="0">
                <a:solidFill>
                  <a:srgbClr val="0070C0"/>
                </a:solidFill>
              </a:rPr>
              <a:t>Callsign</a:t>
            </a:r>
            <a:endParaRPr sz="2400" dirty="0"/>
          </a:p>
          <a:p>
            <a:pPr marL="742950" lvl="1" indent="-260350" algn="l" rtl="0">
              <a:lnSpc>
                <a:spcPct val="100000"/>
              </a:lnSpc>
              <a:spcBef>
                <a:spcPts val="560"/>
              </a:spcBef>
              <a:spcAft>
                <a:spcPts val="0"/>
              </a:spcAft>
              <a:buClr>
                <a:srgbClr val="0070C0"/>
              </a:buClr>
              <a:buSzPts val="2400"/>
              <a:buChar char="–"/>
            </a:pPr>
            <a:r>
              <a:rPr lang="en-US" sz="2400" dirty="0">
                <a:solidFill>
                  <a:srgbClr val="0070C0"/>
                </a:solidFill>
              </a:rPr>
              <a:t>Country the person is from</a:t>
            </a:r>
            <a:endParaRPr sz="2400" dirty="0"/>
          </a:p>
          <a:p>
            <a:pPr marL="742950" lvl="1" indent="-260350" algn="l" rtl="0">
              <a:lnSpc>
                <a:spcPct val="100000"/>
              </a:lnSpc>
              <a:spcBef>
                <a:spcPts val="560"/>
              </a:spcBef>
              <a:spcAft>
                <a:spcPts val="0"/>
              </a:spcAft>
              <a:buClr>
                <a:srgbClr val="0070C0"/>
              </a:buClr>
              <a:buSzPts val="2400"/>
              <a:buChar char="–"/>
            </a:pPr>
            <a:r>
              <a:rPr lang="en-US" sz="2400" dirty="0">
                <a:solidFill>
                  <a:srgbClr val="0070C0"/>
                </a:solidFill>
              </a:rPr>
              <a:t>The Callsign and country of a station who replied if heard</a:t>
            </a:r>
          </a:p>
          <a:p>
            <a:pPr marL="742950" lvl="1" indent="-260350" algn="l" rtl="0">
              <a:lnSpc>
                <a:spcPct val="100000"/>
              </a:lnSpc>
              <a:spcBef>
                <a:spcPts val="560"/>
              </a:spcBef>
              <a:spcAft>
                <a:spcPts val="0"/>
              </a:spcAft>
              <a:buClr>
                <a:srgbClr val="0070C0"/>
              </a:buClr>
              <a:buSzPts val="2400"/>
              <a:buChar char="–"/>
            </a:pPr>
            <a:r>
              <a:rPr lang="en-US" sz="2400" dirty="0">
                <a:solidFill>
                  <a:srgbClr val="0070C0"/>
                </a:solidFill>
              </a:rPr>
              <a:t>Place a pin in the world map identifying where the station is located</a:t>
            </a:r>
            <a:endParaRPr sz="2400" dirty="0">
              <a:solidFill>
                <a:srgbClr val="0070C0"/>
              </a:solidFill>
            </a:endParaRPr>
          </a:p>
          <a:p>
            <a:pPr marL="0" lvl="0" indent="0" algn="l" rtl="0">
              <a:spcBef>
                <a:spcPts val="0"/>
              </a:spcBef>
              <a:spcAft>
                <a:spcPts val="0"/>
              </a:spcAft>
              <a:buNone/>
            </a:pPr>
            <a:r>
              <a:rPr lang="en-US" sz="2400" dirty="0">
                <a:solidFill>
                  <a:srgbClr val="0070C0"/>
                </a:solidFill>
              </a:rPr>
              <a:t>3.) Now using one of our radios, call or answer CQ using our call sign and have a short QSO logging the details on your log sheet</a:t>
            </a:r>
            <a:endParaRPr sz="2400" dirty="0">
              <a:solidFill>
                <a:srgbClr val="0070C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9"/>
          <p:cNvSpPr>
            <a:spLocks noGrp="1"/>
          </p:cNvSpPr>
          <p:nvPr>
            <p:ph type="ctrTitle"/>
          </p:nvPr>
        </p:nvSpPr>
        <p:spPr>
          <a:xfrm>
            <a:off x="0" y="-5289"/>
            <a:ext cx="9144000" cy="515889"/>
          </a:xfrm>
        </p:spPr>
        <p:txBody>
          <a:bodyPr>
            <a:noAutofit/>
          </a:bodyPr>
          <a:lstStyle/>
          <a:p>
            <a:r>
              <a:rPr lang="en-US" sz="2585" dirty="0">
                <a:latin typeface="Arial" panose="020B0604020202020204" pitchFamily="34" charset="0"/>
                <a:ea typeface="ADLaM Display" panose="02010000000000000000" pitchFamily="2" charset="77"/>
                <a:cs typeface="Arial" panose="020B0604020202020204" pitchFamily="34" charset="0"/>
              </a:rPr>
              <a:t>EI10JOTA - Ham Radio Mission Impossible Cyber Attack!</a:t>
            </a:r>
            <a:endParaRPr lang="en-US" altLang="x-none" sz="2585" dirty="0">
              <a:latin typeface="Arial" panose="020B0604020202020204" pitchFamily="34" charset="0"/>
              <a:ea typeface="ADLaM Display" panose="02010000000000000000" pitchFamily="2" charset="77"/>
              <a:cs typeface="Arial" panose="020B0604020202020204" pitchFamily="34" charset="0"/>
            </a:endParaRPr>
          </a:p>
        </p:txBody>
      </p:sp>
      <p:sp>
        <p:nvSpPr>
          <p:cNvPr id="4" name="TextBox 2">
            <a:extLst>
              <a:ext uri="{FF2B5EF4-FFF2-40B4-BE49-F238E27FC236}">
                <a16:creationId xmlns:a16="http://schemas.microsoft.com/office/drawing/2014/main" id="{E3E9E4CF-C35B-F842-9B81-64B779AD8EC4}"/>
              </a:ext>
            </a:extLst>
          </p:cNvPr>
          <p:cNvSpPr txBox="1">
            <a:spLocks noChangeArrowheads="1"/>
          </p:cNvSpPr>
          <p:nvPr/>
        </p:nvSpPr>
        <p:spPr bwMode="auto">
          <a:xfrm>
            <a:off x="0" y="2329402"/>
            <a:ext cx="8132572" cy="4569328"/>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Calibri" charset="0"/>
                <a:ea typeface="ＭＳ Ｐゴシック" charset="-128"/>
                <a:cs typeface="Geneva" charset="0"/>
              </a:defRPr>
            </a:lvl1pPr>
            <a:lvl2pPr marL="742950" indent="-285750">
              <a:spcBef>
                <a:spcPct val="20000"/>
              </a:spcBef>
              <a:buFont typeface="Arial" charset="0"/>
              <a:buChar char="–"/>
              <a:defRPr sz="2800">
                <a:solidFill>
                  <a:schemeClr val="tx1"/>
                </a:solidFill>
                <a:latin typeface="Calibri" charset="0"/>
                <a:ea typeface="Geneva" charset="0"/>
                <a:cs typeface="Geneva" charset="0"/>
              </a:defRPr>
            </a:lvl2pPr>
            <a:lvl3pPr marL="1143000" indent="-228600">
              <a:spcBef>
                <a:spcPct val="20000"/>
              </a:spcBef>
              <a:buFont typeface="Arial" charset="0"/>
              <a:buChar char="•"/>
              <a:defRPr sz="2400">
                <a:solidFill>
                  <a:schemeClr val="tx1"/>
                </a:solidFill>
                <a:latin typeface="Calibri" charset="0"/>
                <a:ea typeface="Geneva" charset="0"/>
                <a:cs typeface="Geneva" charset="0"/>
              </a:defRPr>
            </a:lvl3pPr>
            <a:lvl4pPr marL="1600200" indent="-228600">
              <a:spcBef>
                <a:spcPct val="20000"/>
              </a:spcBef>
              <a:buFont typeface="Arial" charset="0"/>
              <a:buChar char="–"/>
              <a:defRPr sz="2000">
                <a:solidFill>
                  <a:schemeClr val="tx1"/>
                </a:solidFill>
                <a:latin typeface="Calibri" charset="0"/>
                <a:ea typeface="Geneva" charset="0"/>
                <a:cs typeface="Geneva" charset="0"/>
              </a:defRPr>
            </a:lvl4pPr>
            <a:lvl5pPr marL="2057400" indent="-228600">
              <a:spcBef>
                <a:spcPct val="20000"/>
              </a:spcBef>
              <a:buFont typeface="Arial" charset="0"/>
              <a:buChar char="»"/>
              <a:defRPr sz="2000">
                <a:solidFill>
                  <a:schemeClr val="tx1"/>
                </a:solidFill>
                <a:latin typeface="Calibri" charset="0"/>
                <a:ea typeface="Geneva" charset="0"/>
                <a:cs typeface="Geneva"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Geneva" charset="0"/>
                <a:cs typeface="Geneva" charset="0"/>
              </a:defRPr>
            </a:lvl9pPr>
          </a:lstStyle>
          <a:p>
            <a:pPr marL="0" indent="0">
              <a:lnSpc>
                <a:spcPct val="107000"/>
              </a:lnSpc>
              <a:spcAft>
                <a:spcPts val="554"/>
              </a:spcAft>
              <a:buNone/>
              <a:tabLst>
                <a:tab pos="2336614" algn="ctr"/>
                <a:tab pos="4673668" algn="r"/>
              </a:tabLst>
            </a:pPr>
            <a:r>
              <a:rPr lang="en-GB" sz="1800" b="1" dirty="0">
                <a:latin typeface="Calibri" panose="020F0502020204030204" pitchFamily="34" charset="0"/>
                <a:ea typeface="Calibri" panose="020F0502020204030204" pitchFamily="34" charset="0"/>
                <a:cs typeface="Times New Roman" panose="02020603050405020304" pitchFamily="18" charset="0"/>
              </a:rPr>
              <a:t>SITUATION BRIEFING: </a:t>
            </a:r>
            <a:r>
              <a:rPr lang="en-GB" sz="1800" dirty="0">
                <a:latin typeface="Calibri" panose="020F0502020204030204" pitchFamily="34" charset="0"/>
                <a:ea typeface="Calibri" panose="020F0502020204030204" pitchFamily="34" charset="0"/>
                <a:cs typeface="Times New Roman" panose="02020603050405020304" pitchFamily="18" charset="0"/>
              </a:rPr>
              <a:t>There has been a huge cyber-attack. All international telecoms and internet has been disabled and local networks are overloaded. The government has activated AREN – The </a:t>
            </a:r>
            <a:r>
              <a:rPr lang="en-GB" sz="1800" dirty="0" err="1">
                <a:latin typeface="Calibri" panose="020F0502020204030204" pitchFamily="34" charset="0"/>
                <a:ea typeface="Calibri" panose="020F0502020204030204" pitchFamily="34" charset="0"/>
                <a:cs typeface="Times New Roman" panose="02020603050405020304" pitchFamily="18" charset="0"/>
              </a:rPr>
              <a:t>Amater</a:t>
            </a:r>
            <a:r>
              <a:rPr lang="en-GB" sz="1800" dirty="0">
                <a:latin typeface="Calibri" panose="020F0502020204030204" pitchFamily="34" charset="0"/>
                <a:ea typeface="Calibri" panose="020F0502020204030204" pitchFamily="34" charset="0"/>
                <a:cs typeface="Times New Roman" panose="02020603050405020304" pitchFamily="18" charset="0"/>
              </a:rPr>
              <a:t> Radio Emergency Network</a:t>
            </a:r>
            <a:endParaRPr lang="en-IE" sz="1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554"/>
              </a:spcAft>
              <a:buNone/>
              <a:tabLst>
                <a:tab pos="2336614" algn="ctr"/>
                <a:tab pos="4673668"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YOUR COUNTRY NEEDS YOU!    YOUR MISSION, SHOULD YOU CHOOSE TO ACCEPT:</a:t>
            </a:r>
          </a:p>
          <a:p>
            <a:pPr marL="0" indent="0">
              <a:lnSpc>
                <a:spcPct val="107000"/>
              </a:lnSpc>
              <a:spcAft>
                <a:spcPts val="554"/>
              </a:spcAft>
              <a:buNone/>
              <a:tabLst>
                <a:tab pos="2336614" algn="ctr"/>
                <a:tab pos="4673668"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Establish what countries the government can communicate with via ham radio by:</a:t>
            </a: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Listen, tune &amp; identify CW, DATA, SSB and broadcast radio stations (See interesting frequencies chart)</a:t>
            </a: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Listen &amp; Log a QSO as an SWL in Log4OM – </a:t>
            </a:r>
            <a:r>
              <a:rPr lang="en-IE" sz="1400" dirty="0">
                <a:latin typeface="Calibri" panose="020F0502020204030204" pitchFamily="34" charset="0"/>
                <a:ea typeface="Calibri" panose="020F0502020204030204" pitchFamily="34" charset="0"/>
                <a:cs typeface="Times New Roman" panose="02020603050405020304" pitchFamily="18" charset="0"/>
              </a:rPr>
              <a:t>Short Wave Listener</a:t>
            </a: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Fill in the 1</a:t>
            </a:r>
            <a:r>
              <a:rPr lang="en-IE" sz="1400" b="1" baseline="30000" dirty="0">
                <a:latin typeface="Calibri" panose="020F0502020204030204" pitchFamily="34" charset="0"/>
                <a:ea typeface="Calibri" panose="020F0502020204030204" pitchFamily="34" charset="0"/>
                <a:cs typeface="Times New Roman" panose="02020603050405020304" pitchFamily="18" charset="0"/>
              </a:rPr>
              <a:t>st</a:t>
            </a:r>
            <a:r>
              <a:rPr lang="en-IE" sz="1400" b="1" dirty="0">
                <a:latin typeface="Calibri" panose="020F0502020204030204" pitchFamily="34" charset="0"/>
                <a:ea typeface="Calibri" panose="020F0502020204030204" pitchFamily="34" charset="0"/>
                <a:cs typeface="Times New Roman" panose="02020603050405020304" pitchFamily="18" charset="0"/>
              </a:rPr>
              <a:t> QSO sheet, write out your name phonetically &amp; some details about you</a:t>
            </a: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Call </a:t>
            </a:r>
            <a:r>
              <a:rPr lang="en-IE"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CQ CQ this is Echo Indio One Zero Juliet Oscar Tango Alpha, Echo Indio One Zero Juliet Oscar Tango Alpha, standing by and listening.</a:t>
            </a:r>
            <a:r>
              <a:rPr lang="en-IE"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Make and log as many QSO’s as you can in the time you have on the radio</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37398" indent="-237398">
              <a:lnSpc>
                <a:spcPct val="107000"/>
              </a:lnSpc>
              <a:spcAft>
                <a:spcPts val="415"/>
              </a:spcAft>
              <a:buFont typeface="+mj-lt"/>
              <a:buAutoNum type="arabicPeriod"/>
              <a:tabLst>
                <a:tab pos="1752461" algn="ctr"/>
                <a:tab pos="3505252" algn="r"/>
              </a:tabLst>
            </a:pPr>
            <a:r>
              <a:rPr lang="en-IE" sz="1400" b="1" dirty="0">
                <a:latin typeface="Calibri" panose="020F0502020204030204" pitchFamily="34" charset="0"/>
                <a:ea typeface="Calibri" panose="020F0502020204030204" pitchFamily="34" charset="0"/>
                <a:cs typeface="Times New Roman" panose="02020603050405020304" pitchFamily="18" charset="0"/>
              </a:rPr>
              <a:t>Look up and log </a:t>
            </a:r>
            <a:r>
              <a:rPr lang="en-IE" sz="1400" dirty="0">
                <a:latin typeface="Calibri" panose="020F0502020204030204" pitchFamily="34" charset="0"/>
                <a:ea typeface="Calibri" panose="020F0502020204030204" pitchFamily="34" charset="0"/>
                <a:cs typeface="Times New Roman" panose="02020603050405020304" pitchFamily="18" charset="0"/>
              </a:rPr>
              <a:t>the station callsign of stations that answer your call and pin your team colour on the world map for each contact made</a:t>
            </a:r>
          </a:p>
          <a:p>
            <a:pPr marL="237398" indent="-237398">
              <a:lnSpc>
                <a:spcPct val="107000"/>
              </a:lnSpc>
              <a:spcAft>
                <a:spcPts val="415"/>
              </a:spcAft>
              <a:buFont typeface="+mj-lt"/>
              <a:buAutoNum type="arabicPeriod"/>
              <a:tabLst>
                <a:tab pos="1752461" algn="ctr"/>
                <a:tab pos="3505252" algn="r"/>
              </a:tabLst>
            </a:pPr>
            <a:r>
              <a:rPr lang="en-IE" sz="1400" dirty="0">
                <a:latin typeface="Calibri" panose="020F0502020204030204" pitchFamily="34" charset="0"/>
                <a:ea typeface="Calibri" panose="020F0502020204030204" pitchFamily="34" charset="0"/>
                <a:cs typeface="Times New Roman" panose="02020603050405020304" pitchFamily="18" charset="0"/>
              </a:rPr>
              <a:t>There will be a badge for all who make a QSO and a prize of an RSI mug for best operator as voted by the team!</a:t>
            </a:r>
          </a:p>
        </p:txBody>
      </p:sp>
      <p:sp>
        <p:nvSpPr>
          <p:cNvPr id="6" name="TextBox 5">
            <a:extLst>
              <a:ext uri="{FF2B5EF4-FFF2-40B4-BE49-F238E27FC236}">
                <a16:creationId xmlns:a16="http://schemas.microsoft.com/office/drawing/2014/main" id="{6012FE00-BD36-084A-BC13-68CC51ECA447}"/>
              </a:ext>
            </a:extLst>
          </p:cNvPr>
          <p:cNvSpPr txBox="1"/>
          <p:nvPr/>
        </p:nvSpPr>
        <p:spPr>
          <a:xfrm>
            <a:off x="2356342" y="3341243"/>
            <a:ext cx="184731" cy="291170"/>
          </a:xfrm>
          <a:prstGeom prst="rect">
            <a:avLst/>
          </a:prstGeom>
          <a:noFill/>
        </p:spPr>
        <p:txBody>
          <a:bodyPr wrap="none" rtlCol="0">
            <a:spAutoFit/>
          </a:bodyPr>
          <a:lstStyle/>
          <a:p>
            <a:endParaRPr lang="en-US" sz="1292" dirty="0"/>
          </a:p>
        </p:txBody>
      </p:sp>
      <p:pic>
        <p:nvPicPr>
          <p:cNvPr id="13" name="Picture 2" descr="How did Mission: Impossible 7 become one of the most expensive films ever?  | Tom Cruise | The Guardian">
            <a:extLst>
              <a:ext uri="{FF2B5EF4-FFF2-40B4-BE49-F238E27FC236}">
                <a16:creationId xmlns:a16="http://schemas.microsoft.com/office/drawing/2014/main" id="{FE6368E9-DBA7-A84C-9E78-81C68675D7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6150" y="503685"/>
            <a:ext cx="2362272" cy="17694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ISSION IMPOSSIBLE RADIO SHOW live at M.I. | ReverbNation">
            <a:extLst>
              <a:ext uri="{FF2B5EF4-FFF2-40B4-BE49-F238E27FC236}">
                <a16:creationId xmlns:a16="http://schemas.microsoft.com/office/drawing/2014/main" id="{07B00A6E-EF43-9A07-D245-B126345A910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0712" y="510600"/>
            <a:ext cx="2165439" cy="17694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F5X HamBlog | Amateur radio station PF5X – Cuijk, The Netherlands">
            <a:extLst>
              <a:ext uri="{FF2B5EF4-FFF2-40B4-BE49-F238E27FC236}">
                <a16:creationId xmlns:a16="http://schemas.microsoft.com/office/drawing/2014/main" id="{53874E33-BCC6-3435-9294-AA8E343D687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66858" y="503687"/>
            <a:ext cx="3130517" cy="1769422"/>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307;p6">
            <a:extLst>
              <a:ext uri="{FF2B5EF4-FFF2-40B4-BE49-F238E27FC236}">
                <a16:creationId xmlns:a16="http://schemas.microsoft.com/office/drawing/2014/main" id="{8975FB66-5158-E18C-2186-19C7AD09D094}"/>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285743" y="507143"/>
            <a:ext cx="1581114" cy="1769423"/>
          </a:xfrm>
          <a:prstGeom prst="rect">
            <a:avLst/>
          </a:prstGeom>
          <a:noFill/>
          <a:ln>
            <a:noFill/>
          </a:ln>
        </p:spPr>
      </p:pic>
      <p:pic>
        <p:nvPicPr>
          <p:cNvPr id="19" name="Picture 18">
            <a:extLst>
              <a:ext uri="{FF2B5EF4-FFF2-40B4-BE49-F238E27FC236}">
                <a16:creationId xmlns:a16="http://schemas.microsoft.com/office/drawing/2014/main" id="{8D117CD6-FE8D-46F3-6EBF-2CDCDB1683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73509" y="2703631"/>
            <a:ext cx="1070491" cy="1239238"/>
          </a:xfrm>
          <a:prstGeom prst="rect">
            <a:avLst/>
          </a:prstGeom>
        </p:spPr>
      </p:pic>
      <p:pic>
        <p:nvPicPr>
          <p:cNvPr id="2" name="Picture 1">
            <a:extLst>
              <a:ext uri="{FF2B5EF4-FFF2-40B4-BE49-F238E27FC236}">
                <a16:creationId xmlns:a16="http://schemas.microsoft.com/office/drawing/2014/main" id="{0E80AF7E-6C85-1F49-28E4-077A58F463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32572" y="4317098"/>
            <a:ext cx="1011428" cy="2384078"/>
          </a:xfrm>
          <a:prstGeom prst="rect">
            <a:avLst/>
          </a:prstGeom>
        </p:spPr>
      </p:pic>
    </p:spTree>
    <p:extLst>
      <p:ext uri="{BB962C8B-B14F-4D97-AF65-F5344CB8AC3E}">
        <p14:creationId xmlns:p14="http://schemas.microsoft.com/office/powerpoint/2010/main" val="3788933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322ba4dbb53_0_22"/>
          <p:cNvSpPr txBox="1">
            <a:spLocks noGrp="1"/>
          </p:cNvSpPr>
          <p:nvPr>
            <p:ph type="title"/>
          </p:nvPr>
        </p:nvSpPr>
        <p:spPr>
          <a:xfrm>
            <a:off x="0" y="0"/>
            <a:ext cx="91440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t>Stage 2 - Competency Statements</a:t>
            </a:r>
            <a:endParaRPr/>
          </a:p>
        </p:txBody>
      </p:sp>
      <p:grpSp>
        <p:nvGrpSpPr>
          <p:cNvPr id="456" name="Google Shape;456;g322ba4dbb53_0_22"/>
          <p:cNvGrpSpPr/>
          <p:nvPr/>
        </p:nvGrpSpPr>
        <p:grpSpPr>
          <a:xfrm>
            <a:off x="628650" y="1067443"/>
            <a:ext cx="7886700" cy="4113487"/>
            <a:chOff x="0" y="643"/>
            <a:chExt cx="7886700" cy="4113487"/>
          </a:xfrm>
        </p:grpSpPr>
        <p:sp>
          <p:nvSpPr>
            <p:cNvPr id="457" name="Google Shape;457;g322ba4dbb53_0_22"/>
            <p:cNvSpPr/>
            <p:nvPr/>
          </p:nvSpPr>
          <p:spPr>
            <a:xfrm>
              <a:off x="0" y="643"/>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322ba4dbb53_0_22"/>
            <p:cNvSpPr txBox="1"/>
            <p:nvPr/>
          </p:nvSpPr>
          <p:spPr>
            <a:xfrm>
              <a:off x="24487" y="25130"/>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a circuit and an EMF is and I have built a simple circuit e.g. Artibot-scribble robot, morse key, fan and observed how a circuit affects a compass</a:t>
              </a:r>
              <a:endParaRPr sz="1400" b="0" i="0" u="none" strike="noStrike" cap="none">
                <a:solidFill>
                  <a:srgbClr val="000000"/>
                </a:solidFill>
                <a:latin typeface="Arial"/>
                <a:ea typeface="Arial"/>
                <a:cs typeface="Arial"/>
                <a:sym typeface="Arial"/>
              </a:endParaRPr>
            </a:p>
          </p:txBody>
        </p:sp>
        <p:sp>
          <p:nvSpPr>
            <p:cNvPr id="459" name="Google Shape;459;g322ba4dbb53_0_22"/>
            <p:cNvSpPr/>
            <p:nvPr/>
          </p:nvSpPr>
          <p:spPr>
            <a:xfrm>
              <a:off x="0" y="516627"/>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322ba4dbb53_0_22"/>
            <p:cNvSpPr txBox="1"/>
            <p:nvPr/>
          </p:nvSpPr>
          <p:spPr>
            <a:xfrm>
              <a:off x="24487" y="541114"/>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where Sound, Radio and Light frequencies are with</a:t>
              </a:r>
              <a:r>
                <a:rPr lang="en-US" sz="1500" b="1">
                  <a:solidFill>
                    <a:schemeClr val="lt1"/>
                  </a:solidFill>
                </a:rPr>
                <a:t> regard to</a:t>
              </a:r>
              <a:r>
                <a:rPr lang="en-US" sz="1500" b="1" i="0" u="none" strike="noStrike" cap="none">
                  <a:solidFill>
                    <a:schemeClr val="lt1"/>
                  </a:solidFill>
                  <a:latin typeface="Arial"/>
                  <a:ea typeface="Arial"/>
                  <a:cs typeface="Arial"/>
                  <a:sym typeface="Arial"/>
                </a:rPr>
                <a:t> the Spectrum of Electro Magnetic Frequencies</a:t>
              </a:r>
              <a:endParaRPr sz="1400" b="0" i="0" u="none" strike="noStrike" cap="none">
                <a:solidFill>
                  <a:srgbClr val="000000"/>
                </a:solidFill>
                <a:latin typeface="Arial"/>
                <a:ea typeface="Arial"/>
                <a:cs typeface="Arial"/>
                <a:sym typeface="Arial"/>
              </a:endParaRPr>
            </a:p>
          </p:txBody>
        </p:sp>
        <p:sp>
          <p:nvSpPr>
            <p:cNvPr id="461" name="Google Shape;461;g322ba4dbb53_0_22"/>
            <p:cNvSpPr/>
            <p:nvPr/>
          </p:nvSpPr>
          <p:spPr>
            <a:xfrm>
              <a:off x="0" y="1032611"/>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g322ba4dbb53_0_22"/>
            <p:cNvSpPr txBox="1"/>
            <p:nvPr/>
          </p:nvSpPr>
          <p:spPr>
            <a:xfrm>
              <a:off x="24487" y="1057098"/>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the main parts of an Amateur Radio Station – Antenna, PSU, receiver, transmitter etc</a:t>
              </a:r>
              <a:endParaRPr sz="1500" b="1" i="0" u="none" strike="noStrike" cap="none">
                <a:solidFill>
                  <a:schemeClr val="lt1"/>
                </a:solidFill>
                <a:latin typeface="Arial"/>
                <a:ea typeface="Arial"/>
                <a:cs typeface="Arial"/>
                <a:sym typeface="Arial"/>
              </a:endParaRPr>
            </a:p>
          </p:txBody>
        </p:sp>
        <p:sp>
          <p:nvSpPr>
            <p:cNvPr id="463" name="Google Shape;463;g322ba4dbb53_0_22"/>
            <p:cNvSpPr/>
            <p:nvPr/>
          </p:nvSpPr>
          <p:spPr>
            <a:xfrm>
              <a:off x="0" y="1548595"/>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g322ba4dbb53_0_22"/>
            <p:cNvSpPr txBox="1"/>
            <p:nvPr/>
          </p:nvSpPr>
          <p:spPr>
            <a:xfrm>
              <a:off x="24487" y="1573082"/>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Know what short wave listening is and I can recognize morse code, data and voice signals</a:t>
              </a:r>
              <a:endParaRPr sz="1400" b="0" i="0" u="none" strike="noStrike" cap="none">
                <a:solidFill>
                  <a:srgbClr val="000000"/>
                </a:solidFill>
                <a:latin typeface="Arial"/>
                <a:ea typeface="Arial"/>
                <a:cs typeface="Arial"/>
                <a:sym typeface="Arial"/>
              </a:endParaRPr>
            </a:p>
          </p:txBody>
        </p:sp>
        <p:sp>
          <p:nvSpPr>
            <p:cNvPr id="465" name="Google Shape;465;g322ba4dbb53_0_22"/>
            <p:cNvSpPr/>
            <p:nvPr/>
          </p:nvSpPr>
          <p:spPr>
            <a:xfrm>
              <a:off x="0" y="2064578"/>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g322ba4dbb53_0_22"/>
            <p:cNvSpPr txBox="1"/>
            <p:nvPr/>
          </p:nvSpPr>
          <p:spPr>
            <a:xfrm>
              <a:off x="24487" y="2089065"/>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what the RST system for signal reporting is</a:t>
              </a:r>
              <a:endParaRPr sz="1400" b="0" i="0" u="none" strike="noStrike" cap="none">
                <a:solidFill>
                  <a:srgbClr val="000000"/>
                </a:solidFill>
                <a:latin typeface="Arial"/>
                <a:ea typeface="Arial"/>
                <a:cs typeface="Arial"/>
                <a:sym typeface="Arial"/>
              </a:endParaRPr>
            </a:p>
          </p:txBody>
        </p:sp>
        <p:sp>
          <p:nvSpPr>
            <p:cNvPr id="467" name="Google Shape;467;g322ba4dbb53_0_22"/>
            <p:cNvSpPr/>
            <p:nvPr/>
          </p:nvSpPr>
          <p:spPr>
            <a:xfrm>
              <a:off x="0" y="2580562"/>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g322ba4dbb53_0_22"/>
            <p:cNvSpPr txBox="1"/>
            <p:nvPr/>
          </p:nvSpPr>
          <p:spPr>
            <a:xfrm>
              <a:off x="24487" y="2605049"/>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know how to look up a callsign on qrz.com and I know how to log a QSO</a:t>
              </a:r>
              <a:endParaRPr sz="1400" b="0" i="0" u="none" strike="noStrike" cap="none">
                <a:solidFill>
                  <a:srgbClr val="000000"/>
                </a:solidFill>
                <a:latin typeface="Arial"/>
                <a:ea typeface="Arial"/>
                <a:cs typeface="Arial"/>
                <a:sym typeface="Arial"/>
              </a:endParaRPr>
            </a:p>
          </p:txBody>
        </p:sp>
        <p:sp>
          <p:nvSpPr>
            <p:cNvPr id="469" name="Google Shape;469;g322ba4dbb53_0_22"/>
            <p:cNvSpPr/>
            <p:nvPr/>
          </p:nvSpPr>
          <p:spPr>
            <a:xfrm>
              <a:off x="0" y="3096546"/>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g322ba4dbb53_0_22"/>
            <p:cNvSpPr txBox="1"/>
            <p:nvPr/>
          </p:nvSpPr>
          <p:spPr>
            <a:xfrm>
              <a:off x="24487" y="3121033"/>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have listened to and tuned a radio, identified morse code, data and voice signals</a:t>
              </a:r>
              <a:r>
                <a:rPr lang="en-US" sz="1500" b="1">
                  <a:solidFill>
                    <a:schemeClr val="lt1"/>
                  </a:solidFill>
                </a:rPr>
                <a:t>, </a:t>
              </a:r>
              <a:r>
                <a:rPr lang="en-US" sz="1500" b="1" i="0" u="none" strike="noStrike" cap="none">
                  <a:solidFill>
                    <a:schemeClr val="lt1"/>
                  </a:solidFill>
                  <a:latin typeface="Arial"/>
                  <a:ea typeface="Arial"/>
                  <a:cs typeface="Arial"/>
                  <a:sym typeface="Arial"/>
                </a:rPr>
                <a:t>logged 5 voice stations/QSO’s and have identified the operators country</a:t>
              </a:r>
              <a:endParaRPr sz="1400" b="0" i="0" u="none" strike="noStrike" cap="none">
                <a:solidFill>
                  <a:srgbClr val="000000"/>
                </a:solidFill>
                <a:latin typeface="Arial"/>
                <a:ea typeface="Arial"/>
                <a:cs typeface="Arial"/>
                <a:sym typeface="Arial"/>
              </a:endParaRPr>
            </a:p>
          </p:txBody>
        </p:sp>
        <p:sp>
          <p:nvSpPr>
            <p:cNvPr id="471" name="Google Shape;471;g322ba4dbb53_0_22"/>
            <p:cNvSpPr/>
            <p:nvPr/>
          </p:nvSpPr>
          <p:spPr>
            <a:xfrm>
              <a:off x="0" y="3612530"/>
              <a:ext cx="7886700" cy="5016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g322ba4dbb53_0_22"/>
            <p:cNvSpPr txBox="1"/>
            <p:nvPr/>
          </p:nvSpPr>
          <p:spPr>
            <a:xfrm>
              <a:off x="24487" y="3637017"/>
              <a:ext cx="7837800" cy="4527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I have taken part in JOTA-JOTI or other scout or youth event</a:t>
              </a:r>
              <a:r>
                <a:rPr lang="en-US" sz="1500" b="1">
                  <a:solidFill>
                    <a:schemeClr val="lt1"/>
                  </a:solidFill>
                </a:rPr>
                <a:t>, given my station callsign </a:t>
              </a:r>
              <a:r>
                <a:rPr lang="en-US" sz="1500" b="1" i="0" u="none" strike="noStrike" cap="none">
                  <a:solidFill>
                    <a:schemeClr val="lt1"/>
                  </a:solidFill>
                  <a:latin typeface="Arial"/>
                  <a:ea typeface="Arial"/>
                  <a:cs typeface="Arial"/>
                  <a:sym typeface="Arial"/>
                </a:rPr>
                <a:t>and spoken on the radio to another operator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31706c5b47b_1_9"/>
          <p:cNvSpPr txBox="1">
            <a:spLocks noGrp="1"/>
          </p:cNvSpPr>
          <p:nvPr>
            <p:ph type="title"/>
          </p:nvPr>
        </p:nvSpPr>
        <p:spPr>
          <a:xfrm>
            <a:off x="0" y="0"/>
            <a:ext cx="9144000" cy="91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300"/>
              <a:t>Engaging with Amateurs &amp; Clubs</a:t>
            </a:r>
            <a:endParaRPr sz="4300"/>
          </a:p>
        </p:txBody>
      </p:sp>
      <p:pic>
        <p:nvPicPr>
          <p:cNvPr id="479" name="Google Shape;479;g31706c5b47b_1_9"/>
          <p:cNvPicPr preferRelativeResize="0"/>
          <p:nvPr/>
        </p:nvPicPr>
        <p:blipFill>
          <a:blip r:embed="rId3">
            <a:alphaModFix/>
          </a:blip>
          <a:stretch>
            <a:fillRect/>
          </a:stretch>
        </p:blipFill>
        <p:spPr>
          <a:xfrm>
            <a:off x="7514874" y="2303125"/>
            <a:ext cx="1629125" cy="2251750"/>
          </a:xfrm>
          <a:prstGeom prst="rect">
            <a:avLst/>
          </a:prstGeom>
          <a:noFill/>
          <a:ln>
            <a:noFill/>
          </a:ln>
        </p:spPr>
      </p:pic>
      <p:sp>
        <p:nvSpPr>
          <p:cNvPr id="480" name="Google Shape;480;g31706c5b47b_1_9"/>
          <p:cNvSpPr txBox="1">
            <a:spLocks noGrp="1"/>
          </p:cNvSpPr>
          <p:nvPr>
            <p:ph type="body" idx="1"/>
          </p:nvPr>
        </p:nvSpPr>
        <p:spPr>
          <a:xfrm>
            <a:off x="0" y="744875"/>
            <a:ext cx="7895700" cy="3810000"/>
          </a:xfrm>
          <a:prstGeom prst="rect">
            <a:avLst/>
          </a:prstGeom>
        </p:spPr>
        <p:txBody>
          <a:bodyPr spcFirstLastPara="1" wrap="square" lIns="91425" tIns="45700" rIns="91425" bIns="45700" anchor="t" anchorCtr="0">
            <a:noAutofit/>
          </a:bodyPr>
          <a:lstStyle/>
          <a:p>
            <a:pPr marL="457200" lvl="0" indent="-368300" algn="l" rtl="0">
              <a:spcBef>
                <a:spcPts val="360"/>
              </a:spcBef>
              <a:spcAft>
                <a:spcPts val="0"/>
              </a:spcAft>
              <a:buSzPts val="2200"/>
              <a:buChar char="•"/>
            </a:pPr>
            <a:r>
              <a:rPr lang="en-US" sz="2200"/>
              <a:t>Like scouters, some amateurs can be very very passionate about their hobby and love showing it to anyone even vaguely interested!</a:t>
            </a:r>
            <a:endParaRPr sz="2200"/>
          </a:p>
          <a:p>
            <a:pPr marL="457200" lvl="0" indent="-368300" algn="l" rtl="0">
              <a:spcBef>
                <a:spcPts val="0"/>
              </a:spcBef>
              <a:spcAft>
                <a:spcPts val="0"/>
              </a:spcAft>
              <a:buSzPts val="2200"/>
              <a:buChar char="•"/>
            </a:pPr>
            <a:r>
              <a:rPr lang="en-US" sz="2200"/>
              <a:t>Amateur radio can go from very basic and simple to literally Phd levels of complexity!</a:t>
            </a:r>
            <a:endParaRPr sz="2200"/>
          </a:p>
          <a:p>
            <a:pPr marL="457200" lvl="0" indent="-368300" algn="l" rtl="0">
              <a:spcBef>
                <a:spcPts val="0"/>
              </a:spcBef>
              <a:spcAft>
                <a:spcPts val="0"/>
              </a:spcAft>
              <a:buSzPts val="2200"/>
              <a:buChar char="•"/>
            </a:pPr>
            <a:r>
              <a:rPr lang="en-US" sz="2200"/>
              <a:t>Some may find it hard to simplify and may have little or no experience teaching youth</a:t>
            </a:r>
            <a:endParaRPr sz="2200"/>
          </a:p>
          <a:p>
            <a:pPr marL="457200" lvl="0" indent="-368300" algn="l" rtl="0">
              <a:spcBef>
                <a:spcPts val="0"/>
              </a:spcBef>
              <a:spcAft>
                <a:spcPts val="0"/>
              </a:spcAft>
              <a:buSzPts val="2200"/>
              <a:buChar char="•"/>
            </a:pPr>
            <a:r>
              <a:rPr lang="en-US" sz="2200"/>
              <a:t>Explain what you need for a good experience for the youth members - plan-do-review</a:t>
            </a:r>
            <a:endParaRPr sz="2200"/>
          </a:p>
          <a:p>
            <a:pPr marL="457200" lvl="0" indent="-368300" algn="l" rtl="0">
              <a:spcBef>
                <a:spcPts val="0"/>
              </a:spcBef>
              <a:spcAft>
                <a:spcPts val="0"/>
              </a:spcAft>
              <a:buSzPts val="2200"/>
              <a:buChar char="•"/>
            </a:pPr>
            <a:r>
              <a:rPr lang="en-US" sz="2200"/>
              <a:t>There are about 2,150 licensed Hams and 75 clubs in Ireland, some very specialised</a:t>
            </a:r>
            <a:endParaRPr sz="2200"/>
          </a:p>
          <a:p>
            <a:pPr marL="457200" lvl="0" indent="-368300" algn="l" rtl="0">
              <a:spcBef>
                <a:spcPts val="0"/>
              </a:spcBef>
              <a:spcAft>
                <a:spcPts val="0"/>
              </a:spcAft>
              <a:buSzPts val="2200"/>
              <a:buChar char="•"/>
            </a:pPr>
            <a:r>
              <a:rPr lang="en-US" sz="2200"/>
              <a:t>The National organisation is the Irish Radio Transmitters Society (IRTS) founded in 1932</a:t>
            </a:r>
            <a:endParaRPr sz="2200"/>
          </a:p>
          <a:p>
            <a:pPr marL="457200" lvl="0" indent="-368300" algn="l" rtl="0">
              <a:spcBef>
                <a:spcPts val="0"/>
              </a:spcBef>
              <a:spcAft>
                <a:spcPts val="0"/>
              </a:spcAft>
              <a:buSzPts val="2200"/>
              <a:buChar char="•"/>
            </a:pPr>
            <a:r>
              <a:rPr lang="en-US" sz="2200"/>
              <a:t>Many know nothing about the scouting method - Learning by doing, gamification, challenges etc</a:t>
            </a:r>
            <a:endParaRPr sz="2200"/>
          </a:p>
          <a:p>
            <a:pPr marL="457200" lvl="0" indent="-368300" algn="l" rtl="0">
              <a:spcBef>
                <a:spcPts val="0"/>
              </a:spcBef>
              <a:spcAft>
                <a:spcPts val="0"/>
              </a:spcAft>
              <a:buSzPts val="2200"/>
              <a:buChar char="•"/>
            </a:pPr>
            <a:endParaRPr sz="2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31706c5b47b_1_23"/>
          <p:cNvSpPr txBox="1">
            <a:spLocks noGrp="1"/>
          </p:cNvSpPr>
          <p:nvPr>
            <p:ph type="title"/>
          </p:nvPr>
        </p:nvSpPr>
        <p:spPr>
          <a:xfrm>
            <a:off x="0" y="0"/>
            <a:ext cx="9144000" cy="91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First and Foremost - Safety Briefing</a:t>
            </a:r>
            <a:endParaRPr/>
          </a:p>
        </p:txBody>
      </p:sp>
      <p:sp>
        <p:nvSpPr>
          <p:cNvPr id="487" name="Google Shape;487;g31706c5b47b_1_23"/>
          <p:cNvSpPr txBox="1">
            <a:spLocks noGrp="1"/>
          </p:cNvSpPr>
          <p:nvPr>
            <p:ph type="body" idx="1"/>
          </p:nvPr>
        </p:nvSpPr>
        <p:spPr>
          <a:xfrm>
            <a:off x="125275" y="813375"/>
            <a:ext cx="8664900" cy="4961100"/>
          </a:xfrm>
          <a:prstGeom prst="rect">
            <a:avLst/>
          </a:prstGeom>
          <a:solidFill>
            <a:schemeClr val="lt1"/>
          </a:solidFill>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In doing our risk assessment </a:t>
            </a:r>
            <a:r>
              <a:rPr lang="en-US" sz="1400" b="1">
                <a:solidFill>
                  <a:srgbClr val="FF0000"/>
                </a:solidFill>
                <a:latin typeface="Arial"/>
                <a:ea typeface="Arial"/>
                <a:cs typeface="Arial"/>
                <a:sym typeface="Arial"/>
              </a:rPr>
              <a:t>Your Group Name</a:t>
            </a:r>
            <a:r>
              <a:rPr lang="en-US" sz="1400">
                <a:latin typeface="Arial"/>
                <a:ea typeface="Arial"/>
                <a:cs typeface="Arial"/>
                <a:sym typeface="Arial"/>
              </a:rPr>
              <a:t> has identified the risk of accidents as well as the risk  that there will be voluteers who may not have had safe-guarding training, be vetted or used to volunteering in the company of children. This short guide has been written to keep you and the children attending the event as safe as possible.</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00">
                <a:latin typeface="Arial"/>
                <a:ea typeface="Arial"/>
                <a:cs typeface="Arial"/>
                <a:sym typeface="Arial"/>
              </a:rPr>
              <a:t>•</a:t>
            </a:r>
            <a:endParaRPr sz="2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1.Please ensure you are </a:t>
            </a:r>
            <a:r>
              <a:rPr lang="en-US" sz="1300" b="1" u="sng">
                <a:latin typeface="Arial"/>
                <a:ea typeface="Arial"/>
                <a:cs typeface="Arial"/>
                <a:sym typeface="Arial"/>
              </a:rPr>
              <a:t>never </a:t>
            </a:r>
            <a:r>
              <a:rPr lang="en-US" sz="1300">
                <a:latin typeface="Arial"/>
                <a:ea typeface="Arial"/>
                <a:cs typeface="Arial"/>
                <a:sym typeface="Arial"/>
              </a:rPr>
              <a:t>alone in the company of any children without a scout leader present</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2.Be aware of your responsibility to be a positive role model and conduct yourself in an appropriate way when engaged in Radio Scouting activities.</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3.Never use bad language or make any sexually oriented jokes, talk or actions.</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4.No matter what their ability, treat all children with respect and dignity at all times</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5.A key element in ensuring children’s safety, is that they are supervised appropriately at all times. Always make sure there are scout leaders around</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6.If any child needs or asks for help in anyway, refer them to the nearest scout leader</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7.If you have concerns for the safety of any child call the Scouting Ireland 24/7 Child Protection phone service (01) </a:t>
            </a:r>
            <a:r>
              <a:rPr lang="en-US" sz="1300" b="1">
                <a:latin typeface="Arial"/>
                <a:ea typeface="Arial"/>
                <a:cs typeface="Arial"/>
                <a:sym typeface="Arial"/>
              </a:rPr>
              <a:t>5547840 </a:t>
            </a:r>
            <a:r>
              <a:rPr lang="en-US" sz="1300">
                <a:latin typeface="Arial"/>
                <a:ea typeface="Arial"/>
                <a:cs typeface="Arial"/>
                <a:sym typeface="Arial"/>
              </a:rPr>
              <a:t>if a child is in imminent danger call the Garai on 999</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8.Read and understand the Risk assessment &amp; Method statement – ask questions if anything unclear</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9.If you have an accident, witness an accident, feel ill or need help in anyway we have a REC 3 trained key contact on the Mission Impossible Base</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10.Please note this is is a no smoking &amp; No drinking event</a:t>
            </a:r>
            <a:endParaRPr sz="1300">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300">
                <a:latin typeface="Arial"/>
                <a:ea typeface="Arial"/>
                <a:cs typeface="Arial"/>
                <a:sym typeface="Arial"/>
              </a:rPr>
              <a:t>11.Please also read the risk assessment and if you have any questions ask the  event lead </a:t>
            </a:r>
            <a:r>
              <a:rPr lang="en-US" sz="1300" b="1">
                <a:solidFill>
                  <a:srgbClr val="FF0000"/>
                </a:solidFill>
                <a:latin typeface="Arial"/>
                <a:ea typeface="Arial"/>
                <a:cs typeface="Arial"/>
                <a:sym typeface="Arial"/>
              </a:rPr>
              <a:t>Name &amp; Mobile</a:t>
            </a:r>
            <a:endParaRPr sz="1300" b="1">
              <a:solidFill>
                <a:srgbClr val="FF0000"/>
              </a:solidFill>
              <a:latin typeface="Arial"/>
              <a:ea typeface="Arial"/>
              <a:cs typeface="Arial"/>
              <a:sym typeface="Arial"/>
            </a:endParaRPr>
          </a:p>
          <a:p>
            <a:pPr marL="0" lvl="0" indent="0" algn="l" rtl="0">
              <a:spcBef>
                <a:spcPts val="360"/>
              </a:spcBef>
              <a:spcAft>
                <a:spcPts val="0"/>
              </a:spcAft>
              <a:buNone/>
            </a:pP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800"/>
              <a:buFont typeface="Calibri"/>
              <a:buNone/>
            </a:pPr>
            <a:r>
              <a:rPr lang="en-US"/>
              <a:t>Jamboree On The Air - JOTA</a:t>
            </a:r>
            <a:endParaRPr/>
          </a:p>
        </p:txBody>
      </p:sp>
      <p:sp>
        <p:nvSpPr>
          <p:cNvPr id="103" name="Google Shape;103;p4"/>
          <p:cNvSpPr/>
          <p:nvPr/>
        </p:nvSpPr>
        <p:spPr>
          <a:xfrm>
            <a:off x="25400" y="793497"/>
            <a:ext cx="6440714" cy="463199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Largest Scouting Event in the World since 1957!</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~1-2 Million Scouts operating ~ 13,500 stations in ~ 150 countries take part each year in October</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Introduce Scouts to the fun and technology of amateur radio &amp; Radio scouting</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Scouts can gain perspective on other countries, other, cultures and other Scouting programs --- by talking to other Scouts around the world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Learn and or improve a new skill – the basics of how to use the radio and make contacts around the world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Earn a JOTA-JOTI participation badge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You might end up with a great lifelong hobby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7030A0"/>
              </a:buClr>
              <a:buSzPts val="2000"/>
              <a:buFont typeface="Arial"/>
              <a:buChar char="•"/>
            </a:pPr>
            <a:r>
              <a:rPr lang="en-US" sz="2000" b="0" i="0" u="none" strike="noStrike" cap="none">
                <a:solidFill>
                  <a:srgbClr val="7030A0"/>
                </a:solidFill>
                <a:latin typeface="Arial"/>
                <a:ea typeface="Arial"/>
                <a:cs typeface="Arial"/>
                <a:sym typeface="Arial"/>
              </a:rPr>
              <a:t>It might even be the start of a great career!</a:t>
            </a:r>
            <a:endParaRPr sz="1800" b="0" i="0" u="none" strike="noStrike" cap="none">
              <a:solidFill>
                <a:schemeClr val="dk1"/>
              </a:solidFill>
              <a:latin typeface="Arial"/>
              <a:ea typeface="Arial"/>
              <a:cs typeface="Arial"/>
              <a:sym typeface="Arial"/>
            </a:endParaRPr>
          </a:p>
        </p:txBody>
      </p:sp>
      <p:pic>
        <p:nvPicPr>
          <p:cNvPr id="104" name="Google Shape;104;p4"/>
          <p:cNvPicPr preferRelativeResize="0"/>
          <p:nvPr/>
        </p:nvPicPr>
        <p:blipFill rotWithShape="1">
          <a:blip r:embed="rId3">
            <a:alphaModFix/>
          </a:blip>
          <a:srcRect/>
          <a:stretch/>
        </p:blipFill>
        <p:spPr>
          <a:xfrm>
            <a:off x="6156665" y="2219945"/>
            <a:ext cx="1606858" cy="1237723"/>
          </a:xfrm>
          <a:prstGeom prst="rect">
            <a:avLst/>
          </a:prstGeom>
          <a:noFill/>
          <a:ln>
            <a:noFill/>
          </a:ln>
        </p:spPr>
      </p:pic>
      <p:pic>
        <p:nvPicPr>
          <p:cNvPr id="105" name="Google Shape;105;p4"/>
          <p:cNvPicPr preferRelativeResize="0"/>
          <p:nvPr/>
        </p:nvPicPr>
        <p:blipFill rotWithShape="1">
          <a:blip r:embed="rId4">
            <a:alphaModFix/>
          </a:blip>
          <a:srcRect/>
          <a:stretch/>
        </p:blipFill>
        <p:spPr>
          <a:xfrm rot="-167351">
            <a:off x="6498418" y="705042"/>
            <a:ext cx="2104189" cy="1378956"/>
          </a:xfrm>
          <a:prstGeom prst="rect">
            <a:avLst/>
          </a:prstGeom>
          <a:noFill/>
          <a:ln>
            <a:noFill/>
          </a:ln>
        </p:spPr>
      </p:pic>
      <p:pic>
        <p:nvPicPr>
          <p:cNvPr id="106" name="Google Shape;106;p4"/>
          <p:cNvPicPr preferRelativeResize="0"/>
          <p:nvPr/>
        </p:nvPicPr>
        <p:blipFill rotWithShape="1">
          <a:blip r:embed="rId5">
            <a:alphaModFix/>
          </a:blip>
          <a:srcRect/>
          <a:stretch/>
        </p:blipFill>
        <p:spPr>
          <a:xfrm>
            <a:off x="5775040" y="4929140"/>
            <a:ext cx="1053478" cy="1383328"/>
          </a:xfrm>
          <a:prstGeom prst="rect">
            <a:avLst/>
          </a:prstGeom>
          <a:noFill/>
          <a:ln>
            <a:noFill/>
          </a:ln>
        </p:spPr>
      </p:pic>
      <p:pic>
        <p:nvPicPr>
          <p:cNvPr id="107" name="Google Shape;107;p4"/>
          <p:cNvPicPr preferRelativeResize="0"/>
          <p:nvPr/>
        </p:nvPicPr>
        <p:blipFill rotWithShape="1">
          <a:blip r:embed="rId6">
            <a:alphaModFix/>
          </a:blip>
          <a:srcRect/>
          <a:stretch/>
        </p:blipFill>
        <p:spPr>
          <a:xfrm>
            <a:off x="1845232" y="5781391"/>
            <a:ext cx="861574" cy="934018"/>
          </a:xfrm>
          <a:prstGeom prst="rect">
            <a:avLst/>
          </a:prstGeom>
          <a:noFill/>
          <a:ln>
            <a:noFill/>
          </a:ln>
        </p:spPr>
      </p:pic>
      <p:pic>
        <p:nvPicPr>
          <p:cNvPr id="108" name="Google Shape;108;p4"/>
          <p:cNvPicPr preferRelativeResize="0"/>
          <p:nvPr/>
        </p:nvPicPr>
        <p:blipFill rotWithShape="1">
          <a:blip r:embed="rId7">
            <a:alphaModFix/>
          </a:blip>
          <a:srcRect/>
          <a:stretch/>
        </p:blipFill>
        <p:spPr>
          <a:xfrm>
            <a:off x="7823736" y="2150429"/>
            <a:ext cx="1294864" cy="1643127"/>
          </a:xfrm>
          <a:prstGeom prst="rect">
            <a:avLst/>
          </a:prstGeom>
          <a:noFill/>
          <a:ln>
            <a:noFill/>
          </a:ln>
        </p:spPr>
      </p:pic>
      <p:pic>
        <p:nvPicPr>
          <p:cNvPr id="109" name="Google Shape;109;p4"/>
          <p:cNvPicPr preferRelativeResize="0"/>
          <p:nvPr/>
        </p:nvPicPr>
        <p:blipFill rotWithShape="1">
          <a:blip r:embed="rId8">
            <a:alphaModFix/>
          </a:blip>
          <a:srcRect/>
          <a:stretch/>
        </p:blipFill>
        <p:spPr>
          <a:xfrm>
            <a:off x="6960094" y="3809607"/>
            <a:ext cx="1953086" cy="132236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31706c5b47b_1_16"/>
          <p:cNvSpPr txBox="1">
            <a:spLocks noGrp="1"/>
          </p:cNvSpPr>
          <p:nvPr>
            <p:ph type="title"/>
          </p:nvPr>
        </p:nvSpPr>
        <p:spPr>
          <a:xfrm>
            <a:off x="0" y="0"/>
            <a:ext cx="9144000" cy="91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a:t>Activity Briefing for Ham Volunteers</a:t>
            </a:r>
            <a:endParaRPr sz="4200"/>
          </a:p>
        </p:txBody>
      </p:sp>
      <p:sp>
        <p:nvSpPr>
          <p:cNvPr id="494" name="Google Shape;494;g31706c5b47b_1_16"/>
          <p:cNvSpPr txBox="1">
            <a:spLocks noGrp="1"/>
          </p:cNvSpPr>
          <p:nvPr>
            <p:ph type="body" idx="1"/>
          </p:nvPr>
        </p:nvSpPr>
        <p:spPr>
          <a:xfrm>
            <a:off x="-3300" y="2515775"/>
            <a:ext cx="8998200" cy="3424500"/>
          </a:xfrm>
          <a:prstGeom prst="rect">
            <a:avLst/>
          </a:prstGeom>
        </p:spPr>
        <p:txBody>
          <a:bodyPr spcFirstLastPara="1" wrap="square" lIns="91425" tIns="45700" rIns="91425" bIns="45700" anchor="t" anchorCtr="0">
            <a:noAutofit/>
          </a:bodyPr>
          <a:lstStyle/>
          <a:p>
            <a:pPr marL="457200" lvl="0" indent="-323850" algn="l" rtl="0">
              <a:lnSpc>
                <a:spcPct val="115000"/>
              </a:lnSpc>
              <a:spcBef>
                <a:spcPts val="300"/>
              </a:spcBef>
              <a:spcAft>
                <a:spcPts val="0"/>
              </a:spcAft>
              <a:buSzPts val="1500"/>
              <a:buFont typeface="Arial"/>
              <a:buChar char="•"/>
            </a:pPr>
            <a:r>
              <a:rPr lang="en-US" sz="1500">
                <a:latin typeface="Arial"/>
                <a:ea typeface="Arial"/>
                <a:cs typeface="Arial"/>
                <a:sym typeface="Arial"/>
              </a:rPr>
              <a:t>Always keep safeguarding at the top of your agenda</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a:latin typeface="Arial"/>
                <a:ea typeface="Arial"/>
                <a:cs typeface="Arial"/>
                <a:sym typeface="Arial"/>
              </a:rPr>
              <a:t>Start with a briefing  intro to the very basics of Radio – the language of Amateur Radio, context, cheat sheets etc</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a:latin typeface="Arial"/>
                <a:ea typeface="Arial"/>
                <a:cs typeface="Arial"/>
                <a:sym typeface="Arial"/>
              </a:rPr>
              <a:t>Less talk and more doing! It is not much fun standing around watching someone operate, make it as interactive as possible for example get them to tune around the band, find CW, data, SSB and commercial stations. Get them to log and look up callsigns, get them to call CQ…. They can call CQ in a group, they love that! Get them to pin stations heard ona world map</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a:latin typeface="Arial"/>
                <a:ea typeface="Arial"/>
                <a:cs typeface="Arial"/>
                <a:sym typeface="Arial"/>
              </a:rPr>
              <a:t>Gamification  - Try as much as possible to make games e.g. Code Hunt, Mission Impossible etc</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a:latin typeface="Arial"/>
                <a:ea typeface="Arial"/>
                <a:cs typeface="Arial"/>
                <a:sym typeface="Arial"/>
              </a:rPr>
              <a:t>QSO Cheat sheets – Get them to write out their name using the Alpha Numeric alphabet</a:t>
            </a:r>
            <a:endParaRPr sz="1500">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US" sz="1500">
                <a:latin typeface="Arial"/>
                <a:ea typeface="Arial"/>
                <a:cs typeface="Arial"/>
                <a:sym typeface="Arial"/>
              </a:rPr>
              <a:t>1</a:t>
            </a:r>
            <a:r>
              <a:rPr lang="en-US" sz="2500" baseline="30000">
                <a:latin typeface="Arial"/>
                <a:ea typeface="Arial"/>
                <a:cs typeface="Arial"/>
                <a:sym typeface="Arial"/>
              </a:rPr>
              <a:t>st</a:t>
            </a:r>
            <a:r>
              <a:rPr lang="en-US" sz="1500">
                <a:latin typeface="Arial"/>
                <a:ea typeface="Arial"/>
                <a:cs typeface="Arial"/>
                <a:sym typeface="Arial"/>
              </a:rPr>
              <a:t> QSO badges – really helps combat mic shyness</a:t>
            </a:r>
            <a:endParaRPr sz="1500">
              <a:latin typeface="Arial"/>
              <a:ea typeface="Arial"/>
              <a:cs typeface="Arial"/>
              <a:sym typeface="Arial"/>
            </a:endParaRPr>
          </a:p>
          <a:p>
            <a:pPr marL="457200" lvl="0" indent="-323850" algn="l" rtl="0">
              <a:lnSpc>
                <a:spcPct val="115000"/>
              </a:lnSpc>
              <a:spcBef>
                <a:spcPts val="0"/>
              </a:spcBef>
              <a:spcAft>
                <a:spcPts val="0"/>
              </a:spcAft>
              <a:buSzPts val="1500"/>
              <a:buFont typeface="Arial"/>
              <a:buChar char="•"/>
            </a:pPr>
            <a:r>
              <a:rPr lang="en-US" sz="1500">
                <a:latin typeface="Arial"/>
                <a:ea typeface="Arial"/>
                <a:cs typeface="Arial"/>
                <a:sym typeface="Arial"/>
              </a:rPr>
              <a:t>Make a note of anyone that really impresses…for prize/mention! :-)</a:t>
            </a:r>
            <a:endParaRPr sz="1500">
              <a:latin typeface="Arial"/>
              <a:ea typeface="Arial"/>
              <a:cs typeface="Arial"/>
              <a:sym typeface="Arial"/>
            </a:endParaRPr>
          </a:p>
          <a:p>
            <a:pPr marL="457200" lvl="0" indent="-342900" algn="l" rtl="0">
              <a:spcBef>
                <a:spcPts val="0"/>
              </a:spcBef>
              <a:spcAft>
                <a:spcPts val="0"/>
              </a:spcAft>
              <a:buSzPts val="1800"/>
              <a:buChar char="•"/>
            </a:pPr>
            <a:endParaRPr/>
          </a:p>
        </p:txBody>
      </p:sp>
      <p:pic>
        <p:nvPicPr>
          <p:cNvPr id="495" name="Google Shape;495;g31706c5b47b_1_16"/>
          <p:cNvPicPr preferRelativeResize="0"/>
          <p:nvPr/>
        </p:nvPicPr>
        <p:blipFill>
          <a:blip r:embed="rId3">
            <a:alphaModFix/>
          </a:blip>
          <a:stretch>
            <a:fillRect/>
          </a:stretch>
        </p:blipFill>
        <p:spPr>
          <a:xfrm>
            <a:off x="886075" y="839375"/>
            <a:ext cx="2990850" cy="1600200"/>
          </a:xfrm>
          <a:prstGeom prst="rect">
            <a:avLst/>
          </a:prstGeom>
          <a:noFill/>
          <a:ln>
            <a:noFill/>
          </a:ln>
        </p:spPr>
      </p:pic>
      <p:pic>
        <p:nvPicPr>
          <p:cNvPr id="496" name="Google Shape;496;g31706c5b47b_1_16"/>
          <p:cNvPicPr preferRelativeResize="0"/>
          <p:nvPr/>
        </p:nvPicPr>
        <p:blipFill>
          <a:blip r:embed="rId4">
            <a:alphaModFix/>
          </a:blip>
          <a:stretch>
            <a:fillRect/>
          </a:stretch>
        </p:blipFill>
        <p:spPr>
          <a:xfrm>
            <a:off x="4191000" y="1261900"/>
            <a:ext cx="1219200" cy="476250"/>
          </a:xfrm>
          <a:prstGeom prst="rect">
            <a:avLst/>
          </a:prstGeom>
          <a:noFill/>
          <a:ln>
            <a:noFill/>
          </a:ln>
        </p:spPr>
      </p:pic>
      <p:sp>
        <p:nvSpPr>
          <p:cNvPr id="497" name="Google Shape;497;g31706c5b47b_1_16"/>
          <p:cNvSpPr txBox="1">
            <a:spLocks noGrp="1"/>
          </p:cNvSpPr>
          <p:nvPr>
            <p:ph type="body" idx="1"/>
          </p:nvPr>
        </p:nvSpPr>
        <p:spPr>
          <a:xfrm>
            <a:off x="5528750" y="832325"/>
            <a:ext cx="3166200" cy="1461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100"/>
              <a:t>This is the youth experience we are aiming for!</a:t>
            </a:r>
            <a:endParaRPr sz="31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0"/>
          <p:cNvSpPr txBox="1"/>
          <p:nvPr/>
        </p:nvSpPr>
        <p:spPr>
          <a:xfrm>
            <a:off x="190500" y="1752600"/>
            <a:ext cx="8763000" cy="31700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Times New Roman"/>
                <a:ea typeface="Times New Roman"/>
                <a:cs typeface="Times New Roman"/>
                <a:sym typeface="Times New Roman"/>
              </a:rPr>
              <a:t>Thank you for attending Stage 1 &amp; 2 training!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Times New Roman"/>
                <a:ea typeface="Times New Roman"/>
                <a:cs typeface="Times New Roman"/>
                <a:sym typeface="Times New Roman"/>
              </a:rPr>
              <a:t>We would welcome your feedback &amp; Questions</a:t>
            </a:r>
            <a:endParaRPr sz="3600" b="1"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1"/>
          <p:cNvSpPr txBox="1"/>
          <p:nvPr/>
        </p:nvSpPr>
        <p:spPr>
          <a:xfrm>
            <a:off x="407020" y="2209800"/>
            <a:ext cx="8763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Times New Roman"/>
                <a:ea typeface="Times New Roman"/>
                <a:cs typeface="Times New Roman"/>
                <a:sym typeface="Times New Roman"/>
              </a:rPr>
              <a:t>Radio Scouting Stage 3  + Teaser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2"/>
          <p:cNvSpPr txBox="1">
            <a:spLocks noGrp="1"/>
          </p:cNvSpPr>
          <p:nvPr>
            <p:ph type="title"/>
          </p:nvPr>
        </p:nvSpPr>
        <p:spPr>
          <a:xfrm>
            <a:off x="0" y="0"/>
            <a:ext cx="9144000" cy="73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a:t>Stage 3 - Competency Statements</a:t>
            </a:r>
            <a:endParaRPr/>
          </a:p>
        </p:txBody>
      </p:sp>
      <p:sp>
        <p:nvSpPr>
          <p:cNvPr id="513" name="Google Shape;513;p32"/>
          <p:cNvSpPr txBox="1"/>
          <p:nvPr/>
        </p:nvSpPr>
        <p:spPr>
          <a:xfrm>
            <a:off x="0" y="736800"/>
            <a:ext cx="9144000" cy="5017800"/>
          </a:xfrm>
          <a:prstGeom prst="rect">
            <a:avLst/>
          </a:prstGeom>
          <a:solidFill>
            <a:srgbClr val="D8D8D8"/>
          </a:solidFill>
          <a:ln>
            <a:noFill/>
          </a:ln>
        </p:spPr>
        <p:txBody>
          <a:bodyPr spcFirstLastPara="1" wrap="square" lIns="91425" tIns="45700" rIns="91425" bIns="45700" anchor="t" anchorCtr="0">
            <a:spAutoFit/>
          </a:bodyPr>
          <a:lstStyle/>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low frequency, high frequency, HF, VHF &amp; UHF</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low frequencies need larger antennas and high frequencies need smaller antennas</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resonance and the basics of tuning a half-wave dipole antenna</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I understand the concept of signal-to-noise ratio and how directional antennas help</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and can explain the 3 modes of propagation, namely Free-space, Groundwave &amp; Ionospheric prorogation</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can explain why I can hear distant stations on MW, LW and SW and how these changes from night and day</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know how space weather, particularly the Sun affects radio wave propagation</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know what objects in the Solar System emit radio waves and I understand the concept of signal to noise ratio</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what a repeater is and I have made a QSO via a repeater</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understand the main radio controls and how to use them, VFO A/B, AGC, RF gain, AF gain, Band select, Mode select, Tune</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have a log of 25 shortwave/HF stations that I have heard on the radio (Can includes Amateur and Commercial Stations)</a:t>
            </a:r>
            <a:r>
              <a:rPr lang="en-US" sz="1600">
                <a:solidFill>
                  <a:schemeClr val="dk1"/>
                </a:solidFill>
              </a:rPr>
              <a:t>. </a:t>
            </a:r>
            <a:r>
              <a:rPr lang="en-US" sz="1600">
                <a:solidFill>
                  <a:schemeClr val="dk1"/>
                </a:solidFill>
                <a:latin typeface="Times New Roman"/>
                <a:ea typeface="Times New Roman"/>
                <a:cs typeface="Times New Roman"/>
                <a:sym typeface="Times New Roman"/>
              </a:rPr>
              <a:t>Log time, date, frequency, mode and signal report</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have used an amateur radio station under supervision &amp; completed and logged 5 QSO’s </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latin typeface="Times New Roman"/>
                <a:ea typeface="Times New Roman"/>
                <a:cs typeface="Times New Roman"/>
                <a:sym typeface="Times New Roman"/>
              </a:rPr>
              <a:t>I have received a QSL card from a commercial or Amateur radio station</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I know the meaning and use of Mayday, PanPan and Securite, I can use radio communications effectively in an emergency situation and I know how to contact emergency services using Marine VHF</a:t>
            </a:r>
            <a:endParaRPr sz="2200">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8" name="Google Shape;628;p41"/>
          <p:cNvPicPr preferRelativeResize="0"/>
          <p:nvPr/>
        </p:nvPicPr>
        <p:blipFill rotWithShape="1">
          <a:blip r:embed="rId3">
            <a:alphaModFix/>
          </a:blip>
          <a:srcRect/>
          <a:stretch/>
        </p:blipFill>
        <p:spPr>
          <a:xfrm>
            <a:off x="4760489" y="472448"/>
            <a:ext cx="1447800" cy="1751811"/>
          </a:xfrm>
          <a:prstGeom prst="rect">
            <a:avLst/>
          </a:prstGeom>
          <a:noFill/>
          <a:ln>
            <a:noFill/>
          </a:ln>
        </p:spPr>
      </p:pic>
      <p:grpSp>
        <p:nvGrpSpPr>
          <p:cNvPr id="629" name="Google Shape;629;p41"/>
          <p:cNvGrpSpPr/>
          <p:nvPr/>
        </p:nvGrpSpPr>
        <p:grpSpPr>
          <a:xfrm>
            <a:off x="1929325" y="2627586"/>
            <a:ext cx="4908377" cy="2724150"/>
            <a:chOff x="570895" y="3113637"/>
            <a:chExt cx="18962773" cy="11668772"/>
          </a:xfrm>
        </p:grpSpPr>
        <p:pic>
          <p:nvPicPr>
            <p:cNvPr id="630" name="Google Shape;630;p41"/>
            <p:cNvPicPr preferRelativeResize="0"/>
            <p:nvPr/>
          </p:nvPicPr>
          <p:blipFill rotWithShape="1">
            <a:blip r:embed="rId4">
              <a:alphaModFix/>
            </a:blip>
            <a:srcRect/>
            <a:stretch/>
          </p:blipFill>
          <p:spPr>
            <a:xfrm>
              <a:off x="570895" y="3113637"/>
              <a:ext cx="18962773" cy="11668772"/>
            </a:xfrm>
            <a:prstGeom prst="rect">
              <a:avLst/>
            </a:prstGeom>
            <a:noFill/>
            <a:ln>
              <a:noFill/>
            </a:ln>
          </p:spPr>
        </p:pic>
        <p:pic>
          <p:nvPicPr>
            <p:cNvPr id="631" name="Google Shape;631;p41"/>
            <p:cNvPicPr preferRelativeResize="0"/>
            <p:nvPr/>
          </p:nvPicPr>
          <p:blipFill rotWithShape="1">
            <a:blip r:embed="rId5">
              <a:alphaModFix/>
            </a:blip>
            <a:srcRect/>
            <a:stretch/>
          </p:blipFill>
          <p:spPr>
            <a:xfrm>
              <a:off x="2047222" y="8307144"/>
              <a:ext cx="119627" cy="233364"/>
            </a:xfrm>
            <a:prstGeom prst="rect">
              <a:avLst/>
            </a:prstGeom>
            <a:noFill/>
            <a:ln>
              <a:noFill/>
            </a:ln>
          </p:spPr>
        </p:pic>
        <p:sp>
          <p:nvSpPr>
            <p:cNvPr id="632" name="Google Shape;632;p41"/>
            <p:cNvSpPr/>
            <p:nvPr/>
          </p:nvSpPr>
          <p:spPr>
            <a:xfrm>
              <a:off x="1974002" y="8251063"/>
              <a:ext cx="98425" cy="345440"/>
            </a:xfrm>
            <a:custGeom>
              <a:avLst/>
              <a:gdLst/>
              <a:ahLst/>
              <a:cxnLst/>
              <a:rect l="l" t="t" r="r" b="b"/>
              <a:pathLst>
                <a:path w="98425" h="345440" extrusionOk="0">
                  <a:moveTo>
                    <a:pt x="83494" y="0"/>
                  </a:moveTo>
                  <a:lnTo>
                    <a:pt x="45371" y="38947"/>
                  </a:lnTo>
                  <a:lnTo>
                    <a:pt x="20626" y="79852"/>
                  </a:lnTo>
                  <a:lnTo>
                    <a:pt x="5271" y="125156"/>
                  </a:lnTo>
                  <a:lnTo>
                    <a:pt x="0" y="173376"/>
                  </a:lnTo>
                  <a:lnTo>
                    <a:pt x="5271" y="221599"/>
                  </a:lnTo>
                  <a:lnTo>
                    <a:pt x="20626" y="266906"/>
                  </a:lnTo>
                  <a:lnTo>
                    <a:pt x="45371" y="307814"/>
                  </a:lnTo>
                  <a:lnTo>
                    <a:pt x="78814" y="342837"/>
                  </a:lnTo>
                  <a:lnTo>
                    <a:pt x="83400" y="345413"/>
                  </a:lnTo>
                  <a:lnTo>
                    <a:pt x="89075" y="345413"/>
                  </a:lnTo>
                  <a:lnTo>
                    <a:pt x="92196" y="344083"/>
                  </a:lnTo>
                  <a:lnTo>
                    <a:pt x="98290" y="336816"/>
                  </a:lnTo>
                  <a:lnTo>
                    <a:pt x="97703" y="329853"/>
                  </a:lnTo>
                  <a:lnTo>
                    <a:pt x="93012" y="325927"/>
                  </a:lnTo>
                  <a:lnTo>
                    <a:pt x="62917" y="294402"/>
                  </a:lnTo>
                  <a:lnTo>
                    <a:pt x="40647" y="257575"/>
                  </a:lnTo>
                  <a:lnTo>
                    <a:pt x="26828" y="216787"/>
                  </a:lnTo>
                  <a:lnTo>
                    <a:pt x="22083" y="173376"/>
                  </a:lnTo>
                  <a:lnTo>
                    <a:pt x="26828" y="129965"/>
                  </a:lnTo>
                  <a:lnTo>
                    <a:pt x="40647" y="89177"/>
                  </a:lnTo>
                  <a:lnTo>
                    <a:pt x="62917" y="52351"/>
                  </a:lnTo>
                  <a:lnTo>
                    <a:pt x="93012" y="20826"/>
                  </a:lnTo>
                  <a:lnTo>
                    <a:pt x="97703" y="16900"/>
                  </a:lnTo>
                  <a:lnTo>
                    <a:pt x="98290" y="9926"/>
                  </a:lnTo>
                  <a:lnTo>
                    <a:pt x="90437" y="586"/>
                  </a:lnTo>
                  <a:lnTo>
                    <a:pt x="83494" y="0"/>
                  </a:lnTo>
                  <a:close/>
                </a:path>
              </a:pathLst>
            </a:custGeom>
            <a:solidFill>
              <a:srgbClr val="00A65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33" name="Google Shape;633;p41"/>
            <p:cNvPicPr preferRelativeResize="0"/>
            <p:nvPr/>
          </p:nvPicPr>
          <p:blipFill rotWithShape="1">
            <a:blip r:embed="rId6">
              <a:alphaModFix/>
            </a:blip>
            <a:srcRect/>
            <a:stretch/>
          </p:blipFill>
          <p:spPr>
            <a:xfrm>
              <a:off x="2299033" y="8307160"/>
              <a:ext cx="119607" cy="233343"/>
            </a:xfrm>
            <a:prstGeom prst="rect">
              <a:avLst/>
            </a:prstGeom>
            <a:noFill/>
            <a:ln>
              <a:noFill/>
            </a:ln>
          </p:spPr>
        </p:pic>
        <p:sp>
          <p:nvSpPr>
            <p:cNvPr id="634" name="Google Shape;634;p41"/>
            <p:cNvSpPr/>
            <p:nvPr/>
          </p:nvSpPr>
          <p:spPr>
            <a:xfrm>
              <a:off x="2393575" y="8251054"/>
              <a:ext cx="98425" cy="345440"/>
            </a:xfrm>
            <a:custGeom>
              <a:avLst/>
              <a:gdLst/>
              <a:ahLst/>
              <a:cxnLst/>
              <a:rect l="l" t="t" r="r" b="b"/>
              <a:pathLst>
                <a:path w="98425" h="345440" extrusionOk="0">
                  <a:moveTo>
                    <a:pt x="14816" y="0"/>
                  </a:moveTo>
                  <a:lnTo>
                    <a:pt x="7842" y="607"/>
                  </a:lnTo>
                  <a:lnTo>
                    <a:pt x="0" y="9947"/>
                  </a:lnTo>
                  <a:lnTo>
                    <a:pt x="596" y="16900"/>
                  </a:lnTo>
                  <a:lnTo>
                    <a:pt x="5266" y="20826"/>
                  </a:lnTo>
                  <a:lnTo>
                    <a:pt x="35372" y="52351"/>
                  </a:lnTo>
                  <a:lnTo>
                    <a:pt x="57644" y="89179"/>
                  </a:lnTo>
                  <a:lnTo>
                    <a:pt x="71463" y="129970"/>
                  </a:lnTo>
                  <a:lnTo>
                    <a:pt x="76207" y="173387"/>
                  </a:lnTo>
                  <a:lnTo>
                    <a:pt x="71463" y="216804"/>
                  </a:lnTo>
                  <a:lnTo>
                    <a:pt x="57644" y="257595"/>
                  </a:lnTo>
                  <a:lnTo>
                    <a:pt x="35372" y="294422"/>
                  </a:lnTo>
                  <a:lnTo>
                    <a:pt x="5266" y="325948"/>
                  </a:lnTo>
                  <a:lnTo>
                    <a:pt x="596" y="329874"/>
                  </a:lnTo>
                  <a:lnTo>
                    <a:pt x="0" y="336848"/>
                  </a:lnTo>
                  <a:lnTo>
                    <a:pt x="6104" y="344104"/>
                  </a:lnTo>
                  <a:lnTo>
                    <a:pt x="9235" y="345444"/>
                  </a:lnTo>
                  <a:lnTo>
                    <a:pt x="14889" y="345444"/>
                  </a:lnTo>
                  <a:lnTo>
                    <a:pt x="52921" y="307823"/>
                  </a:lnTo>
                  <a:lnTo>
                    <a:pt x="77662" y="266913"/>
                  </a:lnTo>
                  <a:lnTo>
                    <a:pt x="93010" y="221605"/>
                  </a:lnTo>
                  <a:lnTo>
                    <a:pt x="98279" y="173387"/>
                  </a:lnTo>
                  <a:lnTo>
                    <a:pt x="93010" y="125169"/>
                  </a:lnTo>
                  <a:lnTo>
                    <a:pt x="77662" y="79862"/>
                  </a:lnTo>
                  <a:lnTo>
                    <a:pt x="52921" y="38955"/>
                  </a:lnTo>
                  <a:lnTo>
                    <a:pt x="19475" y="3937"/>
                  </a:lnTo>
                  <a:lnTo>
                    <a:pt x="14816" y="0"/>
                  </a:lnTo>
                  <a:close/>
                </a:path>
              </a:pathLst>
            </a:custGeom>
            <a:solidFill>
              <a:srgbClr val="00A65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5" name="Google Shape;635;p41"/>
            <p:cNvSpPr/>
            <p:nvPr/>
          </p:nvSpPr>
          <p:spPr>
            <a:xfrm>
              <a:off x="1977009" y="8367944"/>
              <a:ext cx="509270" cy="677545"/>
            </a:xfrm>
            <a:custGeom>
              <a:avLst/>
              <a:gdLst/>
              <a:ahLst/>
              <a:cxnLst/>
              <a:rect l="l" t="t" r="r" b="b"/>
              <a:pathLst>
                <a:path w="509269" h="677545" extrusionOk="0">
                  <a:moveTo>
                    <a:pt x="503345" y="651048"/>
                  </a:moveTo>
                  <a:lnTo>
                    <a:pt x="5926" y="651048"/>
                  </a:lnTo>
                  <a:lnTo>
                    <a:pt x="0" y="656964"/>
                  </a:lnTo>
                  <a:lnTo>
                    <a:pt x="0" y="671560"/>
                  </a:lnTo>
                  <a:lnTo>
                    <a:pt x="5926" y="677476"/>
                  </a:lnTo>
                  <a:lnTo>
                    <a:pt x="503345" y="677476"/>
                  </a:lnTo>
                  <a:lnTo>
                    <a:pt x="509261" y="671560"/>
                  </a:lnTo>
                  <a:lnTo>
                    <a:pt x="509261" y="656964"/>
                  </a:lnTo>
                  <a:lnTo>
                    <a:pt x="503345" y="651048"/>
                  </a:lnTo>
                  <a:close/>
                </a:path>
                <a:path w="509269" h="677545" extrusionOk="0">
                  <a:moveTo>
                    <a:pt x="255918" y="0"/>
                  </a:moveTo>
                  <a:lnTo>
                    <a:pt x="233950" y="4447"/>
                  </a:lnTo>
                  <a:lnTo>
                    <a:pt x="215992" y="16568"/>
                  </a:lnTo>
                  <a:lnTo>
                    <a:pt x="203874" y="34530"/>
                  </a:lnTo>
                  <a:lnTo>
                    <a:pt x="199428" y="56500"/>
                  </a:lnTo>
                  <a:lnTo>
                    <a:pt x="201240" y="70704"/>
                  </a:lnTo>
                  <a:lnTo>
                    <a:pt x="206369" y="83579"/>
                  </a:lnTo>
                  <a:lnTo>
                    <a:pt x="214354" y="94674"/>
                  </a:lnTo>
                  <a:lnTo>
                    <a:pt x="224736" y="103536"/>
                  </a:lnTo>
                  <a:lnTo>
                    <a:pt x="25370" y="651048"/>
                  </a:lnTo>
                  <a:lnTo>
                    <a:pt x="71013" y="651048"/>
                  </a:lnTo>
                  <a:lnTo>
                    <a:pt x="105048" y="622588"/>
                  </a:lnTo>
                  <a:lnTo>
                    <a:pt x="63851" y="622588"/>
                  </a:lnTo>
                  <a:lnTo>
                    <a:pt x="133032" y="432636"/>
                  </a:lnTo>
                  <a:lnTo>
                    <a:pt x="162210" y="432636"/>
                  </a:lnTo>
                  <a:lnTo>
                    <a:pt x="147398" y="400961"/>
                  </a:lnTo>
                  <a:lnTo>
                    <a:pt x="201708" y="346460"/>
                  </a:lnTo>
                  <a:lnTo>
                    <a:pt x="164413" y="346460"/>
                  </a:lnTo>
                  <a:lnTo>
                    <a:pt x="226925" y="174769"/>
                  </a:lnTo>
                  <a:lnTo>
                    <a:pt x="313059" y="174769"/>
                  </a:lnTo>
                  <a:lnTo>
                    <a:pt x="287122" y="103536"/>
                  </a:lnTo>
                  <a:lnTo>
                    <a:pt x="297503" y="94674"/>
                  </a:lnTo>
                  <a:lnTo>
                    <a:pt x="305489" y="83579"/>
                  </a:lnTo>
                  <a:lnTo>
                    <a:pt x="306228" y="81725"/>
                  </a:lnTo>
                  <a:lnTo>
                    <a:pt x="232673" y="81725"/>
                  </a:lnTo>
                  <a:lnTo>
                    <a:pt x="228046" y="76524"/>
                  </a:lnTo>
                  <a:lnTo>
                    <a:pt x="224528" y="70491"/>
                  </a:lnTo>
                  <a:lnTo>
                    <a:pt x="222287" y="63768"/>
                  </a:lnTo>
                  <a:lnTo>
                    <a:pt x="221501" y="56500"/>
                  </a:lnTo>
                  <a:lnTo>
                    <a:pt x="224212" y="43117"/>
                  </a:lnTo>
                  <a:lnTo>
                    <a:pt x="231598" y="32171"/>
                  </a:lnTo>
                  <a:lnTo>
                    <a:pt x="242541" y="24783"/>
                  </a:lnTo>
                  <a:lnTo>
                    <a:pt x="255918" y="22072"/>
                  </a:lnTo>
                  <a:lnTo>
                    <a:pt x="299577" y="22072"/>
                  </a:lnTo>
                  <a:lnTo>
                    <a:pt x="295864" y="16568"/>
                  </a:lnTo>
                  <a:lnTo>
                    <a:pt x="277899" y="4447"/>
                  </a:lnTo>
                  <a:lnTo>
                    <a:pt x="255918" y="0"/>
                  </a:lnTo>
                  <a:close/>
                </a:path>
                <a:path w="509269" h="677545" extrusionOk="0">
                  <a:moveTo>
                    <a:pt x="218203" y="552370"/>
                  </a:moveTo>
                  <a:lnTo>
                    <a:pt x="189020" y="552370"/>
                  </a:lnTo>
                  <a:lnTo>
                    <a:pt x="235165" y="651048"/>
                  </a:lnTo>
                  <a:lnTo>
                    <a:pt x="276703" y="651048"/>
                  </a:lnTo>
                  <a:lnTo>
                    <a:pt x="298321" y="604808"/>
                  </a:lnTo>
                  <a:lnTo>
                    <a:pt x="242725" y="604808"/>
                  </a:lnTo>
                  <a:lnTo>
                    <a:pt x="218203" y="552370"/>
                  </a:lnTo>
                  <a:close/>
                </a:path>
                <a:path w="509269" h="677545" extrusionOk="0">
                  <a:moveTo>
                    <a:pt x="364014" y="552370"/>
                  </a:moveTo>
                  <a:lnTo>
                    <a:pt x="322838" y="552370"/>
                  </a:lnTo>
                  <a:lnTo>
                    <a:pt x="440824" y="651048"/>
                  </a:lnTo>
                  <a:lnTo>
                    <a:pt x="486477" y="651048"/>
                  </a:lnTo>
                  <a:lnTo>
                    <a:pt x="476114" y="622588"/>
                  </a:lnTo>
                  <a:lnTo>
                    <a:pt x="447996" y="622588"/>
                  </a:lnTo>
                  <a:lnTo>
                    <a:pt x="364014" y="552370"/>
                  </a:lnTo>
                  <a:close/>
                </a:path>
                <a:path w="509269" h="677545" extrusionOk="0">
                  <a:moveTo>
                    <a:pt x="162210" y="432636"/>
                  </a:moveTo>
                  <a:lnTo>
                    <a:pt x="133032" y="432636"/>
                  </a:lnTo>
                  <a:lnTo>
                    <a:pt x="177450" y="527617"/>
                  </a:lnTo>
                  <a:lnTo>
                    <a:pt x="63851" y="622588"/>
                  </a:lnTo>
                  <a:lnTo>
                    <a:pt x="105048" y="622588"/>
                  </a:lnTo>
                  <a:lnTo>
                    <a:pt x="189020" y="552370"/>
                  </a:lnTo>
                  <a:lnTo>
                    <a:pt x="218203" y="552370"/>
                  </a:lnTo>
                  <a:lnTo>
                    <a:pt x="162210" y="432636"/>
                  </a:lnTo>
                  <a:close/>
                </a:path>
                <a:path w="509269" h="677545" extrusionOk="0">
                  <a:moveTo>
                    <a:pt x="406951" y="432636"/>
                  </a:moveTo>
                  <a:lnTo>
                    <a:pt x="378826" y="432636"/>
                  </a:lnTo>
                  <a:lnTo>
                    <a:pt x="447996" y="622588"/>
                  </a:lnTo>
                  <a:lnTo>
                    <a:pt x="476114" y="622588"/>
                  </a:lnTo>
                  <a:lnTo>
                    <a:pt x="406951" y="432636"/>
                  </a:lnTo>
                  <a:close/>
                </a:path>
                <a:path w="509269" h="677545" extrusionOk="0">
                  <a:moveTo>
                    <a:pt x="269133" y="305299"/>
                  </a:moveTo>
                  <a:lnTo>
                    <a:pt x="242725" y="305299"/>
                  </a:lnTo>
                  <a:lnTo>
                    <a:pt x="242725" y="604808"/>
                  </a:lnTo>
                  <a:lnTo>
                    <a:pt x="269133" y="604808"/>
                  </a:lnTo>
                  <a:lnTo>
                    <a:pt x="269133" y="305299"/>
                  </a:lnTo>
                  <a:close/>
                </a:path>
                <a:path w="509269" h="677545" extrusionOk="0">
                  <a:moveTo>
                    <a:pt x="306433" y="305299"/>
                  </a:moveTo>
                  <a:lnTo>
                    <a:pt x="269133" y="305299"/>
                  </a:lnTo>
                  <a:lnTo>
                    <a:pt x="364460" y="400961"/>
                  </a:lnTo>
                  <a:lnTo>
                    <a:pt x="269133" y="604808"/>
                  </a:lnTo>
                  <a:lnTo>
                    <a:pt x="298321" y="604808"/>
                  </a:lnTo>
                  <a:lnTo>
                    <a:pt x="322838" y="552370"/>
                  </a:lnTo>
                  <a:lnTo>
                    <a:pt x="364014" y="552370"/>
                  </a:lnTo>
                  <a:lnTo>
                    <a:pt x="334408" y="527617"/>
                  </a:lnTo>
                  <a:lnTo>
                    <a:pt x="378826" y="432636"/>
                  </a:lnTo>
                  <a:lnTo>
                    <a:pt x="406951" y="432636"/>
                  </a:lnTo>
                  <a:lnTo>
                    <a:pt x="375573" y="346460"/>
                  </a:lnTo>
                  <a:lnTo>
                    <a:pt x="347444" y="346460"/>
                  </a:lnTo>
                  <a:lnTo>
                    <a:pt x="306433" y="305299"/>
                  </a:lnTo>
                  <a:close/>
                </a:path>
                <a:path w="509269" h="677545" extrusionOk="0">
                  <a:moveTo>
                    <a:pt x="284933" y="174769"/>
                  </a:moveTo>
                  <a:lnTo>
                    <a:pt x="226925" y="174769"/>
                  </a:lnTo>
                  <a:lnTo>
                    <a:pt x="241835" y="268756"/>
                  </a:lnTo>
                  <a:lnTo>
                    <a:pt x="164413" y="346460"/>
                  </a:lnTo>
                  <a:lnTo>
                    <a:pt x="201708" y="346460"/>
                  </a:lnTo>
                  <a:lnTo>
                    <a:pt x="242725" y="305299"/>
                  </a:lnTo>
                  <a:lnTo>
                    <a:pt x="306433" y="305299"/>
                  </a:lnTo>
                  <a:lnTo>
                    <a:pt x="270023" y="268756"/>
                  </a:lnTo>
                  <a:lnTo>
                    <a:pt x="284933" y="174769"/>
                  </a:lnTo>
                  <a:close/>
                </a:path>
                <a:path w="509269" h="677545" extrusionOk="0">
                  <a:moveTo>
                    <a:pt x="313059" y="174769"/>
                  </a:moveTo>
                  <a:lnTo>
                    <a:pt x="284933" y="174769"/>
                  </a:lnTo>
                  <a:lnTo>
                    <a:pt x="347444" y="346460"/>
                  </a:lnTo>
                  <a:lnTo>
                    <a:pt x="375573" y="346460"/>
                  </a:lnTo>
                  <a:lnTo>
                    <a:pt x="313059" y="174769"/>
                  </a:lnTo>
                  <a:close/>
                </a:path>
                <a:path w="509269" h="677545" extrusionOk="0">
                  <a:moveTo>
                    <a:pt x="254505" y="43349"/>
                  </a:moveTo>
                  <a:lnTo>
                    <a:pt x="252631" y="43663"/>
                  </a:lnTo>
                  <a:lnTo>
                    <a:pt x="251761" y="44103"/>
                  </a:lnTo>
                  <a:lnTo>
                    <a:pt x="250725" y="44543"/>
                  </a:lnTo>
                  <a:lnTo>
                    <a:pt x="249070" y="45307"/>
                  </a:lnTo>
                  <a:lnTo>
                    <a:pt x="247542" y="46260"/>
                  </a:lnTo>
                  <a:lnTo>
                    <a:pt x="246170" y="47715"/>
                  </a:lnTo>
                  <a:lnTo>
                    <a:pt x="245971" y="47820"/>
                  </a:lnTo>
                  <a:lnTo>
                    <a:pt x="244861" y="49129"/>
                  </a:lnTo>
                  <a:lnTo>
                    <a:pt x="244065" y="50459"/>
                  </a:lnTo>
                  <a:lnTo>
                    <a:pt x="232673" y="81725"/>
                  </a:lnTo>
                  <a:lnTo>
                    <a:pt x="279185" y="81725"/>
                  </a:lnTo>
                  <a:lnTo>
                    <a:pt x="267792" y="50459"/>
                  </a:lnTo>
                  <a:lnTo>
                    <a:pt x="266997" y="49129"/>
                  </a:lnTo>
                  <a:lnTo>
                    <a:pt x="265573" y="47454"/>
                  </a:lnTo>
                  <a:lnTo>
                    <a:pt x="264944" y="47077"/>
                  </a:lnTo>
                  <a:lnTo>
                    <a:pt x="263793" y="46092"/>
                  </a:lnTo>
                  <a:lnTo>
                    <a:pt x="263248" y="45485"/>
                  </a:lnTo>
                  <a:lnTo>
                    <a:pt x="261248" y="44312"/>
                  </a:lnTo>
                  <a:lnTo>
                    <a:pt x="259803" y="43789"/>
                  </a:lnTo>
                  <a:lnTo>
                    <a:pt x="258307" y="43506"/>
                  </a:lnTo>
                  <a:lnTo>
                    <a:pt x="256861" y="43506"/>
                  </a:lnTo>
                  <a:lnTo>
                    <a:pt x="255332" y="43475"/>
                  </a:lnTo>
                  <a:lnTo>
                    <a:pt x="254505" y="43349"/>
                  </a:lnTo>
                  <a:close/>
                </a:path>
                <a:path w="509269" h="677545" extrusionOk="0">
                  <a:moveTo>
                    <a:pt x="299577" y="22072"/>
                  </a:moveTo>
                  <a:lnTo>
                    <a:pt x="255918" y="22072"/>
                  </a:lnTo>
                  <a:lnTo>
                    <a:pt x="269305" y="24783"/>
                  </a:lnTo>
                  <a:lnTo>
                    <a:pt x="280246" y="32171"/>
                  </a:lnTo>
                  <a:lnTo>
                    <a:pt x="287628" y="43117"/>
                  </a:lnTo>
                  <a:lnTo>
                    <a:pt x="290336" y="56500"/>
                  </a:lnTo>
                  <a:lnTo>
                    <a:pt x="289551" y="63771"/>
                  </a:lnTo>
                  <a:lnTo>
                    <a:pt x="287317" y="70491"/>
                  </a:lnTo>
                  <a:lnTo>
                    <a:pt x="283795" y="76533"/>
                  </a:lnTo>
                  <a:lnTo>
                    <a:pt x="279185" y="81725"/>
                  </a:lnTo>
                  <a:lnTo>
                    <a:pt x="306228" y="81725"/>
                  </a:lnTo>
                  <a:lnTo>
                    <a:pt x="310618" y="70704"/>
                  </a:lnTo>
                  <a:lnTo>
                    <a:pt x="312430" y="56500"/>
                  </a:lnTo>
                  <a:lnTo>
                    <a:pt x="307983" y="34530"/>
                  </a:lnTo>
                  <a:lnTo>
                    <a:pt x="299577" y="22072"/>
                  </a:lnTo>
                  <a:close/>
                </a:path>
                <a:path w="509269" h="677545" extrusionOk="0">
                  <a:moveTo>
                    <a:pt x="257531" y="43359"/>
                  </a:moveTo>
                  <a:lnTo>
                    <a:pt x="256861" y="43506"/>
                  </a:lnTo>
                  <a:lnTo>
                    <a:pt x="258307" y="43506"/>
                  </a:lnTo>
                  <a:lnTo>
                    <a:pt x="257531" y="43359"/>
                  </a:lnTo>
                  <a:close/>
                </a:path>
              </a:pathLst>
            </a:custGeom>
            <a:solidFill>
              <a:srgbClr val="00693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36" name="Google Shape;636;p41"/>
            <p:cNvPicPr preferRelativeResize="0"/>
            <p:nvPr/>
          </p:nvPicPr>
          <p:blipFill rotWithShape="1">
            <a:blip r:embed="rId7">
              <a:alphaModFix/>
            </a:blip>
            <a:srcRect/>
            <a:stretch/>
          </p:blipFill>
          <p:spPr>
            <a:xfrm>
              <a:off x="1068025" y="8948025"/>
              <a:ext cx="2329782" cy="1498189"/>
            </a:xfrm>
            <a:prstGeom prst="rect">
              <a:avLst/>
            </a:prstGeom>
            <a:noFill/>
            <a:ln>
              <a:noFill/>
            </a:ln>
          </p:spPr>
        </p:pic>
      </p:grpSp>
      <p:pic>
        <p:nvPicPr>
          <p:cNvPr id="637" name="Google Shape;637;p41"/>
          <p:cNvPicPr preferRelativeResize="0"/>
          <p:nvPr/>
        </p:nvPicPr>
        <p:blipFill>
          <a:blip r:embed="rId8">
            <a:alphaModFix/>
          </a:blip>
          <a:stretch>
            <a:fillRect/>
          </a:stretch>
        </p:blipFill>
        <p:spPr>
          <a:xfrm>
            <a:off x="2626401" y="472448"/>
            <a:ext cx="1757112" cy="1654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5"/>
          <p:cNvPicPr preferRelativeResize="0"/>
          <p:nvPr/>
        </p:nvPicPr>
        <p:blipFill rotWithShape="1">
          <a:blip r:embed="rId3">
            <a:alphaModFix/>
          </a:blip>
          <a:srcRect/>
          <a:stretch/>
        </p:blipFill>
        <p:spPr>
          <a:xfrm>
            <a:off x="207792" y="1003340"/>
            <a:ext cx="4872037" cy="3036149"/>
          </a:xfrm>
          <a:prstGeom prst="rect">
            <a:avLst/>
          </a:prstGeom>
          <a:noFill/>
          <a:ln>
            <a:noFill/>
          </a:ln>
        </p:spPr>
      </p:pic>
      <p:sp>
        <p:nvSpPr>
          <p:cNvPr id="115" name="Google Shape;115;p5"/>
          <p:cNvSpPr txBox="1">
            <a:spLocks noGrp="1"/>
          </p:cNvSpPr>
          <p:nvPr>
            <p:ph type="title"/>
          </p:nvPr>
        </p:nvSpPr>
        <p:spPr>
          <a:xfrm>
            <a:off x="166686" y="0"/>
            <a:ext cx="8810700" cy="831600"/>
          </a:xfrm>
          <a:prstGeom prst="rect">
            <a:avLst/>
          </a:prstGeom>
          <a:noFill/>
          <a:ln>
            <a:noFill/>
          </a:ln>
        </p:spPr>
        <p:txBody>
          <a:bodyPr spcFirstLastPara="1" wrap="square" lIns="0" tIns="5475" rIns="0" bIns="0" anchor="ctr" anchorCtr="0">
            <a:spAutoFit/>
          </a:bodyPr>
          <a:lstStyle/>
          <a:p>
            <a:pPr marL="5776" lvl="0" indent="0" algn="ctr" rtl="0">
              <a:lnSpc>
                <a:spcPct val="100000"/>
              </a:lnSpc>
              <a:spcBef>
                <a:spcPts val="0"/>
              </a:spcBef>
              <a:spcAft>
                <a:spcPts val="0"/>
              </a:spcAft>
              <a:buSzPts val="1400"/>
              <a:buNone/>
            </a:pPr>
            <a:r>
              <a:rPr lang="en-US" sz="4389" b="0">
                <a:latin typeface="Arial"/>
                <a:ea typeface="Arial"/>
                <a:cs typeface="Arial"/>
                <a:sym typeface="Arial"/>
              </a:rPr>
              <a:t>Radio Scouting Ireland's Role</a:t>
            </a:r>
            <a:br>
              <a:rPr lang="en-US" sz="4389" b="0">
                <a:latin typeface="Arial"/>
                <a:ea typeface="Arial"/>
                <a:cs typeface="Arial"/>
                <a:sym typeface="Arial"/>
              </a:rPr>
            </a:br>
            <a:r>
              <a:rPr lang="en-US" sz="978" b="0">
                <a:latin typeface="Arial"/>
                <a:ea typeface="Arial"/>
                <a:cs typeface="Arial"/>
                <a:sym typeface="Arial"/>
              </a:rPr>
              <a:t>Radio Scouting Ireland – Strategic Ovbjectives 2022-2025</a:t>
            </a:r>
            <a:endParaRPr sz="978">
              <a:latin typeface="Arial"/>
              <a:ea typeface="Arial"/>
              <a:cs typeface="Arial"/>
              <a:sym typeface="Arial"/>
            </a:endParaRPr>
          </a:p>
        </p:txBody>
      </p:sp>
      <p:sp>
        <p:nvSpPr>
          <p:cNvPr id="116" name="Google Shape;116;p5"/>
          <p:cNvSpPr txBox="1"/>
          <p:nvPr/>
        </p:nvSpPr>
        <p:spPr>
          <a:xfrm>
            <a:off x="5079750" y="1003350"/>
            <a:ext cx="4037400" cy="2971800"/>
          </a:xfrm>
          <a:prstGeom prst="rect">
            <a:avLst/>
          </a:prstGeom>
          <a:noFill/>
          <a:ln>
            <a:noFill/>
          </a:ln>
        </p:spPr>
        <p:txBody>
          <a:bodyPr spcFirstLastPara="1" wrap="square" lIns="0" tIns="5475" rIns="0" bIns="0" anchor="t" anchorCtr="0">
            <a:spAutoFit/>
          </a:bodyPr>
          <a:lstStyle/>
          <a:p>
            <a:pPr marL="213710" marR="291396" lvl="0" indent="-207934" algn="l" rtl="0">
              <a:lnSpc>
                <a:spcPct val="100800"/>
              </a:lnSpc>
              <a:spcBef>
                <a:spcPts val="0"/>
              </a:spcBef>
              <a:spcAft>
                <a:spcPts val="0"/>
              </a:spcAft>
              <a:buClr>
                <a:srgbClr val="00A64F"/>
              </a:buClr>
              <a:buSzPts val="1400"/>
              <a:buChar char="•"/>
            </a:pPr>
            <a:r>
              <a:rPr lang="en-US" sz="1400" b="1" i="0" u="none" strike="noStrike" cap="none">
                <a:solidFill>
                  <a:srgbClr val="006938"/>
                </a:solidFill>
              </a:rPr>
              <a:t>Develop fun radio, communications and electronics activities that are easily achievable by Scout troops around Ireland at their dens and the National Scout Centres - See</a:t>
            </a:r>
            <a:r>
              <a:rPr lang="en-US" sz="1400" b="1" i="0" u="none" strike="noStrike" cap="none">
                <a:solidFill>
                  <a:srgbClr val="00A64F"/>
                </a:solidFill>
              </a:rPr>
              <a:t> </a:t>
            </a:r>
            <a:r>
              <a:rPr lang="en-US" b="1" u="sng">
                <a:solidFill>
                  <a:schemeClr val="hlink"/>
                </a:solidFill>
                <a:hlinkClick r:id="rId4"/>
              </a:rPr>
              <a:t>www.r</a:t>
            </a:r>
            <a:r>
              <a:rPr lang="en-US" sz="1400" b="1" i="0" u="sng" strike="noStrike" cap="none">
                <a:solidFill>
                  <a:schemeClr val="hlink"/>
                </a:solidFill>
                <a:hlinkClick r:id="rId4"/>
              </a:rPr>
              <a:t>adioscuting.ie</a:t>
            </a:r>
            <a:endParaRPr sz="1400" b="1" i="0" u="none" strike="noStrike" cap="none">
              <a:solidFill>
                <a:srgbClr val="00A64F"/>
              </a:solidFill>
            </a:endParaRPr>
          </a:p>
          <a:p>
            <a:pPr marL="213710" marR="291396" lvl="0" indent="-207934" algn="l" rtl="0">
              <a:lnSpc>
                <a:spcPct val="100800"/>
              </a:lnSpc>
              <a:spcBef>
                <a:spcPts val="0"/>
              </a:spcBef>
              <a:spcAft>
                <a:spcPts val="0"/>
              </a:spcAft>
              <a:buClr>
                <a:srgbClr val="006938"/>
              </a:buClr>
              <a:buSzPts val="1400"/>
              <a:buChar char="•"/>
            </a:pPr>
            <a:r>
              <a:rPr lang="en-US" sz="1400" b="1" i="0" u="none" strike="noStrike" cap="none">
                <a:solidFill>
                  <a:srgbClr val="006938"/>
                </a:solidFill>
              </a:rPr>
              <a:t>Support scout troops with training</a:t>
            </a:r>
            <a:endParaRPr sz="1400" b="1" i="0" u="none" strike="noStrike" cap="none">
              <a:solidFill>
                <a:srgbClr val="006938"/>
              </a:solidFill>
            </a:endParaRPr>
          </a:p>
          <a:p>
            <a:pPr marL="213711" marR="291397" lvl="0" indent="-207935" algn="l" rtl="0">
              <a:lnSpc>
                <a:spcPct val="100800"/>
              </a:lnSpc>
              <a:spcBef>
                <a:spcPts val="562"/>
              </a:spcBef>
              <a:spcAft>
                <a:spcPts val="0"/>
              </a:spcAft>
              <a:buClr>
                <a:srgbClr val="006938"/>
              </a:buClr>
              <a:buSzPts val="1400"/>
              <a:buChar char="•"/>
            </a:pPr>
            <a:r>
              <a:rPr lang="en-US" sz="1400" b="1" i="0" u="none" strike="noStrike" cap="none">
                <a:solidFill>
                  <a:srgbClr val="006938"/>
                </a:solidFill>
              </a:rPr>
              <a:t>Support national events</a:t>
            </a:r>
            <a:endParaRPr sz="1400" b="1" i="0" u="none" strike="noStrike" cap="none">
              <a:solidFill>
                <a:srgbClr val="006938"/>
              </a:solidFill>
            </a:endParaRPr>
          </a:p>
          <a:p>
            <a:pPr marL="213711" marR="291397" lvl="0" indent="-207935" algn="l" rtl="0">
              <a:lnSpc>
                <a:spcPct val="100800"/>
              </a:lnSpc>
              <a:spcBef>
                <a:spcPts val="562"/>
              </a:spcBef>
              <a:spcAft>
                <a:spcPts val="0"/>
              </a:spcAft>
              <a:buClr>
                <a:srgbClr val="006938"/>
              </a:buClr>
              <a:buSzPts val="1400"/>
              <a:buChar char="•"/>
            </a:pPr>
            <a:r>
              <a:rPr lang="en-US" b="1">
                <a:solidFill>
                  <a:srgbClr val="006938"/>
                </a:solidFill>
              </a:rPr>
              <a:t>Development and support the</a:t>
            </a:r>
            <a:r>
              <a:rPr lang="en-US" sz="1400" b="1" i="0" u="none" strike="noStrike" cap="none">
                <a:solidFill>
                  <a:srgbClr val="006938"/>
                </a:solidFill>
              </a:rPr>
              <a:t> Radio Scouting </a:t>
            </a:r>
            <a:r>
              <a:rPr lang="en-US" b="1">
                <a:solidFill>
                  <a:srgbClr val="006938"/>
                </a:solidFill>
              </a:rPr>
              <a:t>P</a:t>
            </a:r>
            <a:r>
              <a:rPr lang="en-US" sz="1400" b="1" i="0" u="none" strike="noStrike" cap="none">
                <a:solidFill>
                  <a:srgbClr val="006938"/>
                </a:solidFill>
              </a:rPr>
              <a:t>rogram (S1-S9), to support Scouts and Scouters to achieve a solid understanding of science, technology, radio, electronics, operations and regulations.</a:t>
            </a:r>
            <a:endParaRPr sz="1400" b="1" i="0" u="none" strike="noStrike" cap="none">
              <a:solidFill>
                <a:srgbClr val="006938"/>
              </a:solidFill>
            </a:endParaRPr>
          </a:p>
        </p:txBody>
      </p:sp>
      <p:pic>
        <p:nvPicPr>
          <p:cNvPr id="117" name="Google Shape;117;p5"/>
          <p:cNvPicPr preferRelativeResize="0"/>
          <p:nvPr/>
        </p:nvPicPr>
        <p:blipFill rotWithShape="1">
          <a:blip r:embed="rId5">
            <a:alphaModFix/>
          </a:blip>
          <a:srcRect/>
          <a:stretch/>
        </p:blipFill>
        <p:spPr>
          <a:xfrm>
            <a:off x="5079825" y="4023938"/>
            <a:ext cx="4064175" cy="2473012"/>
          </a:xfrm>
          <a:prstGeom prst="rect">
            <a:avLst/>
          </a:prstGeom>
          <a:noFill/>
          <a:ln>
            <a:noFill/>
          </a:ln>
        </p:spPr>
      </p:pic>
      <p:sp>
        <p:nvSpPr>
          <p:cNvPr id="118" name="Google Shape;118;p5"/>
          <p:cNvSpPr txBox="1"/>
          <p:nvPr/>
        </p:nvSpPr>
        <p:spPr>
          <a:xfrm>
            <a:off x="131601" y="4068725"/>
            <a:ext cx="4948200" cy="1845000"/>
          </a:xfrm>
          <a:prstGeom prst="rect">
            <a:avLst/>
          </a:prstGeom>
          <a:noFill/>
          <a:ln>
            <a:noFill/>
          </a:ln>
        </p:spPr>
        <p:txBody>
          <a:bodyPr spcFirstLastPara="1" wrap="square" lIns="91425" tIns="45700" rIns="91425" bIns="45700" anchor="t" anchorCtr="0">
            <a:spAutoFit/>
          </a:bodyPr>
          <a:lstStyle/>
          <a:p>
            <a:pPr marL="213711" marR="62956" lvl="0" indent="-207935" algn="l" rtl="0">
              <a:lnSpc>
                <a:spcPct val="100800"/>
              </a:lnSpc>
              <a:spcBef>
                <a:spcPts val="0"/>
              </a:spcBef>
              <a:spcAft>
                <a:spcPts val="0"/>
              </a:spcAft>
              <a:buClr>
                <a:srgbClr val="006938"/>
              </a:buClr>
              <a:buSzPts val="1400"/>
              <a:buChar char="•"/>
            </a:pPr>
            <a:r>
              <a:rPr lang="en-US" sz="1400" b="1" i="0" u="none" strike="noStrike" cap="none">
                <a:solidFill>
                  <a:srgbClr val="006938"/>
                </a:solidFill>
              </a:rPr>
              <a:t>Lobby and support the establishment of an Irish novice license regime suitable for youth members.</a:t>
            </a:r>
            <a:endParaRPr sz="1400" b="1" i="0" u="none" strike="noStrike" cap="none">
              <a:solidFill>
                <a:srgbClr val="006938"/>
              </a:solidFill>
            </a:endParaRPr>
          </a:p>
          <a:p>
            <a:pPr marL="213710" marR="62956" lvl="0" indent="-207934" algn="l" rtl="0">
              <a:lnSpc>
                <a:spcPct val="100800"/>
              </a:lnSpc>
              <a:spcBef>
                <a:spcPts val="43"/>
              </a:spcBef>
              <a:spcAft>
                <a:spcPts val="0"/>
              </a:spcAft>
              <a:buClr>
                <a:srgbClr val="006938"/>
              </a:buClr>
              <a:buSzPts val="1400"/>
              <a:buChar char="•"/>
            </a:pPr>
            <a:r>
              <a:rPr lang="en-US" sz="1400" b="1" i="0" u="none" strike="noStrike" cap="none">
                <a:solidFill>
                  <a:srgbClr val="006938"/>
                </a:solidFill>
              </a:rPr>
              <a:t>Develop a sponsorship program to create a network of excellent STEM/Radio shack facilities at the main Scout Centres around Ireland</a:t>
            </a:r>
            <a:endParaRPr b="1">
              <a:solidFill>
                <a:srgbClr val="006938"/>
              </a:solidFill>
            </a:endParaRPr>
          </a:p>
          <a:p>
            <a:pPr marL="213711" marR="62956" lvl="0" indent="-207935" algn="l" rtl="0">
              <a:lnSpc>
                <a:spcPct val="100800"/>
              </a:lnSpc>
              <a:spcBef>
                <a:spcPts val="43"/>
              </a:spcBef>
              <a:spcAft>
                <a:spcPts val="0"/>
              </a:spcAft>
              <a:buClr>
                <a:srgbClr val="006938"/>
              </a:buClr>
              <a:buSzPts val="1400"/>
              <a:buChar char="•"/>
            </a:pPr>
            <a:r>
              <a:rPr lang="en-US" b="1">
                <a:solidFill>
                  <a:srgbClr val="006938"/>
                </a:solidFill>
              </a:rPr>
              <a:t>Radio Scouting Ireland also complete Garda vetting and safeguarding training for all our volunteers</a:t>
            </a:r>
            <a:endParaRPr b="1">
              <a:solidFill>
                <a:srgbClr val="006938"/>
              </a:solidFill>
            </a:endParaRPr>
          </a:p>
          <a:p>
            <a:pPr marL="213711" marR="62956" lvl="0" indent="-119035" algn="l" rtl="0">
              <a:lnSpc>
                <a:spcPct val="100800"/>
              </a:lnSpc>
              <a:spcBef>
                <a:spcPts val="43"/>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p:nvPr/>
        </p:nvSpPr>
        <p:spPr>
          <a:xfrm>
            <a:off x="-70800" y="-69200"/>
            <a:ext cx="9236400" cy="69417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solidFill>
                  <a:schemeClr val="bg1">
                    <a:lumMod val="95000"/>
                  </a:schemeClr>
                </a:solidFill>
                <a:latin typeface="Calibri"/>
                <a:ea typeface="Calibri"/>
                <a:cs typeface="Calibri"/>
                <a:sym typeface="Calibri"/>
              </a:rPr>
              <a:t>https://</a:t>
            </a:r>
            <a:r>
              <a:rPr lang="en-GB" dirty="0" err="1">
                <a:solidFill>
                  <a:schemeClr val="bg1">
                    <a:lumMod val="95000"/>
                  </a:schemeClr>
                </a:solidFill>
                <a:latin typeface="Calibri"/>
                <a:ea typeface="Calibri"/>
                <a:cs typeface="Calibri"/>
                <a:sym typeface="Calibri"/>
              </a:rPr>
              <a:t>www.youtube.com</a:t>
            </a:r>
            <a:r>
              <a:rPr lang="en-GB" dirty="0">
                <a:solidFill>
                  <a:schemeClr val="bg1">
                    <a:lumMod val="95000"/>
                  </a:schemeClr>
                </a:solidFill>
                <a:latin typeface="Calibri"/>
                <a:ea typeface="Calibri"/>
                <a:cs typeface="Calibri"/>
                <a:sym typeface="Calibri"/>
              </a:rPr>
              <a:t>/</a:t>
            </a:r>
            <a:r>
              <a:rPr lang="en-GB" dirty="0" err="1">
                <a:solidFill>
                  <a:schemeClr val="bg1">
                    <a:lumMod val="95000"/>
                  </a:schemeClr>
                </a:solidFill>
                <a:latin typeface="Calibri"/>
                <a:ea typeface="Calibri"/>
                <a:cs typeface="Calibri"/>
                <a:sym typeface="Calibri"/>
              </a:rPr>
              <a:t>watch?v</a:t>
            </a:r>
            <a:r>
              <a:rPr lang="en-GB" dirty="0">
                <a:solidFill>
                  <a:schemeClr val="bg1">
                    <a:lumMod val="95000"/>
                  </a:schemeClr>
                </a:solidFill>
                <a:latin typeface="Calibri"/>
                <a:ea typeface="Calibri"/>
                <a:cs typeface="Calibri"/>
                <a:sym typeface="Calibri"/>
              </a:rPr>
              <a:t>=8x6x_6mDVlQ</a:t>
            </a:r>
            <a:endParaRPr dirty="0">
              <a:solidFill>
                <a:schemeClr val="bg1">
                  <a:lumMod val="95000"/>
                </a:schemeClr>
              </a:solidFill>
              <a:latin typeface="Calibri"/>
              <a:ea typeface="Calibri"/>
              <a:cs typeface="Calibri"/>
              <a:sym typeface="Calibri"/>
            </a:endParaRPr>
          </a:p>
        </p:txBody>
      </p:sp>
      <p:sp>
        <p:nvSpPr>
          <p:cNvPr id="125" name="Google Shape;125;p6"/>
          <p:cNvSpPr/>
          <p:nvPr/>
        </p:nvSpPr>
        <p:spPr>
          <a:xfrm>
            <a:off x="2819400" y="5564008"/>
            <a:ext cx="321113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https://vimeo.com/325220441</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7EB3B322-5184-5695-6FC8-A787DF9EA7AE}"/>
              </a:ext>
            </a:extLst>
          </p:cNvPr>
          <p:cNvSpPr txBox="1"/>
          <p:nvPr/>
        </p:nvSpPr>
        <p:spPr>
          <a:xfrm>
            <a:off x="1284882" y="881349"/>
            <a:ext cx="6574236" cy="461665"/>
          </a:xfrm>
          <a:prstGeom prst="rect">
            <a:avLst/>
          </a:prstGeom>
          <a:noFill/>
        </p:spPr>
        <p:txBody>
          <a:bodyPr wrap="none" rtlCol="0">
            <a:spAutoFit/>
          </a:bodyPr>
          <a:lstStyle/>
          <a:p>
            <a:r>
              <a:rPr lang="en-US" sz="2400" b="1" dirty="0">
                <a:solidFill>
                  <a:schemeClr val="bg1">
                    <a:lumMod val="95000"/>
                  </a:schemeClr>
                </a:solidFill>
              </a:rPr>
              <a:t>Amateur Radio a Hobby for the 21</a:t>
            </a:r>
            <a:r>
              <a:rPr lang="en-US" sz="2400" b="1" baseline="30000" dirty="0">
                <a:solidFill>
                  <a:schemeClr val="bg1">
                    <a:lumMod val="95000"/>
                  </a:schemeClr>
                </a:solidFill>
              </a:rPr>
              <a:t>st</a:t>
            </a:r>
            <a:r>
              <a:rPr lang="en-US" sz="2400" b="1" dirty="0">
                <a:solidFill>
                  <a:schemeClr val="bg1">
                    <a:lumMod val="95000"/>
                  </a:schemeClr>
                </a:solidFill>
              </a:rPr>
              <a:t> Century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p:nvPr/>
        </p:nvSpPr>
        <p:spPr>
          <a:xfrm>
            <a:off x="0" y="119089"/>
            <a:ext cx="3955800" cy="5632200"/>
          </a:xfrm>
          <a:prstGeom prst="rect">
            <a:avLst/>
          </a:prstGeom>
          <a:noFill/>
          <a:ln>
            <a:noFill/>
          </a:ln>
        </p:spPr>
        <p:txBody>
          <a:bodyPr spcFirstLastPara="1" wrap="square" lIns="91425" tIns="45700" rIns="91425" bIns="45700" anchor="t" anchorCtr="0">
            <a:spAutoFit/>
          </a:bodyPr>
          <a:lstStyle/>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Contacts all around the world!</a:t>
            </a:r>
            <a:endParaRPr sz="1400" b="0" i="0" u="none" strike="noStrike" cap="none">
              <a:solidFill>
                <a:srgbClr val="000000"/>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Antenna building</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Building own radio/electronics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Contesting – Radio sport</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Rag chewing (chat)</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Direction finding</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Voice, Morse (CW) Packet/Data modes </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DX communication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DX-pedition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Earth-Moon-Earth</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Emergency communications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Morse code</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Operating awards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Portable operation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QRP operation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QSL card collection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Satellite communications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Special event stations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Television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Slow scan Television</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IOTA -Islands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SOTA -Summits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POTA - Parks</a:t>
            </a:r>
            <a:endParaRPr sz="1500" b="0" i="0" u="none" strike="noStrike" cap="none">
              <a:solidFill>
                <a:schemeClr val="dk1"/>
              </a:solidFill>
              <a:latin typeface="Arial"/>
              <a:ea typeface="Arial"/>
              <a:cs typeface="Arial"/>
              <a:sym typeface="Arial"/>
            </a:endParaRPr>
          </a:p>
          <a:p>
            <a:pPr marL="285840" marR="0" lvl="0" indent="-285840"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And many more!!!</a:t>
            </a:r>
            <a:endParaRPr sz="1500" b="0" i="0" u="none" strike="noStrike" cap="none">
              <a:solidFill>
                <a:schemeClr val="dk1"/>
              </a:solidFill>
              <a:latin typeface="Arial"/>
              <a:ea typeface="Arial"/>
              <a:cs typeface="Arial"/>
              <a:sym typeface="Arial"/>
            </a:endParaRPr>
          </a:p>
        </p:txBody>
      </p:sp>
      <p:sp>
        <p:nvSpPr>
          <p:cNvPr id="133" name="Google Shape;133;p7"/>
          <p:cNvSpPr/>
          <p:nvPr/>
        </p:nvSpPr>
        <p:spPr>
          <a:xfrm>
            <a:off x="3228300" y="259736"/>
            <a:ext cx="5943240" cy="6998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Calibri"/>
              <a:buNone/>
            </a:pPr>
            <a:r>
              <a:rPr lang="en-US" sz="4000" b="1" i="0" u="none" strike="noStrike" cap="none">
                <a:solidFill>
                  <a:srgbClr val="000000"/>
                </a:solidFill>
                <a:latin typeface="Calibri"/>
                <a:ea typeface="Calibri"/>
                <a:cs typeface="Calibri"/>
                <a:sym typeface="Calibri"/>
              </a:rPr>
              <a:t>Ham Radio - lots of fun &amp; interesting things to do!</a:t>
            </a:r>
            <a:endParaRPr sz="4000" b="0" i="0" u="none" strike="noStrike" cap="none">
              <a:solidFill>
                <a:schemeClr val="dk1"/>
              </a:solidFill>
              <a:latin typeface="Arial"/>
              <a:ea typeface="Arial"/>
              <a:cs typeface="Arial"/>
              <a:sym typeface="Arial"/>
            </a:endParaRPr>
          </a:p>
        </p:txBody>
      </p:sp>
      <p:pic>
        <p:nvPicPr>
          <p:cNvPr id="134" name="Google Shape;134;p7" descr="Aves Island (YV0) - Annual IOTA DXpedition Plans Morph into Visit to a Rare  One"/>
          <p:cNvPicPr preferRelativeResize="0"/>
          <p:nvPr/>
        </p:nvPicPr>
        <p:blipFill rotWithShape="1">
          <a:blip r:embed="rId3">
            <a:alphaModFix/>
          </a:blip>
          <a:srcRect/>
          <a:stretch/>
        </p:blipFill>
        <p:spPr>
          <a:xfrm>
            <a:off x="6199920" y="1457280"/>
            <a:ext cx="2793600" cy="1944720"/>
          </a:xfrm>
          <a:prstGeom prst="rect">
            <a:avLst/>
          </a:prstGeom>
          <a:noFill/>
          <a:ln>
            <a:noFill/>
          </a:ln>
        </p:spPr>
      </p:pic>
      <p:sp>
        <p:nvSpPr>
          <p:cNvPr id="135" name="Google Shape;135;p7"/>
          <p:cNvSpPr/>
          <p:nvPr/>
        </p:nvSpPr>
        <p:spPr>
          <a:xfrm>
            <a:off x="6026400" y="1457280"/>
            <a:ext cx="3193920" cy="2775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IOTA – islands On The Air  &amp; DXPEDITIONS</a:t>
            </a:r>
            <a:endParaRPr sz="1200" b="0" i="0" u="none" strike="noStrike" cap="none">
              <a:solidFill>
                <a:schemeClr val="dk1"/>
              </a:solidFill>
              <a:latin typeface="Arial"/>
              <a:ea typeface="Arial"/>
              <a:cs typeface="Arial"/>
              <a:sym typeface="Arial"/>
            </a:endParaRPr>
          </a:p>
        </p:txBody>
      </p:sp>
      <p:pic>
        <p:nvPicPr>
          <p:cNvPr id="136" name="Google Shape;136;p7" descr="Celebrating 10 Years of Summits On The Air in Colorado - Rocky Mountain Ham  Radio"/>
          <p:cNvPicPr preferRelativeResize="0"/>
          <p:nvPr/>
        </p:nvPicPr>
        <p:blipFill rotWithShape="1">
          <a:blip r:embed="rId4">
            <a:alphaModFix/>
          </a:blip>
          <a:srcRect/>
          <a:stretch/>
        </p:blipFill>
        <p:spPr>
          <a:xfrm>
            <a:off x="7253596" y="3615120"/>
            <a:ext cx="1794644" cy="1617963"/>
          </a:xfrm>
          <a:prstGeom prst="rect">
            <a:avLst/>
          </a:prstGeom>
          <a:noFill/>
          <a:ln>
            <a:noFill/>
          </a:ln>
        </p:spPr>
      </p:pic>
      <p:sp>
        <p:nvSpPr>
          <p:cNvPr id="137" name="Google Shape;137;p7"/>
          <p:cNvSpPr/>
          <p:nvPr/>
        </p:nvSpPr>
        <p:spPr>
          <a:xfrm>
            <a:off x="7403325" y="3696840"/>
            <a:ext cx="1614278" cy="2775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SOTA – Summits On the Air</a:t>
            </a:r>
            <a:endParaRPr sz="1200" b="0" i="0" u="none" strike="noStrike" cap="none">
              <a:solidFill>
                <a:schemeClr val="dk1"/>
              </a:solidFill>
              <a:latin typeface="Arial"/>
              <a:ea typeface="Arial"/>
              <a:cs typeface="Arial"/>
              <a:sym typeface="Arial"/>
            </a:endParaRPr>
          </a:p>
        </p:txBody>
      </p:sp>
      <p:pic>
        <p:nvPicPr>
          <p:cNvPr id="138" name="Google Shape;138;p7" descr="Keen amateur satellite operator Hope KM4IPF"/>
          <p:cNvPicPr preferRelativeResize="0"/>
          <p:nvPr/>
        </p:nvPicPr>
        <p:blipFill rotWithShape="1">
          <a:blip r:embed="rId5">
            <a:alphaModFix/>
          </a:blip>
          <a:srcRect/>
          <a:stretch/>
        </p:blipFill>
        <p:spPr>
          <a:xfrm>
            <a:off x="3003925" y="2277121"/>
            <a:ext cx="2307185" cy="1730389"/>
          </a:xfrm>
          <a:prstGeom prst="rect">
            <a:avLst/>
          </a:prstGeom>
          <a:noFill/>
          <a:ln>
            <a:noFill/>
          </a:ln>
        </p:spPr>
      </p:pic>
      <p:pic>
        <p:nvPicPr>
          <p:cNvPr id="139" name="Google Shape;139;p7" descr="No photo description available."/>
          <p:cNvPicPr preferRelativeResize="0"/>
          <p:nvPr/>
        </p:nvPicPr>
        <p:blipFill rotWithShape="1">
          <a:blip r:embed="rId6">
            <a:alphaModFix/>
          </a:blip>
          <a:srcRect/>
          <a:stretch/>
        </p:blipFill>
        <p:spPr>
          <a:xfrm>
            <a:off x="5587290" y="1772546"/>
            <a:ext cx="1225260" cy="1633680"/>
          </a:xfrm>
          <a:prstGeom prst="rect">
            <a:avLst/>
          </a:prstGeom>
          <a:noFill/>
          <a:ln>
            <a:noFill/>
          </a:ln>
        </p:spPr>
      </p:pic>
      <p:sp>
        <p:nvSpPr>
          <p:cNvPr id="140" name="Google Shape;140;p7"/>
          <p:cNvSpPr/>
          <p:nvPr/>
        </p:nvSpPr>
        <p:spPr>
          <a:xfrm>
            <a:off x="2895600" y="2294403"/>
            <a:ext cx="1930413" cy="2637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Satellite communication</a:t>
            </a:r>
            <a:endParaRPr sz="1200" b="0" i="0" u="none" strike="noStrike" cap="none">
              <a:solidFill>
                <a:schemeClr val="dk1"/>
              </a:solidFill>
              <a:latin typeface="Arial"/>
              <a:ea typeface="Arial"/>
              <a:cs typeface="Arial"/>
              <a:sym typeface="Arial"/>
            </a:endParaRPr>
          </a:p>
        </p:txBody>
      </p:sp>
      <p:pic>
        <p:nvPicPr>
          <p:cNvPr id="141" name="Google Shape;141;p7" descr="How to listen to the International Space Station | The SWLing Post"/>
          <p:cNvPicPr preferRelativeResize="0"/>
          <p:nvPr/>
        </p:nvPicPr>
        <p:blipFill rotWithShape="1">
          <a:blip r:embed="rId7">
            <a:alphaModFix/>
          </a:blip>
          <a:srcRect/>
          <a:stretch/>
        </p:blipFill>
        <p:spPr>
          <a:xfrm>
            <a:off x="2538799" y="4401962"/>
            <a:ext cx="2310158" cy="1730389"/>
          </a:xfrm>
          <a:prstGeom prst="rect">
            <a:avLst/>
          </a:prstGeom>
          <a:noFill/>
          <a:ln>
            <a:noFill/>
          </a:ln>
        </p:spPr>
      </p:pic>
      <p:sp>
        <p:nvSpPr>
          <p:cNvPr id="142" name="Google Shape;142;p7"/>
          <p:cNvSpPr txBox="1">
            <a:spLocks noGrp="1"/>
          </p:cNvSpPr>
          <p:nvPr>
            <p:ph type="title" idx="4294967295"/>
          </p:nvPr>
        </p:nvSpPr>
        <p:spPr>
          <a:xfrm>
            <a:off x="4859612" y="3720901"/>
            <a:ext cx="2319120" cy="2775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EME      (Earth-Moon-Earth)</a:t>
            </a:r>
            <a:endParaRPr sz="1200" b="0" i="0" u="none" strike="noStrike" cap="none">
              <a:solidFill>
                <a:srgbClr val="000000"/>
              </a:solidFill>
              <a:latin typeface="Arial"/>
              <a:ea typeface="Arial"/>
              <a:cs typeface="Arial"/>
              <a:sym typeface="Arial"/>
            </a:endParaRPr>
          </a:p>
        </p:txBody>
      </p:sp>
      <p:pic>
        <p:nvPicPr>
          <p:cNvPr id="143" name="Google Shape;143;p7" descr="maratha – Everything you wanted to know about Ham Radio"/>
          <p:cNvPicPr preferRelativeResize="0"/>
          <p:nvPr/>
        </p:nvPicPr>
        <p:blipFill rotWithShape="1">
          <a:blip r:embed="rId8">
            <a:alphaModFix/>
          </a:blip>
          <a:srcRect/>
          <a:stretch/>
        </p:blipFill>
        <p:spPr>
          <a:xfrm>
            <a:off x="6093707" y="4561169"/>
            <a:ext cx="907560" cy="887760"/>
          </a:xfrm>
          <a:prstGeom prst="rect">
            <a:avLst/>
          </a:prstGeom>
          <a:noFill/>
          <a:ln>
            <a:noFill/>
          </a:ln>
        </p:spPr>
      </p:pic>
      <p:sp>
        <p:nvSpPr>
          <p:cNvPr id="144" name="Google Shape;144;p7"/>
          <p:cNvSpPr txBox="1"/>
          <p:nvPr/>
        </p:nvSpPr>
        <p:spPr>
          <a:xfrm>
            <a:off x="2566294" y="4424101"/>
            <a:ext cx="1396106" cy="27756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ISS &amp; ISS repater</a:t>
            </a:r>
            <a:endParaRPr sz="1200" b="0" i="0" u="none" strike="noStrike" cap="none">
              <a:solidFill>
                <a:srgbClr val="000000"/>
              </a:solidFill>
              <a:latin typeface="Arial"/>
              <a:ea typeface="Arial"/>
              <a:cs typeface="Arial"/>
              <a:sym typeface="Arial"/>
            </a:endParaRPr>
          </a:p>
        </p:txBody>
      </p:sp>
      <p:pic>
        <p:nvPicPr>
          <p:cNvPr id="145" name="Google Shape;145;p7" descr="ESA - Space Station's radio amateurs rewarded"/>
          <p:cNvPicPr preferRelativeResize="0"/>
          <p:nvPr/>
        </p:nvPicPr>
        <p:blipFill rotWithShape="1">
          <a:blip r:embed="rId9">
            <a:alphaModFix/>
          </a:blip>
          <a:srcRect/>
          <a:stretch/>
        </p:blipFill>
        <p:spPr>
          <a:xfrm>
            <a:off x="3810001" y="5430521"/>
            <a:ext cx="1057152" cy="719019"/>
          </a:xfrm>
          <a:prstGeom prst="rect">
            <a:avLst/>
          </a:prstGeom>
          <a:noFill/>
          <a:ln>
            <a:noFill/>
          </a:ln>
        </p:spPr>
      </p:pic>
      <p:pic>
        <p:nvPicPr>
          <p:cNvPr id="146" name="Google Shape;146;p7" descr="LB1QI - Ham Radio Wanderlust - Posts | Facebook"/>
          <p:cNvPicPr preferRelativeResize="0"/>
          <p:nvPr/>
        </p:nvPicPr>
        <p:blipFill rotWithShape="1">
          <a:blip r:embed="rId10">
            <a:alphaModFix/>
          </a:blip>
          <a:srcRect/>
          <a:stretch/>
        </p:blipFill>
        <p:spPr>
          <a:xfrm>
            <a:off x="6973588" y="5373096"/>
            <a:ext cx="2101080" cy="1380493"/>
          </a:xfrm>
          <a:prstGeom prst="rect">
            <a:avLst/>
          </a:prstGeom>
          <a:noFill/>
          <a:ln>
            <a:noFill/>
          </a:ln>
        </p:spPr>
      </p:pic>
      <p:pic>
        <p:nvPicPr>
          <p:cNvPr id="147" name="Google Shape;147;p7" descr="earth &amp; moon beams2.JPG"/>
          <p:cNvPicPr preferRelativeResize="0"/>
          <p:nvPr/>
        </p:nvPicPr>
        <p:blipFill rotWithShape="1">
          <a:blip r:embed="rId11">
            <a:alphaModFix/>
          </a:blip>
          <a:srcRect/>
          <a:stretch/>
        </p:blipFill>
        <p:spPr>
          <a:xfrm>
            <a:off x="4940718" y="3720900"/>
            <a:ext cx="2231329" cy="1817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8"/>
          <p:cNvSpPr/>
          <p:nvPr/>
        </p:nvSpPr>
        <p:spPr>
          <a:xfrm>
            <a:off x="0" y="4913523"/>
            <a:ext cx="7696200" cy="1944477"/>
          </a:xfrm>
          <a:prstGeom prst="rect">
            <a:avLst/>
          </a:prstGeom>
          <a:solidFill>
            <a:schemeClr val="lt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3" name="Google Shape;153;p8"/>
          <p:cNvSpPr/>
          <p:nvPr/>
        </p:nvSpPr>
        <p:spPr>
          <a:xfrm>
            <a:off x="0" y="85725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8"/>
          <p:cNvSpPr/>
          <p:nvPr/>
        </p:nvSpPr>
        <p:spPr>
          <a:xfrm>
            <a:off x="0" y="3917761"/>
            <a:ext cx="9144000" cy="2082989"/>
          </a:xfrm>
          <a:prstGeom prst="rect">
            <a:avLst/>
          </a:pr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5" name="Google Shape;155;p8"/>
          <p:cNvPicPr preferRelativeResize="0"/>
          <p:nvPr/>
        </p:nvPicPr>
        <p:blipFill rotWithShape="1">
          <a:blip r:embed="rId3">
            <a:alphaModFix/>
          </a:blip>
          <a:srcRect/>
          <a:stretch/>
        </p:blipFill>
        <p:spPr>
          <a:xfrm>
            <a:off x="0" y="-1"/>
            <a:ext cx="9144000" cy="6858001"/>
          </a:xfrm>
          <a:custGeom>
            <a:avLst/>
            <a:gdLst/>
            <a:ahLst/>
            <a:cxnLst/>
            <a:rect l="l" t="t" r="r" b="b"/>
            <a:pathLst>
              <a:path w="12191999" h="6842601" extrusionOk="0">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ln>
            <a:noFill/>
          </a:ln>
        </p:spPr>
      </p:pic>
      <p:sp>
        <p:nvSpPr>
          <p:cNvPr id="156" name="Google Shape;156;p8"/>
          <p:cNvSpPr txBox="1">
            <a:spLocks noGrp="1"/>
          </p:cNvSpPr>
          <p:nvPr>
            <p:ph type="ctrTitle"/>
          </p:nvPr>
        </p:nvSpPr>
        <p:spPr>
          <a:xfrm>
            <a:off x="231227" y="5839218"/>
            <a:ext cx="5198489" cy="56416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1400"/>
              <a:buNone/>
            </a:pPr>
            <a:r>
              <a:rPr lang="en-US" sz="2700" dirty="0">
                <a:solidFill>
                  <a:srgbClr val="262626"/>
                </a:solidFill>
              </a:rPr>
              <a:t>Radio Scouting Skills Stage 1</a:t>
            </a:r>
            <a:endParaRPr dirty="0"/>
          </a:p>
        </p:txBody>
      </p:sp>
      <p:pic>
        <p:nvPicPr>
          <p:cNvPr id="11" name="Graphic 10">
            <a:extLst>
              <a:ext uri="{FF2B5EF4-FFF2-40B4-BE49-F238E27FC236}">
                <a16:creationId xmlns:a16="http://schemas.microsoft.com/office/drawing/2014/main" id="{95D51826-7BB6-DCE5-8E86-7F3C765B22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89619" y="5463270"/>
            <a:ext cx="1218470" cy="15332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9"/>
          <p:cNvSpPr/>
          <p:nvPr/>
        </p:nvSpPr>
        <p:spPr>
          <a:xfrm>
            <a:off x="1" y="850900"/>
            <a:ext cx="9143999" cy="514985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pic>
        <p:nvPicPr>
          <p:cNvPr id="163" name="Google Shape;163;p9"/>
          <p:cNvPicPr preferRelativeResize="0"/>
          <p:nvPr/>
        </p:nvPicPr>
        <p:blipFill rotWithShape="1">
          <a:blip r:embed="rId3">
            <a:alphaModFix amt="55000"/>
          </a:blip>
          <a:srcRect/>
          <a:stretch/>
        </p:blipFill>
        <p:spPr>
          <a:xfrm>
            <a:off x="0" y="823616"/>
            <a:ext cx="9143985" cy="5149850"/>
          </a:xfrm>
          <a:prstGeom prst="rect">
            <a:avLst/>
          </a:prstGeom>
          <a:noFill/>
          <a:ln>
            <a:noFill/>
          </a:ln>
        </p:spPr>
      </p:pic>
      <p:sp>
        <p:nvSpPr>
          <p:cNvPr id="164" name="Google Shape;164;p9"/>
          <p:cNvSpPr txBox="1">
            <a:spLocks noGrp="1"/>
          </p:cNvSpPr>
          <p:nvPr>
            <p:ph type="title"/>
          </p:nvPr>
        </p:nvSpPr>
        <p:spPr>
          <a:xfrm>
            <a:off x="1" y="110649"/>
            <a:ext cx="9143984" cy="60424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ct val="32407"/>
              <a:buNone/>
            </a:pPr>
            <a:r>
              <a:rPr lang="en-US" sz="3200" dirty="0"/>
              <a:t>Radio Scouting Kills program, modelled on the Excellent SI adventure skills Programs</a:t>
            </a:r>
            <a:endParaRPr sz="3200" dirty="0"/>
          </a:p>
        </p:txBody>
      </p:sp>
      <p:sp>
        <p:nvSpPr>
          <p:cNvPr id="165" name="Google Shape;165;p9"/>
          <p:cNvSpPr/>
          <p:nvPr/>
        </p:nvSpPr>
        <p:spPr>
          <a:xfrm>
            <a:off x="-14" y="5973466"/>
            <a:ext cx="9144014" cy="88453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66" name="Google Shape;166;p9"/>
          <p:cNvGrpSpPr/>
          <p:nvPr/>
        </p:nvGrpSpPr>
        <p:grpSpPr>
          <a:xfrm>
            <a:off x="291975" y="3014074"/>
            <a:ext cx="4942111" cy="3047219"/>
            <a:chOff x="0" y="623586"/>
            <a:chExt cx="5179867" cy="2961340"/>
          </a:xfrm>
        </p:grpSpPr>
        <p:sp>
          <p:nvSpPr>
            <p:cNvPr id="167" name="Google Shape;167;p9"/>
            <p:cNvSpPr/>
            <p:nvPr/>
          </p:nvSpPr>
          <p:spPr>
            <a:xfrm>
              <a:off x="0" y="623586"/>
              <a:ext cx="5179867" cy="556152"/>
            </a:xfrm>
            <a:prstGeom prst="roundRect">
              <a:avLst>
                <a:gd name="adj" fmla="val 16667"/>
              </a:avLst>
            </a:prstGeom>
            <a:solidFill>
              <a:srgbClr val="BF504D"/>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9"/>
            <p:cNvSpPr txBox="1"/>
            <p:nvPr/>
          </p:nvSpPr>
          <p:spPr>
            <a:xfrm>
              <a:off x="27149" y="650735"/>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Presented as Statements of competency - I know how, I can do, etc.</a:t>
              </a:r>
              <a:endParaRPr sz="1400" b="0" i="0" u="none" strike="noStrike" cap="none">
                <a:solidFill>
                  <a:srgbClr val="000000"/>
                </a:solidFill>
                <a:latin typeface="Arial"/>
                <a:ea typeface="Arial"/>
                <a:cs typeface="Arial"/>
                <a:sym typeface="Arial"/>
              </a:endParaRPr>
            </a:p>
          </p:txBody>
        </p:sp>
        <p:sp>
          <p:nvSpPr>
            <p:cNvPr id="169" name="Google Shape;169;p9"/>
            <p:cNvSpPr/>
            <p:nvPr/>
          </p:nvSpPr>
          <p:spPr>
            <a:xfrm>
              <a:off x="0" y="1220058"/>
              <a:ext cx="5179867" cy="556152"/>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9"/>
            <p:cNvSpPr txBox="1"/>
            <p:nvPr/>
          </p:nvSpPr>
          <p:spPr>
            <a:xfrm>
              <a:off x="27149" y="1247207"/>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Skills requirement outlines the details of knowledge and experience a Scout is expected to display to fulfil the Competency Statement.</a:t>
              </a:r>
              <a:endParaRPr sz="1400" b="0" i="0" u="none" strike="noStrike" cap="none">
                <a:solidFill>
                  <a:srgbClr val="000000"/>
                </a:solidFill>
                <a:latin typeface="Arial"/>
                <a:ea typeface="Arial"/>
                <a:cs typeface="Arial"/>
                <a:sym typeface="Arial"/>
              </a:endParaRPr>
            </a:p>
          </p:txBody>
        </p:sp>
        <p:sp>
          <p:nvSpPr>
            <p:cNvPr id="171" name="Google Shape;171;p9"/>
            <p:cNvSpPr/>
            <p:nvPr/>
          </p:nvSpPr>
          <p:spPr>
            <a:xfrm>
              <a:off x="0" y="1816530"/>
              <a:ext cx="5179867" cy="556152"/>
            </a:xfrm>
            <a:prstGeom prst="roundRect">
              <a:avLst>
                <a:gd name="adj" fmla="val 16667"/>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9"/>
            <p:cNvSpPr txBox="1"/>
            <p:nvPr/>
          </p:nvSpPr>
          <p:spPr>
            <a:xfrm>
              <a:off x="27149" y="1843679"/>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Stages are not aligned to Sections</a:t>
              </a:r>
              <a:endParaRPr sz="1400" b="0" i="0" u="none" strike="noStrike" cap="none">
                <a:solidFill>
                  <a:srgbClr val="000000"/>
                </a:solidFill>
                <a:latin typeface="Arial"/>
                <a:ea typeface="Arial"/>
                <a:cs typeface="Arial"/>
                <a:sym typeface="Arial"/>
              </a:endParaRPr>
            </a:p>
          </p:txBody>
        </p:sp>
        <p:sp>
          <p:nvSpPr>
            <p:cNvPr id="173" name="Google Shape;173;p9"/>
            <p:cNvSpPr/>
            <p:nvPr/>
          </p:nvSpPr>
          <p:spPr>
            <a:xfrm>
              <a:off x="0" y="2413003"/>
              <a:ext cx="5179867" cy="556152"/>
            </a:xfrm>
            <a:prstGeom prst="roundRect">
              <a:avLst>
                <a:gd name="adj" fmla="val 16667"/>
              </a:avLst>
            </a:prstGeom>
            <a:solidFill>
              <a:srgbClr val="49ACC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9"/>
            <p:cNvSpPr txBox="1"/>
            <p:nvPr/>
          </p:nvSpPr>
          <p:spPr>
            <a:xfrm>
              <a:off x="27149" y="2440152"/>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Competencies need to be assessed.</a:t>
              </a:r>
              <a:endParaRPr sz="1400" b="0" i="0" u="none" strike="noStrike" cap="none">
                <a:solidFill>
                  <a:srgbClr val="000000"/>
                </a:solidFill>
                <a:latin typeface="Arial"/>
                <a:ea typeface="Arial"/>
                <a:cs typeface="Arial"/>
                <a:sym typeface="Arial"/>
              </a:endParaRPr>
            </a:p>
          </p:txBody>
        </p:sp>
        <p:sp>
          <p:nvSpPr>
            <p:cNvPr id="175" name="Google Shape;175;p9"/>
            <p:cNvSpPr/>
            <p:nvPr/>
          </p:nvSpPr>
          <p:spPr>
            <a:xfrm>
              <a:off x="0" y="3028774"/>
              <a:ext cx="5179867" cy="556152"/>
            </a:xfrm>
            <a:prstGeom prst="roundRect">
              <a:avLst>
                <a:gd name="adj" fmla="val 16667"/>
              </a:avLst>
            </a:prstGeom>
            <a:solidFill>
              <a:srgbClr val="F7954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9"/>
            <p:cNvSpPr txBox="1"/>
            <p:nvPr/>
          </p:nvSpPr>
          <p:spPr>
            <a:xfrm>
              <a:off x="27149" y="3055923"/>
              <a:ext cx="5125569" cy="50185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Stage 1 aims to introduce the skill to where the scout can take an active part</a:t>
              </a:r>
              <a:endParaRPr sz="1400" b="0" i="0" u="none" strike="noStrike" cap="none">
                <a:solidFill>
                  <a:srgbClr val="000000"/>
                </a:solidFill>
                <a:latin typeface="Arial"/>
                <a:ea typeface="Arial"/>
                <a:cs typeface="Arial"/>
                <a:sym typeface="Arial"/>
              </a:endParaRPr>
            </a:p>
          </p:txBody>
        </p:sp>
      </p:grpSp>
      <p:sp>
        <p:nvSpPr>
          <p:cNvPr id="178" name="Google Shape;178;p9"/>
          <p:cNvSpPr txBox="1">
            <a:spLocks noGrp="1"/>
          </p:cNvSpPr>
          <p:nvPr>
            <p:ph type="title"/>
          </p:nvPr>
        </p:nvSpPr>
        <p:spPr>
          <a:xfrm>
            <a:off x="642901" y="6170221"/>
            <a:ext cx="8000100" cy="604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556"/>
              <a:buNone/>
            </a:pPr>
            <a:r>
              <a:rPr lang="en-US" sz="2100" dirty="0">
                <a:solidFill>
                  <a:schemeClr val="lt1"/>
                </a:solidFill>
              </a:rPr>
              <a:t>Radio Skills Program very aligned with SI adventure skills program but it is </a:t>
            </a:r>
            <a:r>
              <a:rPr lang="en-US" sz="2100" u="sng" dirty="0">
                <a:solidFill>
                  <a:schemeClr val="lt1"/>
                </a:solidFill>
              </a:rPr>
              <a:t>NOT</a:t>
            </a:r>
            <a:r>
              <a:rPr lang="en-US" sz="2100" dirty="0">
                <a:solidFill>
                  <a:schemeClr val="lt1"/>
                </a:solidFill>
              </a:rPr>
              <a:t> an official SI adventure Skill</a:t>
            </a:r>
            <a:endParaRPr sz="2100" dirty="0">
              <a:solidFill>
                <a:schemeClr val="lt1"/>
              </a:solidFill>
            </a:endParaRPr>
          </a:p>
        </p:txBody>
      </p:sp>
      <p:pic>
        <p:nvPicPr>
          <p:cNvPr id="2" name="Graphic 1">
            <a:extLst>
              <a:ext uri="{FF2B5EF4-FFF2-40B4-BE49-F238E27FC236}">
                <a16:creationId xmlns:a16="http://schemas.microsoft.com/office/drawing/2014/main" id="{079EBBDE-D165-F10C-B641-FB2246EB73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26060" y="2733064"/>
            <a:ext cx="3435825" cy="375213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2866</TotalTime>
  <Words>4984</Words>
  <Application>Microsoft Macintosh PowerPoint</Application>
  <PresentationFormat>On-screen Show (4:3)</PresentationFormat>
  <Paragraphs>718</Paragraphs>
  <Slides>44</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ＭＳ Ｐゴシック</vt:lpstr>
      <vt:lpstr>Arial</vt:lpstr>
      <vt:lpstr>Calibri</vt:lpstr>
      <vt:lpstr>Times New Roman</vt:lpstr>
      <vt:lpstr>Office Theme</vt:lpstr>
      <vt:lpstr>Welcome to the Introduction to Radio Scouting and the Radio Scouting Skills Programme level 1 &amp;2 Leader training</vt:lpstr>
      <vt:lpstr>Today’s Agenda</vt:lpstr>
      <vt:lpstr>Radio Scouting/Radio Guiding </vt:lpstr>
      <vt:lpstr>Jamboree On The Air - JOTA</vt:lpstr>
      <vt:lpstr>Radio Scouting Ireland's Role Radio Scouting Ireland – Strategic Ovbjectives 2022-2025</vt:lpstr>
      <vt:lpstr>PowerPoint Presentation</vt:lpstr>
      <vt:lpstr>EME      (Earth-Moon-Earth)</vt:lpstr>
      <vt:lpstr>Radio Scouting Skills Stage 1</vt:lpstr>
      <vt:lpstr>Radio Scouting Kills program, modelled on the Excellent SI adventure skills Programs</vt:lpstr>
      <vt:lpstr>Stage 1 - Competency Statements</vt:lpstr>
      <vt:lpstr>I can name the things I know that use radio waves</vt:lpstr>
      <vt:lpstr>I know my parents/guardian/ICE contact phone number and can dial it on a mobile phone </vt:lpstr>
      <vt:lpstr>I can name some radio stations I can hear from my home/den/car </vt:lpstr>
      <vt:lpstr>I know the difference between Commercial and Amateur radio </vt:lpstr>
      <vt:lpstr>PowerPoint Presentation</vt:lpstr>
      <vt:lpstr>PowerPoint Presentation</vt:lpstr>
      <vt:lpstr>PowerPoint Presentation</vt:lpstr>
      <vt:lpstr>I can spell my name using the phonetic alphabet </vt:lpstr>
      <vt:lpstr>Demo - How to use a Walkie Talkie</vt:lpstr>
      <vt:lpstr>KEY POINTS</vt:lpstr>
      <vt:lpstr>Lets play! – Learn by doing</vt:lpstr>
      <vt:lpstr>Lunch Break</vt:lpstr>
      <vt:lpstr>Lets playmore! – Learn by doing</vt:lpstr>
      <vt:lpstr>Callsign Cards </vt:lpstr>
      <vt:lpstr>Stage 1 - Competency Statements Review</vt:lpstr>
      <vt:lpstr>Radio Scouting Skills Stage 2</vt:lpstr>
      <vt:lpstr>Stage 2 - Competency Statements</vt:lpstr>
      <vt:lpstr>PowerPoint Presentation</vt:lpstr>
      <vt:lpstr>The Spectrum of Electro Magnetic Frequencies</vt:lpstr>
      <vt:lpstr>Lets play! – Learn by doing</vt:lpstr>
      <vt:lpstr>PowerPoint Presentation</vt:lpstr>
      <vt:lpstr>PowerPoint Presentation</vt:lpstr>
      <vt:lpstr>PowerPoint Presentation</vt:lpstr>
      <vt:lpstr>PowerPoint Presentation</vt:lpstr>
      <vt:lpstr>Using the Radio Activity </vt:lpstr>
      <vt:lpstr>EI10JOTA - Ham Radio Mission Impossible Cyber Attack!</vt:lpstr>
      <vt:lpstr>Stage 2 - Competency Statements</vt:lpstr>
      <vt:lpstr>Engaging with Amateurs &amp; Clubs</vt:lpstr>
      <vt:lpstr>First and Foremost - Safety Briefing</vt:lpstr>
      <vt:lpstr>Activity Briefing for Ham Volunteers</vt:lpstr>
      <vt:lpstr>PowerPoint Presentation</vt:lpstr>
      <vt:lpstr>PowerPoint Presentation</vt:lpstr>
      <vt:lpstr>Stage 3 - Competency Statements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Introduction to Radio Scouting and the Radio Scouting Skills Programme level 1 &amp;2 Leader training</dc:title>
  <dc:creator>John Holland</dc:creator>
  <cp:lastModifiedBy>John Holland</cp:lastModifiedBy>
  <cp:revision>11</cp:revision>
  <dcterms:created xsi:type="dcterms:W3CDTF">2010-11-03T21:03:51Z</dcterms:created>
  <dcterms:modified xsi:type="dcterms:W3CDTF">2025-02-23T19:50:05Z</dcterms:modified>
</cp:coreProperties>
</file>