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handoutMasterIdLst>
    <p:handoutMasterId r:id="rId10"/>
  </p:handoutMasterIdLst>
  <p:sldIdLst>
    <p:sldId id="411" r:id="rId2"/>
    <p:sldId id="263" r:id="rId3"/>
    <p:sldId id="438" r:id="rId4"/>
    <p:sldId id="413" r:id="rId5"/>
    <p:sldId id="437" r:id="rId6"/>
    <p:sldId id="444" r:id="rId7"/>
    <p:sldId id="278" r:id="rId8"/>
  </p:sldIdLst>
  <p:sldSz cx="9144000" cy="6858000" type="screen4x3"/>
  <p:notesSz cx="6858000" cy="9296400"/>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340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tin Coughlan" initials="MC [4]" lastIdx="2" clrIdx="0"/>
  <p:cmAuthor id="2" name="Martin Coughlan" initials="MC" lastIdx="3" clrIdx="1"/>
  <p:cmAuthor id="3" name="Martin Coughlan" initials="MC [3]" lastIdx="1" clrIdx="2"/>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E02C0E"/>
    <a:srgbClr val="E0130E"/>
    <a:srgbClr val="0000FF"/>
    <a:srgbClr val="EAEAEA"/>
    <a:srgbClr val="666666"/>
    <a:srgbClr val="6D6D6D"/>
    <a:srgbClr val="606060"/>
    <a:srgbClr val="DC171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152"/>
    <p:restoredTop sz="96942" autoAdjust="0"/>
  </p:normalViewPr>
  <p:slideViewPr>
    <p:cSldViewPr>
      <p:cViewPr>
        <p:scale>
          <a:sx n="126" d="100"/>
          <a:sy n="126" d="100"/>
        </p:scale>
        <p:origin x="840" y="224"/>
      </p:cViewPr>
      <p:guideLst>
        <p:guide orient="horz" pos="2160"/>
        <p:guide pos="340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eaLnBrk="1" hangingPunct="1">
              <a:defRPr sz="1200">
                <a:ea typeface="ＭＳ Ｐゴシック" charset="0"/>
                <a:cs typeface="Geneva" charset="0"/>
              </a:defRPr>
            </a:lvl1pPr>
          </a:lstStyle>
          <a:p>
            <a:pPr>
              <a:defRPr/>
            </a:pPr>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D0952320-B34D-554A-B697-5BDBB15D2DEA}" type="datetimeFigureOut">
              <a:rPr lang="en-US" altLang="x-none"/>
              <a:pPr>
                <a:defRPr/>
              </a:pPr>
              <a:t>6/17/24</a:t>
            </a:fld>
            <a:endParaRPr lang="en-US" altLang="x-none"/>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eaLnBrk="1" hangingPunct="1">
              <a:defRPr sz="1200">
                <a:ea typeface="ＭＳ Ｐゴシック" charset="0"/>
                <a:cs typeface="Geneva" charset="0"/>
              </a:defRPr>
            </a:lvl1pPr>
          </a:lstStyle>
          <a:p>
            <a:pPr>
              <a:defRPr/>
            </a:pPr>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28A01BB6-9289-5641-89CB-DF95D05D3E3F}" type="slidenum">
              <a:rPr lang="en-US" altLang="x-none"/>
              <a:pPr>
                <a:defRPr/>
              </a:pPr>
              <a:t>‹#›</a:t>
            </a:fld>
            <a:endParaRPr lang="en-US" altLang="x-none"/>
          </a:p>
        </p:txBody>
      </p:sp>
    </p:spTree>
    <p:extLst>
      <p:ext uri="{BB962C8B-B14F-4D97-AF65-F5344CB8AC3E}">
        <p14:creationId xmlns:p14="http://schemas.microsoft.com/office/powerpoint/2010/main" val="4479601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eaLnBrk="1" hangingPunct="1">
              <a:defRPr sz="1200">
                <a:ea typeface="+mn-ea"/>
                <a:cs typeface="Arial" charset="0"/>
              </a:defRPr>
            </a:lvl1pPr>
          </a:lstStyle>
          <a:p>
            <a:pPr>
              <a:defRPr/>
            </a:pPr>
            <a:endParaRPr lang="en-US"/>
          </a:p>
        </p:txBody>
      </p:sp>
      <p:sp>
        <p:nvSpPr>
          <p:cNvPr id="3" name="Date Placeholder 2"/>
          <p:cNvSpPr>
            <a:spLocks noGrp="1"/>
          </p:cNvSpPr>
          <p:nvPr>
            <p:ph type="dt" idx="1"/>
          </p:nvPr>
        </p:nvSpPr>
        <p:spPr>
          <a:xfrm>
            <a:off x="3884613" y="0"/>
            <a:ext cx="2971800" cy="46513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3B35947E-0031-FF4C-BD5B-902F4CD61B0C}" type="datetimeFigureOut">
              <a:rPr lang="en-US" altLang="x-none"/>
              <a:pPr>
                <a:defRPr/>
              </a:pPr>
              <a:t>6/17/24</a:t>
            </a:fld>
            <a:endParaRPr lang="en-US" altLang="x-none"/>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eaLnBrk="1" hangingPunct="1">
              <a:defRPr sz="1200">
                <a:ea typeface="+mn-ea"/>
                <a:cs typeface="Arial" charset="0"/>
              </a:defRPr>
            </a:lvl1pPr>
          </a:lstStyle>
          <a:p>
            <a:pPr>
              <a:defRPr/>
            </a:pPr>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7FB1F779-51E9-ED4C-ADF0-709F8E4CBBCF}" type="slidenum">
              <a:rPr lang="en-US" altLang="x-none"/>
              <a:pPr>
                <a:defRPr/>
              </a:pPr>
              <a:t>‹#›</a:t>
            </a:fld>
            <a:endParaRPr lang="en-US" altLang="x-none"/>
          </a:p>
        </p:txBody>
      </p:sp>
    </p:spTree>
    <p:extLst>
      <p:ext uri="{BB962C8B-B14F-4D97-AF65-F5344CB8AC3E}">
        <p14:creationId xmlns:p14="http://schemas.microsoft.com/office/powerpoint/2010/main" val="3251676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Geneva" charset="0"/>
      </a:defRPr>
    </a:lvl1pPr>
    <a:lvl2pPr marL="457200" algn="l" rtl="0" eaLnBrk="0" fontAlgn="base" hangingPunct="0">
      <a:spcBef>
        <a:spcPct val="30000"/>
      </a:spcBef>
      <a:spcAft>
        <a:spcPct val="0"/>
      </a:spcAft>
      <a:defRPr sz="1200" kern="1200">
        <a:solidFill>
          <a:schemeClr val="tx1"/>
        </a:solidFill>
        <a:latin typeface="+mn-lt"/>
        <a:ea typeface="Geneva" charset="0"/>
        <a:cs typeface="Geneva" charset="0"/>
      </a:defRPr>
    </a:lvl2pPr>
    <a:lvl3pPr marL="914400" algn="l" rtl="0" eaLnBrk="0" fontAlgn="base" hangingPunct="0">
      <a:spcBef>
        <a:spcPct val="30000"/>
      </a:spcBef>
      <a:spcAft>
        <a:spcPct val="0"/>
      </a:spcAft>
      <a:defRPr sz="1200" kern="1200">
        <a:solidFill>
          <a:schemeClr val="tx1"/>
        </a:solidFill>
        <a:latin typeface="+mn-lt"/>
        <a:ea typeface="Geneva" charset="0"/>
        <a:cs typeface="Geneva" charset="0"/>
      </a:defRPr>
    </a:lvl3pPr>
    <a:lvl4pPr marL="1371600" algn="l" rtl="0" eaLnBrk="0" fontAlgn="base" hangingPunct="0">
      <a:spcBef>
        <a:spcPct val="30000"/>
      </a:spcBef>
      <a:spcAft>
        <a:spcPct val="0"/>
      </a:spcAft>
      <a:defRPr sz="1200" kern="1200">
        <a:solidFill>
          <a:schemeClr val="tx1"/>
        </a:solidFill>
        <a:latin typeface="+mn-lt"/>
        <a:ea typeface="Geneva" charset="0"/>
        <a:cs typeface="Geneva" charset="0"/>
      </a:defRPr>
    </a:lvl4pPr>
    <a:lvl5pPr marL="1828800" algn="l" rtl="0" eaLnBrk="0" fontAlgn="base" hangingPunct="0">
      <a:spcBef>
        <a:spcPct val="30000"/>
      </a:spcBef>
      <a:spcAft>
        <a:spcPct val="0"/>
      </a:spcAft>
      <a:defRPr sz="1200" kern="1200">
        <a:solidFill>
          <a:schemeClr val="tx1"/>
        </a:solidFill>
        <a:latin typeface="+mn-lt"/>
        <a:ea typeface="Geneva" charset="0"/>
        <a:cs typeface="Geneva"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1E0ABA-8C3C-6242-9B8F-CEBBF15984A5}" type="slidenum">
              <a:rPr lang="en-US" smtClean="0"/>
              <a:t>2</a:t>
            </a:fld>
            <a:endParaRPr lang="en-US"/>
          </a:p>
        </p:txBody>
      </p:sp>
    </p:spTree>
    <p:extLst>
      <p:ext uri="{BB962C8B-B14F-4D97-AF65-F5344CB8AC3E}">
        <p14:creationId xmlns:p14="http://schemas.microsoft.com/office/powerpoint/2010/main" val="335228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6370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419475"/>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371059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581525"/>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81"/>
            <a:ext cx="5486400" cy="38830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148263"/>
            <a:ext cx="5486400" cy="423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48492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1"/>
            <a:ext cx="8229600" cy="38099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422302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7"/>
            <a:ext cx="2057400" cy="4876799"/>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533407"/>
            <a:ext cx="6019800" cy="48767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79176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01400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1"/>
            <a:ext cx="8229600" cy="3809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83868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014793"/>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514606"/>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648757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38099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38099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2019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8"/>
            <a:ext cx="4040188" cy="3235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174878"/>
            <a:ext cx="4041775" cy="3235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95875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70139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1778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533400"/>
            <a:ext cx="3008313" cy="9017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533405"/>
            <a:ext cx="5111750" cy="48768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7"/>
            <a:ext cx="3008313" cy="39750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71946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emf"/><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0"/>
            <a:ext cx="82296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x-none"/>
              <a:t>Click to edit Master title style</a:t>
            </a:r>
          </a:p>
        </p:txBody>
      </p:sp>
      <p:sp>
        <p:nvSpPr>
          <p:cNvPr id="1027" name="Text Placeholder 2"/>
          <p:cNvSpPr>
            <a:spLocks noGrp="1"/>
          </p:cNvSpPr>
          <p:nvPr>
            <p:ph type="body" idx="1"/>
          </p:nvPr>
        </p:nvSpPr>
        <p:spPr bwMode="auto">
          <a:xfrm>
            <a:off x="457200" y="1600200"/>
            <a:ext cx="8229600" cy="381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x-none"/>
              <a:t>Click to 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p>
        </p:txBody>
      </p:sp>
      <p:pic>
        <p:nvPicPr>
          <p:cNvPr id="1028" name="Picture 9" descr="FolioREVISED.jpg"/>
          <p:cNvPicPr>
            <a:picLocks noChangeAspect="1"/>
          </p:cNvPicPr>
          <p:nvPr userDrawn="1"/>
        </p:nvPicPr>
        <p:blipFill>
          <a:blip r:embed="rId14">
            <a:extLst>
              <a:ext uri="{28A0092B-C50C-407E-A947-70E740481C1C}">
                <a14:useLocalDpi xmlns:a14="http://schemas.microsoft.com/office/drawing/2010/main"/>
              </a:ext>
            </a:extLst>
          </a:blip>
          <a:srcRect/>
          <a:stretch>
            <a:fillRect/>
          </a:stretch>
        </p:blipFill>
        <p:spPr bwMode="auto">
          <a:xfrm>
            <a:off x="5638800" y="5073650"/>
            <a:ext cx="3505200" cy="1784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Rectangle 11"/>
          <p:cNvSpPr/>
          <p:nvPr userDrawn="1"/>
        </p:nvSpPr>
        <p:spPr>
          <a:xfrm>
            <a:off x="0" y="6705600"/>
            <a:ext cx="9144000" cy="152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1030" name="Picture 10"/>
          <p:cNvPicPr>
            <a:picLocks noChangeAspect="1"/>
          </p:cNvPicPr>
          <p:nvPr userDrawn="1"/>
        </p:nvPicPr>
        <p:blipFill>
          <a:blip r:embed="rId15" cstate="email">
            <a:extLst>
              <a:ext uri="{28A0092B-C50C-407E-A947-70E740481C1C}">
                <a14:useLocalDpi xmlns:a14="http://schemas.microsoft.com/office/drawing/2010/main"/>
              </a:ext>
            </a:extLst>
          </a:blip>
          <a:srcRect/>
          <a:stretch>
            <a:fillRect/>
          </a:stretch>
        </p:blipFill>
        <p:spPr bwMode="auto">
          <a:xfrm>
            <a:off x="7267575" y="6405563"/>
            <a:ext cx="171450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1"/>
          <p:cNvSpPr/>
          <p:nvPr userDrawn="1"/>
        </p:nvSpPr>
        <p:spPr>
          <a:xfrm>
            <a:off x="0" y="6324600"/>
            <a:ext cx="9144000" cy="381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1032" name="Picture 3"/>
          <p:cNvPicPr>
            <a:picLocks noChangeAspect="1"/>
          </p:cNvPicPr>
          <p:nvPr userDrawn="1"/>
        </p:nvPicPr>
        <p:blipFill>
          <a:blip r:embed="rId16" cstate="email">
            <a:extLst>
              <a:ext uri="{28A0092B-C50C-407E-A947-70E740481C1C}">
                <a14:useLocalDpi xmlns:a14="http://schemas.microsoft.com/office/drawing/2010/main"/>
              </a:ext>
            </a:extLst>
          </a:blip>
          <a:srcRect/>
          <a:stretch>
            <a:fillRect/>
          </a:stretch>
        </p:blipFill>
        <p:spPr bwMode="auto">
          <a:xfrm>
            <a:off x="76200" y="5791200"/>
            <a:ext cx="838200" cy="876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a:spLocks noChangeArrowheads="1"/>
          </p:cNvSpPr>
          <p:nvPr userDrawn="1"/>
        </p:nvSpPr>
        <p:spPr bwMode="auto">
          <a:xfrm>
            <a:off x="0" y="6705600"/>
            <a:ext cx="9144000" cy="152400"/>
          </a:xfrm>
          <a:prstGeom prst="rect">
            <a:avLst/>
          </a:pr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blurRad="40000" dist="23000" dir="5400000" rotWithShape="0">
              <a:srgbClr val="000000">
                <a:alpha val="34998"/>
              </a:srgbClr>
            </a:outerShdw>
          </a:effectLst>
        </p:spPr>
        <p:txBody>
          <a:bodyPr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defRPr/>
            </a:pPr>
            <a:endParaRPr lang="x-none" altLang="x-none" sz="1800">
              <a:solidFill>
                <a:srgbClr val="FFFFFF"/>
              </a:solidFill>
              <a:latin typeface="Calibri" charset="0"/>
            </a:endParaRPr>
          </a:p>
        </p:txBody>
      </p:sp>
      <p:pic>
        <p:nvPicPr>
          <p:cNvPr id="10" name="Picture 9">
            <a:extLst>
              <a:ext uri="{FF2B5EF4-FFF2-40B4-BE49-F238E27FC236}">
                <a16:creationId xmlns:a16="http://schemas.microsoft.com/office/drawing/2014/main" id="{8EAEA6B0-F9AC-DB30-7012-C5EEC04223E4}"/>
              </a:ext>
            </a:extLst>
          </p:cNvPr>
          <p:cNvPicPr>
            <a:picLocks noChangeAspect="1"/>
          </p:cNvPicPr>
          <p:nvPr userDrawn="1"/>
        </p:nvPicPr>
        <p:blipFill>
          <a:blip r:embed="rId17" cstate="email">
            <a:extLst>
              <a:ext uri="{28A0092B-C50C-407E-A947-70E740481C1C}">
                <a14:useLocalDpi xmlns:a14="http://schemas.microsoft.com/office/drawing/2010/main"/>
              </a:ext>
            </a:extLst>
          </a:blip>
          <a:stretch>
            <a:fillRect/>
          </a:stretch>
        </p:blipFill>
        <p:spPr>
          <a:xfrm>
            <a:off x="914400" y="5810250"/>
            <a:ext cx="930831" cy="876300"/>
          </a:xfrm>
          <a:prstGeom prst="rect">
            <a:avLst/>
          </a:prstGeom>
          <a:solidFill>
            <a:schemeClr val="bg1"/>
          </a:solidFill>
          <a:ln>
            <a:solidFill>
              <a:schemeClr val="tx1"/>
            </a:solid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800" b="1" kern="1200">
          <a:solidFill>
            <a:schemeClr val="tx1"/>
          </a:solidFill>
          <a:latin typeface="+mj-lt"/>
          <a:ea typeface="ＭＳ Ｐゴシック" charset="0"/>
          <a:cs typeface="Geneva" charset="0"/>
        </a:defRPr>
      </a:lvl1pPr>
      <a:lvl2pPr algn="ctr" rtl="0" eaLnBrk="0" fontAlgn="base" hangingPunct="0">
        <a:spcBef>
          <a:spcPct val="0"/>
        </a:spcBef>
        <a:spcAft>
          <a:spcPct val="0"/>
        </a:spcAft>
        <a:defRPr sz="4800" b="1">
          <a:solidFill>
            <a:schemeClr val="tx1"/>
          </a:solidFill>
          <a:latin typeface="Calibri" pitchFamily="34" charset="0"/>
          <a:ea typeface="ＭＳ Ｐゴシック" charset="0"/>
          <a:cs typeface="Geneva" charset="0"/>
        </a:defRPr>
      </a:lvl2pPr>
      <a:lvl3pPr algn="ctr" rtl="0" eaLnBrk="0" fontAlgn="base" hangingPunct="0">
        <a:spcBef>
          <a:spcPct val="0"/>
        </a:spcBef>
        <a:spcAft>
          <a:spcPct val="0"/>
        </a:spcAft>
        <a:defRPr sz="4800" b="1">
          <a:solidFill>
            <a:schemeClr val="tx1"/>
          </a:solidFill>
          <a:latin typeface="Calibri" pitchFamily="34" charset="0"/>
          <a:ea typeface="ＭＳ Ｐゴシック" charset="0"/>
          <a:cs typeface="Geneva" charset="0"/>
        </a:defRPr>
      </a:lvl3pPr>
      <a:lvl4pPr algn="ctr" rtl="0" eaLnBrk="0" fontAlgn="base" hangingPunct="0">
        <a:spcBef>
          <a:spcPct val="0"/>
        </a:spcBef>
        <a:spcAft>
          <a:spcPct val="0"/>
        </a:spcAft>
        <a:defRPr sz="4800" b="1">
          <a:solidFill>
            <a:schemeClr val="tx1"/>
          </a:solidFill>
          <a:latin typeface="Calibri" pitchFamily="34" charset="0"/>
          <a:ea typeface="ＭＳ Ｐゴシック" charset="0"/>
          <a:cs typeface="Geneva" charset="0"/>
        </a:defRPr>
      </a:lvl4pPr>
      <a:lvl5pPr algn="ctr" rtl="0" eaLnBrk="0" fontAlgn="base" hangingPunct="0">
        <a:spcBef>
          <a:spcPct val="0"/>
        </a:spcBef>
        <a:spcAft>
          <a:spcPct val="0"/>
        </a:spcAft>
        <a:defRPr sz="4800" b="1">
          <a:solidFill>
            <a:schemeClr val="tx1"/>
          </a:solidFill>
          <a:latin typeface="Calibri" pitchFamily="34" charset="0"/>
          <a:ea typeface="ＭＳ Ｐゴシック" charset="0"/>
          <a:cs typeface="Geneva"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Geneva"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Geneva" charset="0"/>
          <a:cs typeface="Geneva"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Geneva" charset="0"/>
          <a:cs typeface="Geneva"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Geneva" charset="0"/>
          <a:cs typeface="Geneva"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Geneva" charset="0"/>
          <a:cs typeface="Geneva"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F2562-03AC-99A7-B1FF-D42B4B00483B}"/>
              </a:ext>
            </a:extLst>
          </p:cNvPr>
          <p:cNvSpPr>
            <a:spLocks noGrp="1"/>
          </p:cNvSpPr>
          <p:nvPr>
            <p:ph type="ctrTitle"/>
          </p:nvPr>
        </p:nvSpPr>
        <p:spPr>
          <a:xfrm>
            <a:off x="628651" y="1131094"/>
            <a:ext cx="3938487" cy="1220727"/>
          </a:xfrm>
        </p:spPr>
        <p:txBody>
          <a:bodyPr vert="horz" wrap="square" lIns="68580" tIns="34290" rIns="68580" bIns="34290" numCol="1" rtlCol="0" anchor="ctr" anchorCtr="0" compatLnSpc="1">
            <a:prstTxWarp prst="textNoShape">
              <a:avLst/>
            </a:prstTxWarp>
            <a:normAutofit/>
          </a:bodyPr>
          <a:lstStyle/>
          <a:p>
            <a:pPr algn="l"/>
            <a:r>
              <a:rPr lang="en-US" sz="2775" dirty="0">
                <a:solidFill>
                  <a:srgbClr val="FFFFFF"/>
                </a:solidFill>
                <a:ea typeface="+mj-ea"/>
                <a:cs typeface="+mj-cs"/>
              </a:rPr>
              <a:t>Radio Code Hunt</a:t>
            </a:r>
            <a:br>
              <a:rPr lang="en-US" sz="2775" dirty="0">
                <a:solidFill>
                  <a:srgbClr val="FFFFFF"/>
                </a:solidFill>
                <a:ea typeface="+mj-ea"/>
                <a:cs typeface="+mj-cs"/>
              </a:rPr>
            </a:br>
            <a:endParaRPr lang="en-US" sz="2775" dirty="0">
              <a:solidFill>
                <a:srgbClr val="FFFFFF"/>
              </a:solidFill>
              <a:ea typeface="+mj-ea"/>
              <a:cs typeface="+mj-cs"/>
            </a:endParaRPr>
          </a:p>
        </p:txBody>
      </p:sp>
      <p:sp>
        <p:nvSpPr>
          <p:cNvPr id="5" name="TextBox 4">
            <a:extLst>
              <a:ext uri="{FF2B5EF4-FFF2-40B4-BE49-F238E27FC236}">
                <a16:creationId xmlns:a16="http://schemas.microsoft.com/office/drawing/2014/main" id="{2F771A01-0DCB-1927-5AD3-38CBE8876682}"/>
              </a:ext>
            </a:extLst>
          </p:cNvPr>
          <p:cNvSpPr txBox="1"/>
          <p:nvPr/>
        </p:nvSpPr>
        <p:spPr>
          <a:xfrm>
            <a:off x="762000" y="4419600"/>
            <a:ext cx="2852063" cy="369332"/>
          </a:xfrm>
          <a:prstGeom prst="rect">
            <a:avLst/>
          </a:prstGeom>
          <a:noFill/>
        </p:spPr>
        <p:txBody>
          <a:bodyPr wrap="none" rtlCol="0">
            <a:spAutoFit/>
          </a:bodyPr>
          <a:lstStyle/>
          <a:p>
            <a:r>
              <a:rPr lang="en-US" b="1" dirty="0">
                <a:solidFill>
                  <a:schemeClr val="bg1"/>
                </a:solidFill>
              </a:rPr>
              <a:t>Appropriate for Cubs up</a:t>
            </a:r>
          </a:p>
        </p:txBody>
      </p:sp>
      <p:sp useBgFill="1">
        <p:nvSpPr>
          <p:cNvPr id="10" name="Rectangle 9">
            <a:extLst>
              <a:ext uri="{FF2B5EF4-FFF2-40B4-BE49-F238E27FC236}">
                <a16:creationId xmlns:a16="http://schemas.microsoft.com/office/drawing/2014/main" id="{C8BEBECB-C69F-A4E1-07AF-CAEE3C9FC9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7612A5A-0A2B-9F23-46BA-E4A010D048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descr="Spy Hunter Games - Giant Bomb">
            <a:extLst>
              <a:ext uri="{FF2B5EF4-FFF2-40B4-BE49-F238E27FC236}">
                <a16:creationId xmlns:a16="http://schemas.microsoft.com/office/drawing/2014/main" id="{FEC6960C-67DB-3C68-DEA5-4C6A20821632}"/>
              </a:ext>
            </a:extLst>
          </p:cNvPr>
          <p:cNvPicPr>
            <a:picLocks noChangeAspect="1" noChangeArrowheads="1"/>
          </p:cNvPicPr>
          <p:nvPr/>
        </p:nvPicPr>
        <p:blipFill rotWithShape="1">
          <a:blip r:embed="rId2">
            <a:alphaModFix amt="40000"/>
            <a:extLst>
              <a:ext uri="{28A0092B-C50C-407E-A947-70E740481C1C}">
                <a14:useLocalDpi xmlns:a14="http://schemas.microsoft.com/office/drawing/2010/main" val="0"/>
              </a:ext>
            </a:extLst>
          </a:blip>
          <a:srcRect r="-2" b="8520"/>
          <a:stretch/>
        </p:blipFill>
        <p:spPr bwMode="auto">
          <a:xfrm>
            <a:off x="0" y="10"/>
            <a:ext cx="8450297" cy="6857990"/>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a:extLst>
              <a:ext uri="{FF2B5EF4-FFF2-40B4-BE49-F238E27FC236}">
                <a16:creationId xmlns:a16="http://schemas.microsoft.com/office/drawing/2014/main" id="{7DE6F761-31C4-79F0-3890-72089F2A572A}"/>
              </a:ext>
            </a:extLst>
          </p:cNvPr>
          <p:cNvSpPr txBox="1">
            <a:spLocks/>
          </p:cNvSpPr>
          <p:nvPr/>
        </p:nvSpPr>
        <p:spPr bwMode="auto">
          <a:xfrm>
            <a:off x="522352" y="932284"/>
            <a:ext cx="5251316" cy="16276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ctr" anchorCtr="0" compatLnSpc="1">
            <a:prstTxWarp prst="textNoShape">
              <a:avLst/>
            </a:prstTxWarp>
            <a:normAutofit fontScale="90000"/>
          </a:bodyPr>
          <a:lstStyle>
            <a:lvl1pPr algn="ctr" rtl="0" eaLnBrk="0" fontAlgn="base" hangingPunct="0">
              <a:spcBef>
                <a:spcPct val="0"/>
              </a:spcBef>
              <a:spcAft>
                <a:spcPct val="0"/>
              </a:spcAft>
              <a:defRPr sz="4800" b="1" kern="1200">
                <a:solidFill>
                  <a:schemeClr val="tx1"/>
                </a:solidFill>
                <a:latin typeface="+mj-lt"/>
                <a:ea typeface="ＭＳ Ｐゴシック" charset="0"/>
                <a:cs typeface="Geneva" charset="0"/>
              </a:defRPr>
            </a:lvl1pPr>
            <a:lvl2pPr algn="ctr" rtl="0" eaLnBrk="0" fontAlgn="base" hangingPunct="0">
              <a:spcBef>
                <a:spcPct val="0"/>
              </a:spcBef>
              <a:spcAft>
                <a:spcPct val="0"/>
              </a:spcAft>
              <a:defRPr sz="4800" b="1">
                <a:solidFill>
                  <a:schemeClr val="tx1"/>
                </a:solidFill>
                <a:latin typeface="Calibri" pitchFamily="34" charset="0"/>
                <a:ea typeface="ＭＳ Ｐゴシック" charset="0"/>
                <a:cs typeface="Geneva" charset="0"/>
              </a:defRPr>
            </a:lvl2pPr>
            <a:lvl3pPr algn="ctr" rtl="0" eaLnBrk="0" fontAlgn="base" hangingPunct="0">
              <a:spcBef>
                <a:spcPct val="0"/>
              </a:spcBef>
              <a:spcAft>
                <a:spcPct val="0"/>
              </a:spcAft>
              <a:defRPr sz="4800" b="1">
                <a:solidFill>
                  <a:schemeClr val="tx1"/>
                </a:solidFill>
                <a:latin typeface="Calibri" pitchFamily="34" charset="0"/>
                <a:ea typeface="ＭＳ Ｐゴシック" charset="0"/>
                <a:cs typeface="Geneva" charset="0"/>
              </a:defRPr>
            </a:lvl3pPr>
            <a:lvl4pPr algn="ctr" rtl="0" eaLnBrk="0" fontAlgn="base" hangingPunct="0">
              <a:spcBef>
                <a:spcPct val="0"/>
              </a:spcBef>
              <a:spcAft>
                <a:spcPct val="0"/>
              </a:spcAft>
              <a:defRPr sz="4800" b="1">
                <a:solidFill>
                  <a:schemeClr val="tx1"/>
                </a:solidFill>
                <a:latin typeface="Calibri" pitchFamily="34" charset="0"/>
                <a:ea typeface="ＭＳ Ｐゴシック" charset="0"/>
                <a:cs typeface="Geneva" charset="0"/>
              </a:defRPr>
            </a:lvl4pPr>
            <a:lvl5pPr algn="ctr" rtl="0" eaLnBrk="0" fontAlgn="base" hangingPunct="0">
              <a:spcBef>
                <a:spcPct val="0"/>
              </a:spcBef>
              <a:spcAft>
                <a:spcPct val="0"/>
              </a:spcAft>
              <a:defRPr sz="4800" b="1">
                <a:solidFill>
                  <a:schemeClr val="tx1"/>
                </a:solidFill>
                <a:latin typeface="Calibri" pitchFamily="34" charset="0"/>
                <a:ea typeface="ＭＳ Ｐゴシック" charset="0"/>
                <a:cs typeface="Geneva"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4400">
                <a:solidFill>
                  <a:srgbClr val="FFFFFF"/>
                </a:solidFill>
                <a:latin typeface="ADLaM Display" panose="02010000000000000000" pitchFamily="2" charset="77"/>
                <a:ea typeface="ADLaM Display" panose="02010000000000000000" pitchFamily="2" charset="77"/>
                <a:cs typeface="ADLaM Display" panose="02010000000000000000" pitchFamily="2" charset="77"/>
              </a:rPr>
              <a:t>Radio Callsign Hunt</a:t>
            </a:r>
            <a:br>
              <a:rPr lang="en-US" sz="4400">
                <a:solidFill>
                  <a:srgbClr val="FFFFFF"/>
                </a:solidFill>
                <a:latin typeface="ADLaM Display" panose="02010000000000000000" pitchFamily="2" charset="77"/>
                <a:ea typeface="ADLaM Display" panose="02010000000000000000" pitchFamily="2" charset="77"/>
                <a:cs typeface="ADLaM Display" panose="02010000000000000000" pitchFamily="2" charset="77"/>
              </a:rPr>
            </a:br>
            <a:endParaRPr lang="en-US" sz="4400" dirty="0">
              <a:solidFill>
                <a:srgbClr val="FFFFFF"/>
              </a:solidFill>
              <a:latin typeface="ADLaM Display" panose="02010000000000000000" pitchFamily="2" charset="77"/>
              <a:ea typeface="ADLaM Display" panose="02010000000000000000" pitchFamily="2" charset="77"/>
              <a:cs typeface="ADLaM Display" panose="02010000000000000000" pitchFamily="2" charset="77"/>
            </a:endParaRPr>
          </a:p>
        </p:txBody>
      </p:sp>
      <p:sp>
        <p:nvSpPr>
          <p:cNvPr id="14" name="TextBox 13">
            <a:extLst>
              <a:ext uri="{FF2B5EF4-FFF2-40B4-BE49-F238E27FC236}">
                <a16:creationId xmlns:a16="http://schemas.microsoft.com/office/drawing/2014/main" id="{43316078-9E57-785B-6E11-FC6E13F5E52D}"/>
              </a:ext>
            </a:extLst>
          </p:cNvPr>
          <p:cNvSpPr txBox="1"/>
          <p:nvPr/>
        </p:nvSpPr>
        <p:spPr>
          <a:xfrm>
            <a:off x="323243" y="1853355"/>
            <a:ext cx="5771233" cy="4889452"/>
          </a:xfrm>
          <a:prstGeom prst="rect">
            <a:avLst/>
          </a:prstGeom>
        </p:spPr>
        <p:txBody>
          <a:bodyPr vert="horz" lIns="91440" tIns="45720" rIns="91440" bIns="45720" rtlCol="0">
            <a:normAutofit fontScale="85000" lnSpcReduction="10000"/>
          </a:bodyPr>
          <a:lstStyle/>
          <a:p>
            <a:pPr marL="342900" indent="-342900">
              <a:lnSpc>
                <a:spcPct val="90000"/>
              </a:lnSpc>
              <a:spcBef>
                <a:spcPts val="600"/>
              </a:spcBef>
              <a:spcAft>
                <a:spcPts val="600"/>
              </a:spcAft>
              <a:buFont typeface="Arial" panose="020B0604020202020204" pitchFamily="34" charset="0"/>
              <a:buChar char="•"/>
            </a:pPr>
            <a:r>
              <a:rPr lang="en-US" sz="2000" b="1" dirty="0">
                <a:solidFill>
                  <a:srgbClr val="FFFFFF"/>
                </a:solidFill>
              </a:rPr>
              <a:t>Game</a:t>
            </a:r>
          </a:p>
          <a:p>
            <a:pPr>
              <a:lnSpc>
                <a:spcPct val="90000"/>
              </a:lnSpc>
              <a:spcBef>
                <a:spcPts val="600"/>
              </a:spcBef>
              <a:spcAft>
                <a:spcPts val="600"/>
              </a:spcAft>
            </a:pPr>
            <a:r>
              <a:rPr lang="en-US" sz="2000" dirty="0">
                <a:solidFill>
                  <a:srgbClr val="FFFFFF"/>
                </a:solidFill>
              </a:rPr>
              <a:t>’Special agents’ radio call signs have been placed at certain ‘dead drop’ points on the map. Search and receive the call signs and check what country the agent is located</a:t>
            </a:r>
          </a:p>
          <a:p>
            <a:pPr>
              <a:lnSpc>
                <a:spcPct val="90000"/>
              </a:lnSpc>
              <a:spcBef>
                <a:spcPts val="600"/>
              </a:spcBef>
              <a:spcAft>
                <a:spcPts val="600"/>
              </a:spcAft>
            </a:pPr>
            <a:endParaRPr lang="en-US" sz="2000" dirty="0">
              <a:solidFill>
                <a:srgbClr val="FFFFFF"/>
              </a:solidFill>
            </a:endParaRPr>
          </a:p>
          <a:p>
            <a:pPr marL="342900" indent="-342900">
              <a:lnSpc>
                <a:spcPct val="90000"/>
              </a:lnSpc>
              <a:spcBef>
                <a:spcPts val="600"/>
              </a:spcBef>
              <a:spcAft>
                <a:spcPts val="600"/>
              </a:spcAft>
              <a:buFont typeface="Arial" panose="020B0604020202020204" pitchFamily="34" charset="0"/>
              <a:buChar char="•"/>
            </a:pPr>
            <a:r>
              <a:rPr lang="en-US" sz="2000" b="1" dirty="0">
                <a:solidFill>
                  <a:srgbClr val="FFFFFF"/>
                </a:solidFill>
              </a:rPr>
              <a:t>Learning Objectives: </a:t>
            </a:r>
          </a:p>
          <a:p>
            <a:pPr>
              <a:lnSpc>
                <a:spcPct val="90000"/>
              </a:lnSpc>
              <a:spcBef>
                <a:spcPts val="600"/>
              </a:spcBef>
              <a:spcAft>
                <a:spcPts val="600"/>
              </a:spcAft>
            </a:pPr>
            <a:r>
              <a:rPr lang="en-US" sz="2000" dirty="0">
                <a:solidFill>
                  <a:srgbClr val="FFFFFF"/>
                </a:solidFill>
              </a:rPr>
              <a:t>Map reading, Route Planning, Social Skills, Teamwork, Orienteering, Phonetic Alphabet, Callsigns &amp; Radio skills</a:t>
            </a:r>
          </a:p>
          <a:p>
            <a:pPr>
              <a:lnSpc>
                <a:spcPct val="90000"/>
              </a:lnSpc>
              <a:spcBef>
                <a:spcPts val="600"/>
              </a:spcBef>
              <a:spcAft>
                <a:spcPts val="600"/>
              </a:spcAft>
            </a:pPr>
            <a:endParaRPr lang="en-US" sz="2000" dirty="0">
              <a:solidFill>
                <a:srgbClr val="FFFFFF"/>
              </a:solidFill>
            </a:endParaRPr>
          </a:p>
          <a:p>
            <a:pPr marL="342900" indent="-342900">
              <a:lnSpc>
                <a:spcPct val="90000"/>
              </a:lnSpc>
              <a:spcBef>
                <a:spcPts val="600"/>
              </a:spcBef>
              <a:spcAft>
                <a:spcPts val="600"/>
              </a:spcAft>
              <a:buFont typeface="Arial" panose="020B0604020202020204" pitchFamily="34" charset="0"/>
              <a:buChar char="•"/>
            </a:pPr>
            <a:r>
              <a:rPr lang="en-US" sz="2000" b="1" dirty="0">
                <a:solidFill>
                  <a:srgbClr val="FFFFFF"/>
                </a:solidFill>
              </a:rPr>
              <a:t>Equipment required: </a:t>
            </a:r>
          </a:p>
          <a:p>
            <a:pPr>
              <a:lnSpc>
                <a:spcPct val="90000"/>
              </a:lnSpc>
              <a:spcBef>
                <a:spcPts val="600"/>
              </a:spcBef>
              <a:spcAft>
                <a:spcPts val="600"/>
              </a:spcAft>
            </a:pPr>
            <a:r>
              <a:rPr lang="en-US" sz="2000" dirty="0">
                <a:solidFill>
                  <a:srgbClr val="FFFFFF"/>
                </a:solidFill>
              </a:rPr>
              <a:t>2 License free (PMR) walkie talkies per Six, Patrol, team, printed sheets &amp; codes</a:t>
            </a:r>
          </a:p>
          <a:p>
            <a:pPr>
              <a:lnSpc>
                <a:spcPct val="90000"/>
              </a:lnSpc>
              <a:spcBef>
                <a:spcPts val="600"/>
              </a:spcBef>
              <a:spcAft>
                <a:spcPts val="600"/>
              </a:spcAft>
            </a:pPr>
            <a:endParaRPr lang="en-US" sz="2000" b="1" dirty="0">
              <a:solidFill>
                <a:srgbClr val="FFFFFF"/>
              </a:solidFill>
            </a:endParaRPr>
          </a:p>
          <a:p>
            <a:pPr marL="342900" indent="-342900">
              <a:lnSpc>
                <a:spcPct val="90000"/>
              </a:lnSpc>
              <a:spcBef>
                <a:spcPts val="600"/>
              </a:spcBef>
              <a:spcAft>
                <a:spcPts val="600"/>
              </a:spcAft>
              <a:buFont typeface="Arial" panose="020B0604020202020204" pitchFamily="34" charset="0"/>
              <a:buChar char="•"/>
            </a:pPr>
            <a:r>
              <a:rPr lang="en-US" sz="2000" b="1" dirty="0">
                <a:solidFill>
                  <a:srgbClr val="FFFFFF"/>
                </a:solidFill>
              </a:rPr>
              <a:t>Sections</a:t>
            </a:r>
          </a:p>
          <a:p>
            <a:pPr>
              <a:lnSpc>
                <a:spcPct val="90000"/>
              </a:lnSpc>
              <a:spcBef>
                <a:spcPts val="600"/>
              </a:spcBef>
              <a:spcAft>
                <a:spcPts val="600"/>
              </a:spcAft>
            </a:pPr>
            <a:r>
              <a:rPr lang="en-US" sz="2000" dirty="0">
                <a:solidFill>
                  <a:srgbClr val="FFFFFF"/>
                </a:solidFill>
              </a:rPr>
              <a:t>Suitable for Cubs up</a:t>
            </a:r>
          </a:p>
        </p:txBody>
      </p:sp>
      <p:pic>
        <p:nvPicPr>
          <p:cNvPr id="15" name="Picture 14">
            <a:extLst>
              <a:ext uri="{FF2B5EF4-FFF2-40B4-BE49-F238E27FC236}">
                <a16:creationId xmlns:a16="http://schemas.microsoft.com/office/drawing/2014/main" id="{88491D98-7E7D-AD59-A525-1A9A2B9F751B}"/>
              </a:ext>
            </a:extLst>
          </p:cNvPr>
          <p:cNvPicPr>
            <a:picLocks noChangeAspect="1"/>
          </p:cNvPicPr>
          <p:nvPr/>
        </p:nvPicPr>
        <p:blipFill rotWithShape="1">
          <a:blip r:embed="rId3"/>
          <a:srcRect l="7146" r="9603"/>
          <a:stretch/>
        </p:blipFill>
        <p:spPr>
          <a:xfrm>
            <a:off x="6225997"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075040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73631AF-9D97-C8CC-F9F5-D43A89B2A7B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2" y="515707"/>
            <a:ext cx="6864348" cy="4361093"/>
          </a:xfrm>
          <a:prstGeom prst="rect">
            <a:avLst/>
          </a:prstGeom>
        </p:spPr>
      </p:pic>
      <p:sp>
        <p:nvSpPr>
          <p:cNvPr id="44" name="TextBox 43">
            <a:extLst>
              <a:ext uri="{FF2B5EF4-FFF2-40B4-BE49-F238E27FC236}">
                <a16:creationId xmlns:a16="http://schemas.microsoft.com/office/drawing/2014/main" id="{7AA08E23-8909-F146-A8E9-3C4DDB714D33}"/>
              </a:ext>
            </a:extLst>
          </p:cNvPr>
          <p:cNvSpPr txBox="1"/>
          <p:nvPr/>
        </p:nvSpPr>
        <p:spPr>
          <a:xfrm>
            <a:off x="-3171283" y="889561"/>
            <a:ext cx="34289" cy="1361911"/>
          </a:xfrm>
          <a:prstGeom prst="rect">
            <a:avLst/>
          </a:prstGeom>
          <a:noFill/>
        </p:spPr>
        <p:txBody>
          <a:bodyPr wrap="square" rtlCol="0">
            <a:spAutoFit/>
          </a:bodyPr>
          <a:lstStyle/>
          <a:p>
            <a:pPr algn="ctr"/>
            <a:r>
              <a:rPr lang="en-US" sz="750" dirty="0">
                <a:solidFill>
                  <a:schemeClr val="bg1"/>
                </a:solidFill>
              </a:rPr>
              <a:t>Command post</a:t>
            </a:r>
          </a:p>
        </p:txBody>
      </p:sp>
      <p:sp>
        <p:nvSpPr>
          <p:cNvPr id="45" name="TextBox 44">
            <a:extLst>
              <a:ext uri="{FF2B5EF4-FFF2-40B4-BE49-F238E27FC236}">
                <a16:creationId xmlns:a16="http://schemas.microsoft.com/office/drawing/2014/main" id="{62584451-CBB3-4799-518E-227525EB0BE2}"/>
              </a:ext>
            </a:extLst>
          </p:cNvPr>
          <p:cNvSpPr txBox="1"/>
          <p:nvPr/>
        </p:nvSpPr>
        <p:spPr>
          <a:xfrm>
            <a:off x="5638800" y="0"/>
            <a:ext cx="3581400" cy="5239896"/>
          </a:xfrm>
          <a:prstGeom prst="rect">
            <a:avLst/>
          </a:prstGeom>
          <a:solidFill>
            <a:schemeClr val="bg1"/>
          </a:solidFill>
        </p:spPr>
        <p:txBody>
          <a:bodyPr wrap="square" rtlCol="0">
            <a:spAutoFit/>
          </a:bodyPr>
          <a:lstStyle/>
          <a:p>
            <a:r>
              <a:rPr lang="en-US" sz="1500" b="1" dirty="0"/>
              <a:t> Overview - 30-180 mins Activity </a:t>
            </a:r>
          </a:p>
          <a:p>
            <a:endParaRPr lang="en-US" sz="300" b="1" dirty="0"/>
          </a:p>
          <a:p>
            <a:pPr marL="128588" indent="-128588">
              <a:buFont typeface="Arial" panose="020B0604020202020204" pitchFamily="34" charset="0"/>
              <a:buChar char="•"/>
            </a:pPr>
            <a:r>
              <a:rPr lang="en-US" sz="750" dirty="0"/>
              <a:t>Using the Walkie Talkie the Scout PLs or Cub Sixer or a leader must guide their Patrols/sixes to find the hidden callsign cards  around the site. They are the Command leader</a:t>
            </a:r>
          </a:p>
          <a:p>
            <a:pPr marL="128588" indent="-128588">
              <a:buFont typeface="Arial" panose="020B0604020202020204" pitchFamily="34" charset="0"/>
              <a:buChar char="•"/>
            </a:pPr>
            <a:endParaRPr lang="en-US" sz="300" dirty="0"/>
          </a:p>
          <a:p>
            <a:pPr marL="128588" indent="-128588">
              <a:buFont typeface="Arial" panose="020B0604020202020204" pitchFamily="34" charset="0"/>
              <a:buChar char="•"/>
            </a:pPr>
            <a:r>
              <a:rPr lang="en-US" sz="750" dirty="0"/>
              <a:t>The APL  or search team lead receives the grid location directions and clue from the PL or leader and leads the search team to look for the hidden card.</a:t>
            </a:r>
          </a:p>
          <a:p>
            <a:pPr marL="128588" indent="-128588">
              <a:buFont typeface="Arial" panose="020B0604020202020204" pitchFamily="34" charset="0"/>
              <a:buChar char="•"/>
            </a:pPr>
            <a:endParaRPr lang="en-US" sz="300" dirty="0"/>
          </a:p>
          <a:p>
            <a:pPr marL="128588" indent="-128588">
              <a:buFont typeface="Arial" panose="020B0604020202020204" pitchFamily="34" charset="0"/>
              <a:buChar char="•"/>
            </a:pPr>
            <a:r>
              <a:rPr lang="en-US" sz="750" dirty="0"/>
              <a:t>Only the Command Leader map has this map with the card locations &amp; clues. The Search Leader map only has high level grid squares with no details</a:t>
            </a:r>
          </a:p>
          <a:p>
            <a:pPr marL="128588" indent="-128588">
              <a:buFont typeface="Arial" panose="020B0604020202020204" pitchFamily="34" charset="0"/>
              <a:buChar char="•"/>
            </a:pPr>
            <a:endParaRPr lang="en-US" sz="450" dirty="0"/>
          </a:p>
          <a:p>
            <a:pPr marL="128588" indent="-128588">
              <a:buFont typeface="Arial" panose="020B0604020202020204" pitchFamily="34" charset="0"/>
              <a:buChar char="•"/>
            </a:pPr>
            <a:r>
              <a:rPr lang="en-US" sz="750" dirty="0"/>
              <a:t>Command Leader will stay at command HQ and will direct their Search Leader with the search team (via walkie talkie to </a:t>
            </a:r>
            <a:r>
              <a:rPr lang="en-US" sz="750" dirty="0" err="1"/>
              <a:t>lat</a:t>
            </a:r>
            <a:r>
              <a:rPr lang="en-US" sz="750" dirty="0"/>
              <a:t>/long  of each code to be retrieved as efficiently as possible – route plan. </a:t>
            </a:r>
          </a:p>
          <a:p>
            <a:pPr marL="128588" indent="-128588">
              <a:buFont typeface="Arial" panose="020B0604020202020204" pitchFamily="34" charset="0"/>
              <a:buChar char="•"/>
            </a:pPr>
            <a:endParaRPr lang="en-US" sz="300" dirty="0"/>
          </a:p>
          <a:p>
            <a:pPr marL="128588" indent="-128588">
              <a:buFont typeface="Arial" panose="020B0604020202020204" pitchFamily="34" charset="0"/>
              <a:buChar char="•"/>
            </a:pPr>
            <a:r>
              <a:rPr lang="en-US" sz="750" dirty="0"/>
              <a:t>The use of phonetic alphabet and good radio practice to direct their search team to main grid square gains extra points.  e.g. Go to grid Latitude 11 longitude 02 would be called out ”Search team, Go to Grid Latitude 11 longitude 02 and await further instructions, QSL? over”. The search team reply should be “ QSL, Search team to Grid Latitude 11 longitude 02 and await further instructions, over” –good communication and radio practice.</a:t>
            </a:r>
          </a:p>
          <a:p>
            <a:pPr marL="128588" indent="-128588">
              <a:buFont typeface="Arial" panose="020B0604020202020204" pitchFamily="34" charset="0"/>
              <a:buChar char="•"/>
            </a:pPr>
            <a:endParaRPr lang="en-US" sz="300" dirty="0"/>
          </a:p>
          <a:p>
            <a:pPr marL="128588" indent="-128588">
              <a:buFont typeface="Arial" panose="020B0604020202020204" pitchFamily="34" charset="0"/>
              <a:buChar char="•"/>
            </a:pPr>
            <a:r>
              <a:rPr lang="en-US" sz="750" dirty="0"/>
              <a:t>When the search team arrives at the grid square they call the Command leader “”Search team, at Grid Latitude 11 longitude 02 awaiting further instructions, QSL? Over”. The Command leader then has to guide the search team to where the codes are hidden on their map using the clues  on their sheet as necessary. –good communication and radio practice.</a:t>
            </a:r>
          </a:p>
          <a:p>
            <a:pPr marL="128588" indent="-128588">
              <a:buFont typeface="Arial" panose="020B0604020202020204" pitchFamily="34" charset="0"/>
              <a:buChar char="•"/>
            </a:pPr>
            <a:endParaRPr lang="en-US" sz="300" dirty="0"/>
          </a:p>
          <a:p>
            <a:pPr marL="128588" indent="-128588">
              <a:buFont typeface="Arial" panose="020B0604020202020204" pitchFamily="34" charset="0"/>
              <a:buChar char="•"/>
            </a:pPr>
            <a:r>
              <a:rPr lang="en-US" sz="750" dirty="0"/>
              <a:t>Each member of the search team(agents) must pass at least one callsign back and spell their name using phonetic code (Alpha, Bravo, Charlie </a:t>
            </a:r>
            <a:r>
              <a:rPr lang="en-US" sz="750" dirty="0" err="1"/>
              <a:t>etc</a:t>
            </a:r>
            <a:r>
              <a:rPr lang="en-US" sz="750" dirty="0"/>
              <a:t>) to the search Commander at the other end of the radio. –good communication and radio practice. Red team red codes, blue team blue codes etc.</a:t>
            </a:r>
          </a:p>
          <a:p>
            <a:pPr marL="128588" indent="-128588">
              <a:buFont typeface="Arial" panose="020B0604020202020204" pitchFamily="34" charset="0"/>
              <a:buChar char="•"/>
            </a:pPr>
            <a:endParaRPr lang="en-US" sz="300" dirty="0"/>
          </a:p>
          <a:p>
            <a:pPr marL="128588" indent="-128588">
              <a:buFont typeface="Arial" panose="020B0604020202020204" pitchFamily="34" charset="0"/>
              <a:buChar char="•"/>
            </a:pPr>
            <a:r>
              <a:rPr lang="en-US" sz="750" dirty="0"/>
              <a:t>Both the Search commander and search leader make note of each agent name &amp; code communicated on their check sheet. – Attention to detail</a:t>
            </a:r>
          </a:p>
          <a:p>
            <a:pPr marL="128588" indent="-128588">
              <a:buFont typeface="Arial" panose="020B0604020202020204" pitchFamily="34" charset="0"/>
              <a:buChar char="•"/>
            </a:pPr>
            <a:endParaRPr lang="en-US" sz="300" dirty="0"/>
          </a:p>
          <a:p>
            <a:pPr marL="128588" indent="-128588">
              <a:buFont typeface="Arial" panose="020B0604020202020204" pitchFamily="34" charset="0"/>
              <a:buChar char="•"/>
            </a:pPr>
            <a:r>
              <a:rPr lang="en-US" sz="750" dirty="0"/>
              <a:t>Once all codes are radioed back to Command HQ the Search team returns to command HQ to have their team score checked. 5 points are scored for each code and agent name that match on the Search Leader and Command Leader. 5 points are scored for the 1</a:t>
            </a:r>
            <a:r>
              <a:rPr lang="en-US" sz="750" baseline="30000" dirty="0"/>
              <a:t>st</a:t>
            </a:r>
            <a:r>
              <a:rPr lang="en-US" sz="750" dirty="0"/>
              <a:t> team back </a:t>
            </a:r>
            <a:r>
              <a:rPr lang="en-US" sz="750" b="1" dirty="0"/>
              <a:t>with all codes correct, </a:t>
            </a:r>
            <a:r>
              <a:rPr lang="en-US" sz="750" dirty="0"/>
              <a:t>4 for 2</a:t>
            </a:r>
            <a:r>
              <a:rPr lang="en-US" sz="750" baseline="30000" dirty="0"/>
              <a:t>nd</a:t>
            </a:r>
            <a:r>
              <a:rPr lang="en-US" sz="750" dirty="0"/>
              <a:t>, 8 for 3</a:t>
            </a:r>
            <a:r>
              <a:rPr lang="en-US" sz="750" baseline="30000" dirty="0"/>
              <a:t>rd</a:t>
            </a:r>
            <a:r>
              <a:rPr lang="en-US" sz="750" dirty="0"/>
              <a:t> </a:t>
            </a:r>
            <a:r>
              <a:rPr lang="en-US" sz="750" dirty="0" err="1"/>
              <a:t>etc</a:t>
            </a:r>
            <a:endParaRPr lang="en-US" sz="750" dirty="0"/>
          </a:p>
          <a:p>
            <a:pPr marL="128588" indent="-128588">
              <a:buFont typeface="Arial" panose="020B0604020202020204" pitchFamily="34" charset="0"/>
              <a:buChar char="•"/>
            </a:pPr>
            <a:endParaRPr lang="en-US" sz="300" dirty="0"/>
          </a:p>
          <a:p>
            <a:pPr marL="128588" indent="-128588">
              <a:buFont typeface="Arial" panose="020B0604020202020204" pitchFamily="34" charset="0"/>
              <a:buChar char="•"/>
            </a:pPr>
            <a:r>
              <a:rPr lang="en-US" sz="750" dirty="0"/>
              <a:t>Radio communications will be monitored and an extra 10 points will be awarded for the use of phonetic code and good communication/radio use. With 5 points for the next best team. However, beware! Up to 10 points will be deducted for any messing or bad language.</a:t>
            </a:r>
          </a:p>
          <a:p>
            <a:pPr marL="128588" indent="-128588">
              <a:buFont typeface="Arial" panose="020B0604020202020204" pitchFamily="34" charset="0"/>
              <a:buChar char="•"/>
            </a:pPr>
            <a:endParaRPr lang="en-US" sz="300" dirty="0"/>
          </a:p>
          <a:p>
            <a:pPr marL="128588" indent="-128588">
              <a:buFont typeface="Arial" panose="020B0604020202020204" pitchFamily="34" charset="0"/>
              <a:buChar char="•"/>
            </a:pPr>
            <a:r>
              <a:rPr lang="en-US" sz="750" dirty="0"/>
              <a:t>The winners might be given a prize – evening off camp wash up, badge , treat </a:t>
            </a:r>
            <a:r>
              <a:rPr lang="en-US" sz="750" dirty="0" err="1"/>
              <a:t>etc</a:t>
            </a:r>
            <a:r>
              <a:rPr lang="en-US" sz="750" dirty="0"/>
              <a:t> as appropriate</a:t>
            </a:r>
          </a:p>
        </p:txBody>
      </p:sp>
      <p:sp>
        <p:nvSpPr>
          <p:cNvPr id="3" name="Up Arrow 2">
            <a:extLst>
              <a:ext uri="{FF2B5EF4-FFF2-40B4-BE49-F238E27FC236}">
                <a16:creationId xmlns:a16="http://schemas.microsoft.com/office/drawing/2014/main" id="{342B3F14-C22C-0B32-1619-62AB3A1ED84E}"/>
              </a:ext>
            </a:extLst>
          </p:cNvPr>
          <p:cNvSpPr/>
          <p:nvPr/>
        </p:nvSpPr>
        <p:spPr>
          <a:xfrm>
            <a:off x="4887339" y="976788"/>
            <a:ext cx="363474" cy="73380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a:t>
            </a:r>
          </a:p>
        </p:txBody>
      </p:sp>
      <p:graphicFrame>
        <p:nvGraphicFramePr>
          <p:cNvPr id="5" name="Table 4">
            <a:extLst>
              <a:ext uri="{FF2B5EF4-FFF2-40B4-BE49-F238E27FC236}">
                <a16:creationId xmlns:a16="http://schemas.microsoft.com/office/drawing/2014/main" id="{848072A1-0460-9921-E37D-3021A0A61492}"/>
              </a:ext>
            </a:extLst>
          </p:cNvPr>
          <p:cNvGraphicFramePr>
            <a:graphicFrameLocks noGrp="1"/>
          </p:cNvGraphicFramePr>
          <p:nvPr>
            <p:extLst>
              <p:ext uri="{D42A27DB-BD31-4B8C-83A1-F6EECF244321}">
                <p14:modId xmlns:p14="http://schemas.microsoft.com/office/powerpoint/2010/main" val="1821338495"/>
              </p:ext>
            </p:extLst>
          </p:nvPr>
        </p:nvGraphicFramePr>
        <p:xfrm>
          <a:off x="0" y="0"/>
          <a:ext cx="5727512" cy="5097446"/>
        </p:xfrm>
        <a:graphic>
          <a:graphicData uri="http://schemas.openxmlformats.org/drawingml/2006/table">
            <a:tbl>
              <a:tblPr/>
              <a:tblGrid>
                <a:gridCol w="301448">
                  <a:extLst>
                    <a:ext uri="{9D8B030D-6E8A-4147-A177-3AD203B41FA5}">
                      <a16:colId xmlns:a16="http://schemas.microsoft.com/office/drawing/2014/main" val="4294491751"/>
                    </a:ext>
                  </a:extLst>
                </a:gridCol>
                <a:gridCol w="301448">
                  <a:extLst>
                    <a:ext uri="{9D8B030D-6E8A-4147-A177-3AD203B41FA5}">
                      <a16:colId xmlns:a16="http://schemas.microsoft.com/office/drawing/2014/main" val="1464606444"/>
                    </a:ext>
                  </a:extLst>
                </a:gridCol>
                <a:gridCol w="301448">
                  <a:extLst>
                    <a:ext uri="{9D8B030D-6E8A-4147-A177-3AD203B41FA5}">
                      <a16:colId xmlns:a16="http://schemas.microsoft.com/office/drawing/2014/main" val="2840531721"/>
                    </a:ext>
                  </a:extLst>
                </a:gridCol>
                <a:gridCol w="301448">
                  <a:extLst>
                    <a:ext uri="{9D8B030D-6E8A-4147-A177-3AD203B41FA5}">
                      <a16:colId xmlns:a16="http://schemas.microsoft.com/office/drawing/2014/main" val="1817065462"/>
                    </a:ext>
                  </a:extLst>
                </a:gridCol>
                <a:gridCol w="301448">
                  <a:extLst>
                    <a:ext uri="{9D8B030D-6E8A-4147-A177-3AD203B41FA5}">
                      <a16:colId xmlns:a16="http://schemas.microsoft.com/office/drawing/2014/main" val="2975098638"/>
                    </a:ext>
                  </a:extLst>
                </a:gridCol>
                <a:gridCol w="301448">
                  <a:extLst>
                    <a:ext uri="{9D8B030D-6E8A-4147-A177-3AD203B41FA5}">
                      <a16:colId xmlns:a16="http://schemas.microsoft.com/office/drawing/2014/main" val="279404111"/>
                    </a:ext>
                  </a:extLst>
                </a:gridCol>
                <a:gridCol w="301448">
                  <a:extLst>
                    <a:ext uri="{9D8B030D-6E8A-4147-A177-3AD203B41FA5}">
                      <a16:colId xmlns:a16="http://schemas.microsoft.com/office/drawing/2014/main" val="1511272873"/>
                    </a:ext>
                  </a:extLst>
                </a:gridCol>
                <a:gridCol w="301448">
                  <a:extLst>
                    <a:ext uri="{9D8B030D-6E8A-4147-A177-3AD203B41FA5}">
                      <a16:colId xmlns:a16="http://schemas.microsoft.com/office/drawing/2014/main" val="2066503136"/>
                    </a:ext>
                  </a:extLst>
                </a:gridCol>
                <a:gridCol w="301448">
                  <a:extLst>
                    <a:ext uri="{9D8B030D-6E8A-4147-A177-3AD203B41FA5}">
                      <a16:colId xmlns:a16="http://schemas.microsoft.com/office/drawing/2014/main" val="570222966"/>
                    </a:ext>
                  </a:extLst>
                </a:gridCol>
                <a:gridCol w="301448">
                  <a:extLst>
                    <a:ext uri="{9D8B030D-6E8A-4147-A177-3AD203B41FA5}">
                      <a16:colId xmlns:a16="http://schemas.microsoft.com/office/drawing/2014/main" val="520520116"/>
                    </a:ext>
                  </a:extLst>
                </a:gridCol>
                <a:gridCol w="301448">
                  <a:extLst>
                    <a:ext uri="{9D8B030D-6E8A-4147-A177-3AD203B41FA5}">
                      <a16:colId xmlns:a16="http://schemas.microsoft.com/office/drawing/2014/main" val="3174591825"/>
                    </a:ext>
                  </a:extLst>
                </a:gridCol>
                <a:gridCol w="301448">
                  <a:extLst>
                    <a:ext uri="{9D8B030D-6E8A-4147-A177-3AD203B41FA5}">
                      <a16:colId xmlns:a16="http://schemas.microsoft.com/office/drawing/2014/main" val="2333814186"/>
                    </a:ext>
                  </a:extLst>
                </a:gridCol>
                <a:gridCol w="301448">
                  <a:extLst>
                    <a:ext uri="{9D8B030D-6E8A-4147-A177-3AD203B41FA5}">
                      <a16:colId xmlns:a16="http://schemas.microsoft.com/office/drawing/2014/main" val="3803430463"/>
                    </a:ext>
                  </a:extLst>
                </a:gridCol>
                <a:gridCol w="301448">
                  <a:extLst>
                    <a:ext uri="{9D8B030D-6E8A-4147-A177-3AD203B41FA5}">
                      <a16:colId xmlns:a16="http://schemas.microsoft.com/office/drawing/2014/main" val="1494477464"/>
                    </a:ext>
                  </a:extLst>
                </a:gridCol>
                <a:gridCol w="301448">
                  <a:extLst>
                    <a:ext uri="{9D8B030D-6E8A-4147-A177-3AD203B41FA5}">
                      <a16:colId xmlns:a16="http://schemas.microsoft.com/office/drawing/2014/main" val="3442582878"/>
                    </a:ext>
                  </a:extLst>
                </a:gridCol>
                <a:gridCol w="301448">
                  <a:extLst>
                    <a:ext uri="{9D8B030D-6E8A-4147-A177-3AD203B41FA5}">
                      <a16:colId xmlns:a16="http://schemas.microsoft.com/office/drawing/2014/main" val="567150190"/>
                    </a:ext>
                  </a:extLst>
                </a:gridCol>
                <a:gridCol w="301448">
                  <a:extLst>
                    <a:ext uri="{9D8B030D-6E8A-4147-A177-3AD203B41FA5}">
                      <a16:colId xmlns:a16="http://schemas.microsoft.com/office/drawing/2014/main" val="58076373"/>
                    </a:ext>
                  </a:extLst>
                </a:gridCol>
                <a:gridCol w="301448">
                  <a:extLst>
                    <a:ext uri="{9D8B030D-6E8A-4147-A177-3AD203B41FA5}">
                      <a16:colId xmlns:a16="http://schemas.microsoft.com/office/drawing/2014/main" val="640014158"/>
                    </a:ext>
                  </a:extLst>
                </a:gridCol>
                <a:gridCol w="301448">
                  <a:extLst>
                    <a:ext uri="{9D8B030D-6E8A-4147-A177-3AD203B41FA5}">
                      <a16:colId xmlns:a16="http://schemas.microsoft.com/office/drawing/2014/main" val="1886567301"/>
                    </a:ext>
                  </a:extLst>
                </a:gridCol>
              </a:tblGrid>
              <a:tr h="269706">
                <a:tc rowSpan="19">
                  <a:txBody>
                    <a:bodyPr/>
                    <a:lstStyle/>
                    <a:p>
                      <a:pPr algn="ctr" fontAlgn="ctr"/>
                      <a:r>
                        <a:rPr lang="en-IE" sz="1100" b="0" i="0" u="none" strike="noStrike" dirty="0">
                          <a:solidFill>
                            <a:srgbClr val="000000"/>
                          </a:solidFill>
                          <a:effectLst/>
                          <a:latin typeface="Calibri" panose="020F0502020204030204" pitchFamily="34" charset="0"/>
                        </a:rPr>
                        <a:t>Northing/Latitude</a:t>
                      </a:r>
                    </a:p>
                  </a:txBody>
                  <a:tcPr marL="4317" marR="4317" marT="4317" marB="0" vert="vert270" anchor="ctr">
                    <a:lnL>
                      <a:noFill/>
                    </a:lnL>
                    <a:lnR>
                      <a:noFill/>
                    </a:lnR>
                    <a:lnT>
                      <a:noFill/>
                    </a:lnT>
                    <a:lnB>
                      <a:noFill/>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a:noFill/>
                    </a:lnL>
                    <a:lnR>
                      <a:noFill/>
                    </a:lnR>
                    <a:lnT>
                      <a:noFill/>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a:noFill/>
                    </a:lnL>
                    <a:lnR>
                      <a:noFill/>
                    </a:lnR>
                    <a:lnT>
                      <a:noFill/>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dirty="0">
                          <a:solidFill>
                            <a:srgbClr val="000000"/>
                          </a:solidFill>
                          <a:effectLst/>
                          <a:latin typeface="Calibri" panose="020F0502020204030204" pitchFamily="34" charset="0"/>
                        </a:rPr>
                        <a:t> </a:t>
                      </a:r>
                    </a:p>
                  </a:txBody>
                  <a:tcPr marL="4317" marR="4317" marT="4317" marB="0" anchor="b">
                    <a:lnL>
                      <a:noFill/>
                    </a:lnL>
                    <a:lnR>
                      <a:noFill/>
                    </a:lnR>
                    <a:lnT>
                      <a:noFill/>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a:noFill/>
                    </a:lnL>
                    <a:lnR>
                      <a:noFill/>
                    </a:lnR>
                    <a:lnT>
                      <a:noFill/>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dirty="0">
                          <a:solidFill>
                            <a:srgbClr val="000000"/>
                          </a:solidFill>
                          <a:effectLst/>
                          <a:latin typeface="Calibri" panose="020F0502020204030204" pitchFamily="34" charset="0"/>
                        </a:rPr>
                        <a:t> </a:t>
                      </a:r>
                    </a:p>
                  </a:txBody>
                  <a:tcPr marL="4317" marR="4317" marT="4317" marB="0" anchor="b">
                    <a:lnL>
                      <a:noFill/>
                    </a:lnL>
                    <a:lnR>
                      <a:noFill/>
                    </a:lnR>
                    <a:lnT>
                      <a:noFill/>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a:noFill/>
                    </a:lnL>
                    <a:lnR>
                      <a:noFill/>
                    </a:lnR>
                    <a:lnT>
                      <a:noFill/>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a:noFill/>
                    </a:lnL>
                    <a:lnR>
                      <a:noFill/>
                    </a:lnR>
                    <a:lnT>
                      <a:noFill/>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a:noFill/>
                    </a:lnL>
                    <a:lnR>
                      <a:noFill/>
                    </a:lnR>
                    <a:lnT>
                      <a:noFill/>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a:noFill/>
                    </a:lnL>
                    <a:lnR>
                      <a:noFill/>
                    </a:lnR>
                    <a:lnT>
                      <a:noFill/>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a:noFill/>
                    </a:lnL>
                    <a:lnR>
                      <a:noFill/>
                    </a:lnR>
                    <a:lnT>
                      <a:noFill/>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a:noFill/>
                    </a:lnL>
                    <a:lnR>
                      <a:noFill/>
                    </a:lnR>
                    <a:lnT>
                      <a:noFill/>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a:noFill/>
                    </a:lnL>
                    <a:lnR>
                      <a:noFill/>
                    </a:lnR>
                    <a:lnT>
                      <a:noFill/>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a:noFill/>
                    </a:lnL>
                    <a:lnR>
                      <a:noFill/>
                    </a:lnR>
                    <a:lnT>
                      <a:noFill/>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a:noFill/>
                    </a:lnL>
                    <a:lnR>
                      <a:noFill/>
                    </a:lnR>
                    <a:lnT>
                      <a:noFill/>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a:noFill/>
                    </a:lnL>
                    <a:lnR>
                      <a:noFill/>
                    </a:lnR>
                    <a:lnT>
                      <a:noFill/>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a:noFill/>
                    </a:lnL>
                    <a:lnR>
                      <a:noFill/>
                    </a:lnR>
                    <a:lnT>
                      <a:noFill/>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a:noFill/>
                    </a:lnL>
                    <a:lnR>
                      <a:noFill/>
                    </a:lnR>
                    <a:lnT>
                      <a:noFill/>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a:noFill/>
                    </a:lnL>
                    <a:lnR>
                      <a:noFill/>
                    </a:lnR>
                    <a:lnT>
                      <a:noFill/>
                    </a:lnT>
                    <a:lnB>
                      <a:noFill/>
                    </a:lnB>
                    <a:solidFill>
                      <a:srgbClr val="D0CECE"/>
                    </a:solidFill>
                  </a:tcPr>
                </a:tc>
                <a:extLst>
                  <a:ext uri="{0D108BD9-81ED-4DB2-BD59-A6C34878D82A}">
                    <a16:rowId xmlns:a16="http://schemas.microsoft.com/office/drawing/2014/main" val="3991070281"/>
                  </a:ext>
                </a:extLst>
              </a:tr>
              <a:tr h="269706">
                <a:tc vMerge="1">
                  <a:txBody>
                    <a:bodyPr/>
                    <a:lstStyle/>
                    <a:p>
                      <a:endParaRPr lang="en-US"/>
                    </a:p>
                  </a:txBody>
                  <a:tcPr/>
                </a:tc>
                <a:tc>
                  <a:txBody>
                    <a:bodyPr/>
                    <a:lstStyle/>
                    <a:p>
                      <a:pPr algn="l" fontAlgn="b"/>
                      <a:r>
                        <a:rPr lang="en-IE" sz="1100" b="0" i="0" u="none" strike="noStrike">
                          <a:solidFill>
                            <a:srgbClr val="000000"/>
                          </a:solidFill>
                          <a:effectLst/>
                          <a:latin typeface="Calibri" panose="020F0502020204030204" pitchFamily="34" charset="0"/>
                        </a:rPr>
                        <a:t>15</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a:noFill/>
                    </a:lnR>
                    <a:lnT>
                      <a:noFill/>
                    </a:lnT>
                    <a:lnB>
                      <a:noFill/>
                    </a:lnB>
                    <a:solidFill>
                      <a:srgbClr val="D0CECE"/>
                    </a:solidFill>
                  </a:tcPr>
                </a:tc>
                <a:extLst>
                  <a:ext uri="{0D108BD9-81ED-4DB2-BD59-A6C34878D82A}">
                    <a16:rowId xmlns:a16="http://schemas.microsoft.com/office/drawing/2014/main" val="232611724"/>
                  </a:ext>
                </a:extLst>
              </a:tr>
              <a:tr h="269706">
                <a:tc vMerge="1">
                  <a:txBody>
                    <a:bodyPr/>
                    <a:lstStyle/>
                    <a:p>
                      <a:endParaRPr lang="en-US"/>
                    </a:p>
                  </a:txBody>
                  <a:tcPr/>
                </a:tc>
                <a:tc>
                  <a:txBody>
                    <a:bodyPr/>
                    <a:lstStyle/>
                    <a:p>
                      <a:pPr algn="l" fontAlgn="b"/>
                      <a:r>
                        <a:rPr lang="en-IE" sz="1100" b="0" i="0" u="none" strike="noStrike">
                          <a:solidFill>
                            <a:srgbClr val="000000"/>
                          </a:solidFill>
                          <a:effectLst/>
                          <a:latin typeface="Calibri" panose="020F0502020204030204" pitchFamily="34" charset="0"/>
                        </a:rPr>
                        <a:t>14</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a:noFill/>
                    </a:lnR>
                    <a:lnT>
                      <a:noFill/>
                    </a:lnT>
                    <a:lnB>
                      <a:noFill/>
                    </a:lnB>
                    <a:solidFill>
                      <a:srgbClr val="D0CECE"/>
                    </a:solidFill>
                  </a:tcPr>
                </a:tc>
                <a:extLst>
                  <a:ext uri="{0D108BD9-81ED-4DB2-BD59-A6C34878D82A}">
                    <a16:rowId xmlns:a16="http://schemas.microsoft.com/office/drawing/2014/main" val="3755300256"/>
                  </a:ext>
                </a:extLst>
              </a:tr>
              <a:tr h="269706">
                <a:tc vMerge="1">
                  <a:txBody>
                    <a:bodyPr/>
                    <a:lstStyle/>
                    <a:p>
                      <a:endParaRPr lang="en-US"/>
                    </a:p>
                  </a:txBody>
                  <a:tcPr/>
                </a:tc>
                <a:tc>
                  <a:txBody>
                    <a:bodyPr/>
                    <a:lstStyle/>
                    <a:p>
                      <a:pPr algn="l" fontAlgn="b"/>
                      <a:r>
                        <a:rPr lang="en-IE" sz="1100" b="0" i="0" u="none" strike="noStrike">
                          <a:solidFill>
                            <a:srgbClr val="000000"/>
                          </a:solidFill>
                          <a:effectLst/>
                          <a:latin typeface="Calibri" panose="020F0502020204030204" pitchFamily="34" charset="0"/>
                        </a:rPr>
                        <a:t>13</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a:noFill/>
                    </a:lnR>
                    <a:lnT>
                      <a:noFill/>
                    </a:lnT>
                    <a:lnB>
                      <a:noFill/>
                    </a:lnB>
                    <a:solidFill>
                      <a:srgbClr val="D0CECE"/>
                    </a:solidFill>
                  </a:tcPr>
                </a:tc>
                <a:extLst>
                  <a:ext uri="{0D108BD9-81ED-4DB2-BD59-A6C34878D82A}">
                    <a16:rowId xmlns:a16="http://schemas.microsoft.com/office/drawing/2014/main" val="1750479706"/>
                  </a:ext>
                </a:extLst>
              </a:tr>
              <a:tr h="269706">
                <a:tc vMerge="1">
                  <a:txBody>
                    <a:bodyPr/>
                    <a:lstStyle/>
                    <a:p>
                      <a:endParaRPr lang="en-US"/>
                    </a:p>
                  </a:txBody>
                  <a:tcPr/>
                </a:tc>
                <a:tc>
                  <a:txBody>
                    <a:bodyPr/>
                    <a:lstStyle/>
                    <a:p>
                      <a:pPr algn="l" fontAlgn="b"/>
                      <a:r>
                        <a:rPr lang="en-IE" sz="1100" b="0" i="0" u="none" strike="noStrike">
                          <a:solidFill>
                            <a:srgbClr val="000000"/>
                          </a:solidFill>
                          <a:effectLst/>
                          <a:latin typeface="Calibri" panose="020F0502020204030204" pitchFamily="34" charset="0"/>
                        </a:rPr>
                        <a:t>12</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a:noFill/>
                    </a:lnR>
                    <a:lnT>
                      <a:noFill/>
                    </a:lnT>
                    <a:lnB>
                      <a:noFill/>
                    </a:lnB>
                    <a:solidFill>
                      <a:srgbClr val="D0CECE"/>
                    </a:solidFill>
                  </a:tcPr>
                </a:tc>
                <a:extLst>
                  <a:ext uri="{0D108BD9-81ED-4DB2-BD59-A6C34878D82A}">
                    <a16:rowId xmlns:a16="http://schemas.microsoft.com/office/drawing/2014/main" val="1162325528"/>
                  </a:ext>
                </a:extLst>
              </a:tr>
              <a:tr h="269706">
                <a:tc vMerge="1">
                  <a:txBody>
                    <a:bodyPr/>
                    <a:lstStyle/>
                    <a:p>
                      <a:endParaRPr lang="en-US"/>
                    </a:p>
                  </a:txBody>
                  <a:tcPr/>
                </a:tc>
                <a:tc>
                  <a:txBody>
                    <a:bodyPr/>
                    <a:lstStyle/>
                    <a:p>
                      <a:pPr algn="l" fontAlgn="b"/>
                      <a:r>
                        <a:rPr lang="en-IE" sz="1100" b="0" i="0" u="none" strike="noStrike">
                          <a:solidFill>
                            <a:srgbClr val="000000"/>
                          </a:solidFill>
                          <a:effectLst/>
                          <a:latin typeface="Calibri" panose="020F0502020204030204" pitchFamily="34" charset="0"/>
                        </a:rPr>
                        <a:t>11</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a:noFill/>
                    </a:lnR>
                    <a:lnT>
                      <a:noFill/>
                    </a:lnT>
                    <a:lnB>
                      <a:noFill/>
                    </a:lnB>
                    <a:solidFill>
                      <a:srgbClr val="D0CECE"/>
                    </a:solidFill>
                  </a:tcPr>
                </a:tc>
                <a:extLst>
                  <a:ext uri="{0D108BD9-81ED-4DB2-BD59-A6C34878D82A}">
                    <a16:rowId xmlns:a16="http://schemas.microsoft.com/office/drawing/2014/main" val="1336453476"/>
                  </a:ext>
                </a:extLst>
              </a:tr>
              <a:tr h="269706">
                <a:tc vMerge="1">
                  <a:txBody>
                    <a:bodyPr/>
                    <a:lstStyle/>
                    <a:p>
                      <a:endParaRPr lang="en-US"/>
                    </a:p>
                  </a:txBody>
                  <a:tcPr/>
                </a:tc>
                <a:tc>
                  <a:txBody>
                    <a:bodyPr/>
                    <a:lstStyle/>
                    <a:p>
                      <a:pPr algn="l" fontAlgn="b"/>
                      <a:r>
                        <a:rPr lang="en-IE" sz="1100" b="0" i="0" u="none" strike="noStrike">
                          <a:solidFill>
                            <a:srgbClr val="000000"/>
                          </a:solidFill>
                          <a:effectLst/>
                          <a:latin typeface="Calibri" panose="020F0502020204030204" pitchFamily="34" charset="0"/>
                        </a:rPr>
                        <a:t>10</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dirty="0">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a:noFill/>
                    </a:lnR>
                    <a:lnT>
                      <a:noFill/>
                    </a:lnT>
                    <a:lnB>
                      <a:noFill/>
                    </a:lnB>
                    <a:solidFill>
                      <a:srgbClr val="D0CECE"/>
                    </a:solidFill>
                  </a:tcPr>
                </a:tc>
                <a:extLst>
                  <a:ext uri="{0D108BD9-81ED-4DB2-BD59-A6C34878D82A}">
                    <a16:rowId xmlns:a16="http://schemas.microsoft.com/office/drawing/2014/main" val="3304752118"/>
                  </a:ext>
                </a:extLst>
              </a:tr>
              <a:tr h="269706">
                <a:tc vMerge="1">
                  <a:txBody>
                    <a:bodyPr/>
                    <a:lstStyle/>
                    <a:p>
                      <a:endParaRPr lang="en-US"/>
                    </a:p>
                  </a:txBody>
                  <a:tcPr/>
                </a:tc>
                <a:tc>
                  <a:txBody>
                    <a:bodyPr/>
                    <a:lstStyle/>
                    <a:p>
                      <a:pPr algn="l" fontAlgn="b"/>
                      <a:r>
                        <a:rPr lang="en-IE" sz="1100" b="0" i="0" u="none" strike="noStrike">
                          <a:solidFill>
                            <a:srgbClr val="000000"/>
                          </a:solidFill>
                          <a:effectLst/>
                          <a:latin typeface="Calibri" panose="020F0502020204030204" pitchFamily="34" charset="0"/>
                        </a:rPr>
                        <a:t>09</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dirty="0">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a:noFill/>
                    </a:lnR>
                    <a:lnT>
                      <a:noFill/>
                    </a:lnT>
                    <a:lnB>
                      <a:noFill/>
                    </a:lnB>
                    <a:solidFill>
                      <a:srgbClr val="D0CECE"/>
                    </a:solidFill>
                  </a:tcPr>
                </a:tc>
                <a:extLst>
                  <a:ext uri="{0D108BD9-81ED-4DB2-BD59-A6C34878D82A}">
                    <a16:rowId xmlns:a16="http://schemas.microsoft.com/office/drawing/2014/main" val="916297479"/>
                  </a:ext>
                </a:extLst>
              </a:tr>
              <a:tr h="269706">
                <a:tc vMerge="1">
                  <a:txBody>
                    <a:bodyPr/>
                    <a:lstStyle/>
                    <a:p>
                      <a:endParaRPr lang="en-US"/>
                    </a:p>
                  </a:txBody>
                  <a:tcPr/>
                </a:tc>
                <a:tc>
                  <a:txBody>
                    <a:bodyPr/>
                    <a:lstStyle/>
                    <a:p>
                      <a:pPr algn="l" fontAlgn="b"/>
                      <a:r>
                        <a:rPr lang="en-IE" sz="1100" b="0" i="0" u="none" strike="noStrike">
                          <a:solidFill>
                            <a:srgbClr val="000000"/>
                          </a:solidFill>
                          <a:effectLst/>
                          <a:latin typeface="Calibri" panose="020F0502020204030204" pitchFamily="34" charset="0"/>
                        </a:rPr>
                        <a:t>08</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a:noFill/>
                    </a:lnR>
                    <a:lnT>
                      <a:noFill/>
                    </a:lnT>
                    <a:lnB>
                      <a:noFill/>
                    </a:lnB>
                    <a:solidFill>
                      <a:srgbClr val="D0CECE"/>
                    </a:solidFill>
                  </a:tcPr>
                </a:tc>
                <a:extLst>
                  <a:ext uri="{0D108BD9-81ED-4DB2-BD59-A6C34878D82A}">
                    <a16:rowId xmlns:a16="http://schemas.microsoft.com/office/drawing/2014/main" val="3426089329"/>
                  </a:ext>
                </a:extLst>
              </a:tr>
              <a:tr h="269706">
                <a:tc vMerge="1">
                  <a:txBody>
                    <a:bodyPr/>
                    <a:lstStyle/>
                    <a:p>
                      <a:endParaRPr lang="en-US"/>
                    </a:p>
                  </a:txBody>
                  <a:tcPr/>
                </a:tc>
                <a:tc>
                  <a:txBody>
                    <a:bodyPr/>
                    <a:lstStyle/>
                    <a:p>
                      <a:pPr algn="l" fontAlgn="b"/>
                      <a:r>
                        <a:rPr lang="en-IE" sz="1100" b="0" i="0" u="none" strike="noStrike">
                          <a:solidFill>
                            <a:srgbClr val="000000"/>
                          </a:solidFill>
                          <a:effectLst/>
                          <a:latin typeface="Calibri" panose="020F0502020204030204" pitchFamily="34" charset="0"/>
                        </a:rPr>
                        <a:t>07</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dirty="0">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dirty="0">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dirty="0">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a:noFill/>
                    </a:lnR>
                    <a:lnT>
                      <a:noFill/>
                    </a:lnT>
                    <a:lnB>
                      <a:noFill/>
                    </a:lnB>
                    <a:solidFill>
                      <a:srgbClr val="D0CECE"/>
                    </a:solidFill>
                  </a:tcPr>
                </a:tc>
                <a:extLst>
                  <a:ext uri="{0D108BD9-81ED-4DB2-BD59-A6C34878D82A}">
                    <a16:rowId xmlns:a16="http://schemas.microsoft.com/office/drawing/2014/main" val="3637104835"/>
                  </a:ext>
                </a:extLst>
              </a:tr>
              <a:tr h="269706">
                <a:tc vMerge="1">
                  <a:txBody>
                    <a:bodyPr/>
                    <a:lstStyle/>
                    <a:p>
                      <a:endParaRPr lang="en-US"/>
                    </a:p>
                  </a:txBody>
                  <a:tcPr/>
                </a:tc>
                <a:tc>
                  <a:txBody>
                    <a:bodyPr/>
                    <a:lstStyle/>
                    <a:p>
                      <a:pPr algn="l" fontAlgn="b"/>
                      <a:r>
                        <a:rPr lang="en-IE" sz="1100" b="0" i="0" u="none" strike="noStrike">
                          <a:solidFill>
                            <a:srgbClr val="000000"/>
                          </a:solidFill>
                          <a:effectLst/>
                          <a:latin typeface="Calibri" panose="020F0502020204030204" pitchFamily="34" charset="0"/>
                        </a:rPr>
                        <a:t>06</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a:noFill/>
                    </a:lnR>
                    <a:lnT>
                      <a:noFill/>
                    </a:lnT>
                    <a:lnB>
                      <a:noFill/>
                    </a:lnB>
                    <a:solidFill>
                      <a:srgbClr val="D0CECE"/>
                    </a:solidFill>
                  </a:tcPr>
                </a:tc>
                <a:extLst>
                  <a:ext uri="{0D108BD9-81ED-4DB2-BD59-A6C34878D82A}">
                    <a16:rowId xmlns:a16="http://schemas.microsoft.com/office/drawing/2014/main" val="648656310"/>
                  </a:ext>
                </a:extLst>
              </a:tr>
              <a:tr h="269706">
                <a:tc vMerge="1">
                  <a:txBody>
                    <a:bodyPr/>
                    <a:lstStyle/>
                    <a:p>
                      <a:endParaRPr lang="en-US"/>
                    </a:p>
                  </a:txBody>
                  <a:tcPr/>
                </a:tc>
                <a:tc>
                  <a:txBody>
                    <a:bodyPr/>
                    <a:lstStyle/>
                    <a:p>
                      <a:pPr algn="l" fontAlgn="b"/>
                      <a:r>
                        <a:rPr lang="en-IE" sz="1100" b="0" i="0" u="none" strike="noStrike">
                          <a:solidFill>
                            <a:srgbClr val="000000"/>
                          </a:solidFill>
                          <a:effectLst/>
                          <a:latin typeface="Calibri" panose="020F0502020204030204" pitchFamily="34" charset="0"/>
                        </a:rPr>
                        <a:t>05</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a:noFill/>
                    </a:lnR>
                    <a:lnT>
                      <a:noFill/>
                    </a:lnT>
                    <a:lnB>
                      <a:noFill/>
                    </a:lnB>
                    <a:solidFill>
                      <a:srgbClr val="D0CECE"/>
                    </a:solidFill>
                  </a:tcPr>
                </a:tc>
                <a:extLst>
                  <a:ext uri="{0D108BD9-81ED-4DB2-BD59-A6C34878D82A}">
                    <a16:rowId xmlns:a16="http://schemas.microsoft.com/office/drawing/2014/main" val="1791782172"/>
                  </a:ext>
                </a:extLst>
              </a:tr>
              <a:tr h="269706">
                <a:tc vMerge="1">
                  <a:txBody>
                    <a:bodyPr/>
                    <a:lstStyle/>
                    <a:p>
                      <a:endParaRPr lang="en-US"/>
                    </a:p>
                  </a:txBody>
                  <a:tcPr/>
                </a:tc>
                <a:tc>
                  <a:txBody>
                    <a:bodyPr/>
                    <a:lstStyle/>
                    <a:p>
                      <a:pPr algn="l" fontAlgn="b"/>
                      <a:r>
                        <a:rPr lang="en-IE" sz="1100" b="0" i="0" u="none" strike="noStrike">
                          <a:solidFill>
                            <a:srgbClr val="000000"/>
                          </a:solidFill>
                          <a:effectLst/>
                          <a:latin typeface="Calibri" panose="020F0502020204030204" pitchFamily="34" charset="0"/>
                        </a:rPr>
                        <a:t>04</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a:noFill/>
                    </a:lnR>
                    <a:lnT>
                      <a:noFill/>
                    </a:lnT>
                    <a:lnB>
                      <a:noFill/>
                    </a:lnB>
                    <a:solidFill>
                      <a:srgbClr val="D0CECE"/>
                    </a:solidFill>
                  </a:tcPr>
                </a:tc>
                <a:extLst>
                  <a:ext uri="{0D108BD9-81ED-4DB2-BD59-A6C34878D82A}">
                    <a16:rowId xmlns:a16="http://schemas.microsoft.com/office/drawing/2014/main" val="3576404420"/>
                  </a:ext>
                </a:extLst>
              </a:tr>
              <a:tr h="269706">
                <a:tc vMerge="1">
                  <a:txBody>
                    <a:bodyPr/>
                    <a:lstStyle/>
                    <a:p>
                      <a:endParaRPr lang="en-US"/>
                    </a:p>
                  </a:txBody>
                  <a:tcPr/>
                </a:tc>
                <a:tc>
                  <a:txBody>
                    <a:bodyPr/>
                    <a:lstStyle/>
                    <a:p>
                      <a:pPr algn="l" fontAlgn="b"/>
                      <a:r>
                        <a:rPr lang="en-IE" sz="1100" b="0" i="0" u="none" strike="noStrike">
                          <a:solidFill>
                            <a:srgbClr val="000000"/>
                          </a:solidFill>
                          <a:effectLst/>
                          <a:latin typeface="Calibri" panose="020F0502020204030204" pitchFamily="34" charset="0"/>
                        </a:rPr>
                        <a:t>03</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dirty="0">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a:noFill/>
                    </a:lnR>
                    <a:lnT>
                      <a:noFill/>
                    </a:lnT>
                    <a:lnB>
                      <a:noFill/>
                    </a:lnB>
                    <a:solidFill>
                      <a:srgbClr val="D0CECE"/>
                    </a:solidFill>
                  </a:tcPr>
                </a:tc>
                <a:extLst>
                  <a:ext uri="{0D108BD9-81ED-4DB2-BD59-A6C34878D82A}">
                    <a16:rowId xmlns:a16="http://schemas.microsoft.com/office/drawing/2014/main" val="588740887"/>
                  </a:ext>
                </a:extLst>
              </a:tr>
              <a:tr h="269706">
                <a:tc vMerge="1">
                  <a:txBody>
                    <a:bodyPr/>
                    <a:lstStyle/>
                    <a:p>
                      <a:endParaRPr lang="en-US"/>
                    </a:p>
                  </a:txBody>
                  <a:tcPr/>
                </a:tc>
                <a:tc>
                  <a:txBody>
                    <a:bodyPr/>
                    <a:lstStyle/>
                    <a:p>
                      <a:pPr algn="l" fontAlgn="b"/>
                      <a:r>
                        <a:rPr lang="en-IE" sz="1100" b="0" i="0" u="none" strike="noStrike">
                          <a:solidFill>
                            <a:srgbClr val="000000"/>
                          </a:solidFill>
                          <a:effectLst/>
                          <a:latin typeface="Calibri" panose="020F0502020204030204" pitchFamily="34" charset="0"/>
                        </a:rPr>
                        <a:t>02</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a:noFill/>
                    </a:lnR>
                    <a:lnT>
                      <a:noFill/>
                    </a:lnT>
                    <a:lnB>
                      <a:noFill/>
                    </a:lnB>
                    <a:solidFill>
                      <a:srgbClr val="D0CECE"/>
                    </a:solidFill>
                  </a:tcPr>
                </a:tc>
                <a:extLst>
                  <a:ext uri="{0D108BD9-81ED-4DB2-BD59-A6C34878D82A}">
                    <a16:rowId xmlns:a16="http://schemas.microsoft.com/office/drawing/2014/main" val="1093244724"/>
                  </a:ext>
                </a:extLst>
              </a:tr>
              <a:tr h="269706">
                <a:tc vMerge="1">
                  <a:txBody>
                    <a:bodyPr/>
                    <a:lstStyle/>
                    <a:p>
                      <a:endParaRPr lang="en-US"/>
                    </a:p>
                  </a:txBody>
                  <a:tcPr/>
                </a:tc>
                <a:tc>
                  <a:txBody>
                    <a:bodyPr/>
                    <a:lstStyle/>
                    <a:p>
                      <a:pPr algn="l" fontAlgn="b"/>
                      <a:r>
                        <a:rPr lang="en-IE" sz="1100" b="0" i="0" u="none" strike="noStrike">
                          <a:solidFill>
                            <a:srgbClr val="000000"/>
                          </a:solidFill>
                          <a:effectLst/>
                          <a:latin typeface="Calibri" panose="020F0502020204030204" pitchFamily="34" charset="0"/>
                        </a:rPr>
                        <a:t>01</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dirty="0">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a:noFill/>
                    </a:lnR>
                    <a:lnT>
                      <a:noFill/>
                    </a:lnT>
                    <a:lnB>
                      <a:noFill/>
                    </a:lnB>
                    <a:solidFill>
                      <a:srgbClr val="D0CECE"/>
                    </a:solidFill>
                  </a:tcPr>
                </a:tc>
                <a:extLst>
                  <a:ext uri="{0D108BD9-81ED-4DB2-BD59-A6C34878D82A}">
                    <a16:rowId xmlns:a16="http://schemas.microsoft.com/office/drawing/2014/main" val="251877308"/>
                  </a:ext>
                </a:extLst>
              </a:tr>
              <a:tr h="269706">
                <a:tc vMerge="1">
                  <a:txBody>
                    <a:bodyPr/>
                    <a:lstStyle/>
                    <a:p>
                      <a:endParaRPr lang="en-US"/>
                    </a:p>
                  </a:txBody>
                  <a:tcPr/>
                </a:tc>
                <a:tc>
                  <a:txBody>
                    <a:bodyPr/>
                    <a:lstStyle/>
                    <a:p>
                      <a:pPr algn="l" fontAlgn="b"/>
                      <a:r>
                        <a:rPr lang="en-IE" sz="1100" b="0" i="0" u="none" strike="noStrike">
                          <a:solidFill>
                            <a:srgbClr val="000000"/>
                          </a:solidFill>
                          <a:effectLst/>
                          <a:latin typeface="Calibri" panose="020F0502020204030204" pitchFamily="34" charset="0"/>
                        </a:rPr>
                        <a:t>00</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dirty="0">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dirty="0">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a:noFill/>
                    </a:lnR>
                    <a:lnT>
                      <a:noFill/>
                    </a:lnT>
                    <a:lnB>
                      <a:noFill/>
                    </a:lnB>
                    <a:solidFill>
                      <a:srgbClr val="D0CECE"/>
                    </a:solidFill>
                  </a:tcPr>
                </a:tc>
                <a:extLst>
                  <a:ext uri="{0D108BD9-81ED-4DB2-BD59-A6C34878D82A}">
                    <a16:rowId xmlns:a16="http://schemas.microsoft.com/office/drawing/2014/main" val="484988480"/>
                  </a:ext>
                </a:extLst>
              </a:tr>
              <a:tr h="278698">
                <a:tc vMerge="1">
                  <a:txBody>
                    <a:bodyPr/>
                    <a:lstStyle/>
                    <a:p>
                      <a:endParaRPr lang="en-US"/>
                    </a:p>
                  </a:txBody>
                  <a:tcPr/>
                </a:tc>
                <a:tc>
                  <a:txBody>
                    <a:bodyPr/>
                    <a:lstStyle/>
                    <a:p>
                      <a:pPr algn="l" fontAlgn="b"/>
                      <a:r>
                        <a:rPr lang="en-IE" sz="1100" b="0" i="0" u="none" strike="noStrike" dirty="0">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00</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01</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02</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03</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04</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05</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06</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07</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08</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09</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10</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11</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12</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13</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14</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15</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a:noFill/>
                    </a:lnR>
                    <a:lnT>
                      <a:noFill/>
                    </a:lnT>
                    <a:lnB>
                      <a:noFill/>
                    </a:lnB>
                    <a:solidFill>
                      <a:srgbClr val="D0CECE"/>
                    </a:solidFill>
                  </a:tcPr>
                </a:tc>
                <a:extLst>
                  <a:ext uri="{0D108BD9-81ED-4DB2-BD59-A6C34878D82A}">
                    <a16:rowId xmlns:a16="http://schemas.microsoft.com/office/drawing/2014/main" val="901121227"/>
                  </a:ext>
                </a:extLst>
              </a:tr>
              <a:tr h="233746">
                <a:tc vMerge="1">
                  <a:txBody>
                    <a:bodyPr/>
                    <a:lstStyle/>
                    <a:p>
                      <a:endParaRPr lang="en-US"/>
                    </a:p>
                  </a:txBody>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a:noFill/>
                    </a:lnL>
                    <a:lnR>
                      <a:noFill/>
                    </a:lnR>
                    <a:lnT w="6350" cap="flat" cmpd="sng" algn="ctr">
                      <a:solidFill>
                        <a:srgbClr val="000000"/>
                      </a:solidFill>
                      <a:prstDash val="solid"/>
                      <a:round/>
                      <a:headEnd type="none" w="med" len="med"/>
                      <a:tailEnd type="none" w="med" len="med"/>
                    </a:lnT>
                    <a:lnB>
                      <a:noFill/>
                    </a:lnB>
                    <a:solidFill>
                      <a:srgbClr val="D0CECE"/>
                    </a:solidFill>
                  </a:tcPr>
                </a:tc>
                <a:tc gridSpan="16">
                  <a:txBody>
                    <a:bodyPr/>
                    <a:lstStyle/>
                    <a:p>
                      <a:pPr algn="ctr" fontAlgn="b"/>
                      <a:r>
                        <a:rPr lang="en-IE" sz="1100" b="0" i="0" u="none" strike="noStrike" dirty="0">
                          <a:solidFill>
                            <a:srgbClr val="000000"/>
                          </a:solidFill>
                          <a:effectLst/>
                          <a:latin typeface="Calibri" panose="020F0502020204030204" pitchFamily="34" charset="0"/>
                        </a:rPr>
                        <a:t>Easting/Longitude</a:t>
                      </a:r>
                    </a:p>
                  </a:txBody>
                  <a:tcPr marL="4317" marR="4317" marT="4317" marB="0" anchor="b">
                    <a:lnL>
                      <a:noFill/>
                    </a:lnL>
                    <a:lnR>
                      <a:noFill/>
                    </a:lnR>
                    <a:lnT w="6350" cap="flat" cmpd="sng" algn="ctr">
                      <a:solidFill>
                        <a:srgbClr val="000000"/>
                      </a:solidFill>
                      <a:prstDash val="solid"/>
                      <a:round/>
                      <a:headEnd type="none" w="med" len="med"/>
                      <a:tailEnd type="none" w="med" len="med"/>
                    </a:lnT>
                    <a:lnB>
                      <a:noFill/>
                    </a:lnB>
                    <a:solidFill>
                      <a:srgbClr val="D0CEC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IE" sz="1100" b="0" i="0" u="none" strike="noStrike" dirty="0">
                          <a:solidFill>
                            <a:srgbClr val="000000"/>
                          </a:solidFill>
                          <a:effectLst/>
                          <a:latin typeface="Calibri" panose="020F0502020204030204" pitchFamily="34" charset="0"/>
                        </a:rPr>
                        <a:t> </a:t>
                      </a:r>
                    </a:p>
                  </a:txBody>
                  <a:tcPr marL="4317" marR="4317" marT="4317" marB="0" anchor="b">
                    <a:lnL>
                      <a:noFill/>
                    </a:lnL>
                    <a:lnR>
                      <a:noFill/>
                    </a:lnR>
                    <a:lnT>
                      <a:noFill/>
                    </a:lnT>
                    <a:lnB>
                      <a:noFill/>
                    </a:lnB>
                    <a:solidFill>
                      <a:srgbClr val="D0CECE"/>
                    </a:solidFill>
                  </a:tcPr>
                </a:tc>
                <a:extLst>
                  <a:ext uri="{0D108BD9-81ED-4DB2-BD59-A6C34878D82A}">
                    <a16:rowId xmlns:a16="http://schemas.microsoft.com/office/drawing/2014/main" val="987980142"/>
                  </a:ext>
                </a:extLst>
              </a:tr>
            </a:tbl>
          </a:graphicData>
        </a:graphic>
      </p:graphicFrame>
      <p:pic>
        <p:nvPicPr>
          <p:cNvPr id="7" name="Picture 6">
            <a:extLst>
              <a:ext uri="{FF2B5EF4-FFF2-40B4-BE49-F238E27FC236}">
                <a16:creationId xmlns:a16="http://schemas.microsoft.com/office/drawing/2014/main" id="{CCE8DCD9-88A8-435E-95CA-5FA0087B66A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55319" y="3394031"/>
            <a:ext cx="384569" cy="1151416"/>
          </a:xfrm>
          <a:prstGeom prst="rect">
            <a:avLst/>
          </a:prstGeom>
          <a:solidFill>
            <a:schemeClr val="bg1"/>
          </a:solidFill>
        </p:spPr>
      </p:pic>
      <p:sp>
        <p:nvSpPr>
          <p:cNvPr id="13" name="Oval 12">
            <a:extLst>
              <a:ext uri="{FF2B5EF4-FFF2-40B4-BE49-F238E27FC236}">
                <a16:creationId xmlns:a16="http://schemas.microsoft.com/office/drawing/2014/main" id="{8A62AC58-90C3-518F-4A42-C5370F47374F}"/>
              </a:ext>
            </a:extLst>
          </p:cNvPr>
          <p:cNvSpPr/>
          <p:nvPr/>
        </p:nvSpPr>
        <p:spPr>
          <a:xfrm>
            <a:off x="4428350" y="2443823"/>
            <a:ext cx="143650" cy="133165"/>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7</a:t>
            </a:r>
          </a:p>
        </p:txBody>
      </p:sp>
      <p:sp>
        <p:nvSpPr>
          <p:cNvPr id="24" name="Oval 23">
            <a:extLst>
              <a:ext uri="{FF2B5EF4-FFF2-40B4-BE49-F238E27FC236}">
                <a16:creationId xmlns:a16="http://schemas.microsoft.com/office/drawing/2014/main" id="{6C59F455-7A22-651C-4634-951B075496B8}"/>
              </a:ext>
            </a:extLst>
          </p:cNvPr>
          <p:cNvSpPr/>
          <p:nvPr/>
        </p:nvSpPr>
        <p:spPr>
          <a:xfrm>
            <a:off x="1066800" y="2548723"/>
            <a:ext cx="143650" cy="133165"/>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26" name="Oval 25">
            <a:extLst>
              <a:ext uri="{FF2B5EF4-FFF2-40B4-BE49-F238E27FC236}">
                <a16:creationId xmlns:a16="http://schemas.microsoft.com/office/drawing/2014/main" id="{E5527B22-58FA-5FA5-4ABD-BCF90CE43934}"/>
              </a:ext>
            </a:extLst>
          </p:cNvPr>
          <p:cNvSpPr/>
          <p:nvPr/>
        </p:nvSpPr>
        <p:spPr>
          <a:xfrm>
            <a:off x="1600200" y="3836574"/>
            <a:ext cx="143650" cy="133165"/>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27" name="Oval 26">
            <a:extLst>
              <a:ext uri="{FF2B5EF4-FFF2-40B4-BE49-F238E27FC236}">
                <a16:creationId xmlns:a16="http://schemas.microsoft.com/office/drawing/2014/main" id="{3F5E5664-E81F-5451-82EA-6EEF6002F515}"/>
              </a:ext>
            </a:extLst>
          </p:cNvPr>
          <p:cNvSpPr/>
          <p:nvPr/>
        </p:nvSpPr>
        <p:spPr>
          <a:xfrm>
            <a:off x="3684852" y="1949695"/>
            <a:ext cx="143650" cy="133165"/>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28" name="Oval 27">
            <a:extLst>
              <a:ext uri="{FF2B5EF4-FFF2-40B4-BE49-F238E27FC236}">
                <a16:creationId xmlns:a16="http://schemas.microsoft.com/office/drawing/2014/main" id="{FFF09013-B538-8520-BD7E-77F33BCD33A9}"/>
              </a:ext>
            </a:extLst>
          </p:cNvPr>
          <p:cNvSpPr/>
          <p:nvPr/>
        </p:nvSpPr>
        <p:spPr>
          <a:xfrm>
            <a:off x="1608950" y="1433988"/>
            <a:ext cx="143650" cy="133165"/>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29" name="Oval 28">
            <a:extLst>
              <a:ext uri="{FF2B5EF4-FFF2-40B4-BE49-F238E27FC236}">
                <a16:creationId xmlns:a16="http://schemas.microsoft.com/office/drawing/2014/main" id="{631E9217-8B33-CAD7-4AF9-762DD249FE05}"/>
              </a:ext>
            </a:extLst>
          </p:cNvPr>
          <p:cNvSpPr/>
          <p:nvPr/>
        </p:nvSpPr>
        <p:spPr>
          <a:xfrm>
            <a:off x="2791931" y="2748623"/>
            <a:ext cx="143650" cy="133165"/>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8</a:t>
            </a:r>
          </a:p>
        </p:txBody>
      </p:sp>
      <p:sp>
        <p:nvSpPr>
          <p:cNvPr id="31" name="Oval 30">
            <a:extLst>
              <a:ext uri="{FF2B5EF4-FFF2-40B4-BE49-F238E27FC236}">
                <a16:creationId xmlns:a16="http://schemas.microsoft.com/office/drawing/2014/main" id="{EF24C46B-1251-F390-34B9-94F218A73C7E}"/>
              </a:ext>
            </a:extLst>
          </p:cNvPr>
          <p:cNvSpPr/>
          <p:nvPr/>
        </p:nvSpPr>
        <p:spPr>
          <a:xfrm>
            <a:off x="3429000" y="1377023"/>
            <a:ext cx="143650" cy="133165"/>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9</a:t>
            </a:r>
          </a:p>
        </p:txBody>
      </p:sp>
      <p:sp>
        <p:nvSpPr>
          <p:cNvPr id="32" name="Oval 31">
            <a:extLst>
              <a:ext uri="{FF2B5EF4-FFF2-40B4-BE49-F238E27FC236}">
                <a16:creationId xmlns:a16="http://schemas.microsoft.com/office/drawing/2014/main" id="{150E38D1-A726-C001-7095-9E30F39C94CF}"/>
              </a:ext>
            </a:extLst>
          </p:cNvPr>
          <p:cNvSpPr/>
          <p:nvPr/>
        </p:nvSpPr>
        <p:spPr>
          <a:xfrm>
            <a:off x="4834340" y="1908103"/>
            <a:ext cx="143650" cy="133165"/>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33" name="Oval 32">
            <a:extLst>
              <a:ext uri="{FF2B5EF4-FFF2-40B4-BE49-F238E27FC236}">
                <a16:creationId xmlns:a16="http://schemas.microsoft.com/office/drawing/2014/main" id="{80CFA5EB-3D86-0E41-8B6E-B8BDAFE54BDE}"/>
              </a:ext>
            </a:extLst>
          </p:cNvPr>
          <p:cNvSpPr/>
          <p:nvPr/>
        </p:nvSpPr>
        <p:spPr>
          <a:xfrm>
            <a:off x="2751950" y="4120223"/>
            <a:ext cx="143650" cy="133165"/>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2</a:t>
            </a:r>
          </a:p>
        </p:txBody>
      </p:sp>
      <p:grpSp>
        <p:nvGrpSpPr>
          <p:cNvPr id="8" name="Group 7">
            <a:extLst>
              <a:ext uri="{FF2B5EF4-FFF2-40B4-BE49-F238E27FC236}">
                <a16:creationId xmlns:a16="http://schemas.microsoft.com/office/drawing/2014/main" id="{E6431DBE-8FB8-CE51-4B93-26BD899B4A59}"/>
              </a:ext>
            </a:extLst>
          </p:cNvPr>
          <p:cNvGrpSpPr/>
          <p:nvPr/>
        </p:nvGrpSpPr>
        <p:grpSpPr>
          <a:xfrm>
            <a:off x="1645852" y="2043588"/>
            <a:ext cx="335348" cy="253916"/>
            <a:chOff x="2895600" y="5728607"/>
            <a:chExt cx="335348" cy="253916"/>
          </a:xfrm>
        </p:grpSpPr>
        <p:sp>
          <p:nvSpPr>
            <p:cNvPr id="30" name="Oval 29">
              <a:extLst>
                <a:ext uri="{FF2B5EF4-FFF2-40B4-BE49-F238E27FC236}">
                  <a16:creationId xmlns:a16="http://schemas.microsoft.com/office/drawing/2014/main" id="{421576C9-2634-7F1D-F274-744E3DCBA40B}"/>
                </a:ext>
              </a:extLst>
            </p:cNvPr>
            <p:cNvSpPr/>
            <p:nvPr/>
          </p:nvSpPr>
          <p:spPr>
            <a:xfrm>
              <a:off x="3000795" y="5780549"/>
              <a:ext cx="143650" cy="133165"/>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004EEE1D-2240-701F-3F14-2B793A9A29A2}"/>
                </a:ext>
              </a:extLst>
            </p:cNvPr>
            <p:cNvSpPr txBox="1"/>
            <p:nvPr/>
          </p:nvSpPr>
          <p:spPr>
            <a:xfrm>
              <a:off x="2895600" y="5728607"/>
              <a:ext cx="335348" cy="253916"/>
            </a:xfrm>
            <a:prstGeom prst="rect">
              <a:avLst/>
            </a:prstGeom>
            <a:noFill/>
          </p:spPr>
          <p:txBody>
            <a:bodyPr wrap="none" rtlCol="0">
              <a:spAutoFit/>
            </a:bodyPr>
            <a:lstStyle/>
            <a:p>
              <a:r>
                <a:rPr lang="en-US" sz="1050" dirty="0">
                  <a:solidFill>
                    <a:schemeClr val="bg1"/>
                  </a:solidFill>
                </a:rPr>
                <a:t>10</a:t>
              </a:r>
            </a:p>
          </p:txBody>
        </p:sp>
      </p:grpSp>
      <p:sp>
        <p:nvSpPr>
          <p:cNvPr id="2" name="TextBox 1">
            <a:extLst>
              <a:ext uri="{FF2B5EF4-FFF2-40B4-BE49-F238E27FC236}">
                <a16:creationId xmlns:a16="http://schemas.microsoft.com/office/drawing/2014/main" id="{EC1237A2-FD8E-F276-4B31-BB24B826A4CE}"/>
              </a:ext>
            </a:extLst>
          </p:cNvPr>
          <p:cNvSpPr txBox="1"/>
          <p:nvPr/>
        </p:nvSpPr>
        <p:spPr>
          <a:xfrm>
            <a:off x="0" y="5267073"/>
            <a:ext cx="6537963" cy="276999"/>
          </a:xfrm>
          <a:prstGeom prst="rect">
            <a:avLst/>
          </a:prstGeom>
          <a:noFill/>
        </p:spPr>
        <p:txBody>
          <a:bodyPr wrap="square" rtlCol="0">
            <a:spAutoFit/>
          </a:bodyPr>
          <a:lstStyle/>
          <a:p>
            <a:r>
              <a:rPr lang="en-US" sz="1200" b="1" dirty="0"/>
              <a:t>Note: </a:t>
            </a:r>
            <a:r>
              <a:rPr lang="en-US" sz="1200" dirty="0"/>
              <a:t>With multiple teams it is good to set each teams walkie talkies to a different channel</a:t>
            </a:r>
          </a:p>
        </p:txBody>
      </p:sp>
    </p:spTree>
    <p:extLst>
      <p:ext uri="{BB962C8B-B14F-4D97-AF65-F5344CB8AC3E}">
        <p14:creationId xmlns:p14="http://schemas.microsoft.com/office/powerpoint/2010/main" val="2598512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honetic Alphabet: How Soldiers Communicated - History">
            <a:extLst>
              <a:ext uri="{FF2B5EF4-FFF2-40B4-BE49-F238E27FC236}">
                <a16:creationId xmlns:a16="http://schemas.microsoft.com/office/drawing/2014/main" id="{F7BAF24E-9287-D74E-8E63-79C3F4E3A829}"/>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01788" y="76200"/>
            <a:ext cx="2354586" cy="2148100"/>
          </a:xfrm>
          <a:prstGeom prst="rect">
            <a:avLst/>
          </a:prstGeom>
          <a:noFill/>
          <a:ln>
            <a:noFill/>
          </a:ln>
        </p:spPr>
      </p:pic>
      <p:sp>
        <p:nvSpPr>
          <p:cNvPr id="2" name="TextBox 1">
            <a:extLst>
              <a:ext uri="{FF2B5EF4-FFF2-40B4-BE49-F238E27FC236}">
                <a16:creationId xmlns:a16="http://schemas.microsoft.com/office/drawing/2014/main" id="{AB3CF671-4723-6B21-C574-012BF7846BB9}"/>
              </a:ext>
            </a:extLst>
          </p:cNvPr>
          <p:cNvSpPr txBox="1"/>
          <p:nvPr/>
        </p:nvSpPr>
        <p:spPr>
          <a:xfrm>
            <a:off x="6633210" y="3429000"/>
            <a:ext cx="2514600" cy="3393237"/>
          </a:xfrm>
          <a:prstGeom prst="rect">
            <a:avLst/>
          </a:prstGeom>
          <a:solidFill>
            <a:schemeClr val="bg1"/>
          </a:solidFill>
        </p:spPr>
        <p:txBody>
          <a:bodyPr wrap="square" rtlCol="0">
            <a:spAutoFit/>
          </a:bodyPr>
          <a:lstStyle/>
          <a:p>
            <a:r>
              <a:rPr lang="en-US" dirty="0"/>
              <a:t>Good radio operations</a:t>
            </a:r>
          </a:p>
          <a:p>
            <a:endParaRPr lang="en-US" sz="500" dirty="0"/>
          </a:p>
          <a:p>
            <a:r>
              <a:rPr lang="en-US" sz="900" dirty="0"/>
              <a:t>1.) Listen and wait for other operator to finish</a:t>
            </a:r>
          </a:p>
          <a:p>
            <a:r>
              <a:rPr lang="en-US" sz="900" dirty="0"/>
              <a:t>2.) Wait </a:t>
            </a:r>
            <a:r>
              <a:rPr lang="en-US" sz="900" b="1" u="sng" dirty="0"/>
              <a:t>half a second after pressing the transmit button before speaking</a:t>
            </a:r>
          </a:p>
          <a:p>
            <a:r>
              <a:rPr lang="en-US" sz="900" dirty="0"/>
              <a:t>3.) Say “</a:t>
            </a:r>
            <a:r>
              <a:rPr lang="en-US" sz="900" b="1" dirty="0"/>
              <a:t>over</a:t>
            </a:r>
            <a:r>
              <a:rPr lang="en-US" sz="900" dirty="0"/>
              <a:t>” at the end of your communication so the other operator knows you have finished speaking</a:t>
            </a:r>
          </a:p>
          <a:p>
            <a:r>
              <a:rPr lang="en-US" sz="900" dirty="0"/>
              <a:t>4.) Say “ Say again please, over” if you need the other operator to repeat what they said.</a:t>
            </a:r>
          </a:p>
          <a:p>
            <a:r>
              <a:rPr lang="en-US" sz="900" dirty="0"/>
              <a:t>5.) When you repeat your message confirm you have been heard by adding QSL? E.g.  My message was “go to Deserted shacks - Latitude 11, Longitude 02, QSL?”  QSL means did you hear me?</a:t>
            </a:r>
          </a:p>
          <a:p>
            <a:r>
              <a:rPr lang="en-US" sz="900" dirty="0"/>
              <a:t>6.)  If you have heard the repeated message you answer saying  QSL twice and repeating back the message  and over. e.g.  “QSL, QSL Go to Deserted shacks Latitude 11, Longitude 02,  Over”</a:t>
            </a:r>
          </a:p>
          <a:p>
            <a:r>
              <a:rPr lang="en-US" sz="900" dirty="0"/>
              <a:t>7.) Scout leaders/game supervisor listen in an award points for good radio operation</a:t>
            </a:r>
          </a:p>
          <a:p>
            <a:endParaRPr lang="en-US" sz="900" dirty="0"/>
          </a:p>
        </p:txBody>
      </p:sp>
      <p:sp>
        <p:nvSpPr>
          <p:cNvPr id="3" name="TextBox 2">
            <a:extLst>
              <a:ext uri="{FF2B5EF4-FFF2-40B4-BE49-F238E27FC236}">
                <a16:creationId xmlns:a16="http://schemas.microsoft.com/office/drawing/2014/main" id="{D77CB1CD-D295-58D8-D161-5E9F6575B23E}"/>
              </a:ext>
            </a:extLst>
          </p:cNvPr>
          <p:cNvSpPr txBox="1"/>
          <p:nvPr/>
        </p:nvSpPr>
        <p:spPr>
          <a:xfrm>
            <a:off x="3809" y="4728627"/>
            <a:ext cx="6537963" cy="1092607"/>
          </a:xfrm>
          <a:prstGeom prst="rect">
            <a:avLst/>
          </a:prstGeom>
          <a:noFill/>
        </p:spPr>
        <p:txBody>
          <a:bodyPr wrap="square" rtlCol="0">
            <a:spAutoFit/>
          </a:bodyPr>
          <a:lstStyle/>
          <a:p>
            <a:r>
              <a:rPr lang="en-US" sz="1200" b="1" dirty="0"/>
              <a:t>Note: Trust you map reading! There maybe some intentional mistakes in the </a:t>
            </a:r>
            <a:r>
              <a:rPr lang="en-US" sz="1200" b="1" dirty="0" err="1"/>
              <a:t>lat</a:t>
            </a:r>
            <a:r>
              <a:rPr lang="en-US" sz="1200" b="1" dirty="0"/>
              <a:t>/long columns or no Lat long at all on this sheet </a:t>
            </a:r>
            <a:r>
              <a:rPr lang="en-US" sz="1200" b="1" dirty="0">
                <a:sym typeface="Wingdings" pitchFamily="2" charset="2"/>
              </a:rPr>
              <a:t> </a:t>
            </a:r>
          </a:p>
          <a:p>
            <a:endParaRPr lang="en-US" sz="500" b="1" dirty="0">
              <a:sym typeface="Wingdings" pitchFamily="2" charset="2"/>
            </a:endParaRPr>
          </a:p>
          <a:p>
            <a:r>
              <a:rPr lang="en-US" sz="1200" dirty="0"/>
              <a:t>With multiple teams it is good to suggest that each team starts at different locations e.g. Blue team start at Callsign 1, then 2,3 etc. Red team start at Callsign 10, then 9,8 </a:t>
            </a:r>
            <a:r>
              <a:rPr lang="en-US" sz="1200" dirty="0" err="1"/>
              <a:t>etc</a:t>
            </a:r>
            <a:r>
              <a:rPr lang="en-US" sz="1200" dirty="0"/>
              <a:t> Green  team start at Callsign 5, then 6,7 and back to 1,2,3 </a:t>
            </a:r>
            <a:r>
              <a:rPr lang="en-US" sz="1200" dirty="0" err="1"/>
              <a:t>etc</a:t>
            </a:r>
            <a:endParaRPr lang="en-US" sz="1200" dirty="0"/>
          </a:p>
        </p:txBody>
      </p:sp>
      <p:sp>
        <p:nvSpPr>
          <p:cNvPr id="5" name="TextBox 4">
            <a:extLst>
              <a:ext uri="{FF2B5EF4-FFF2-40B4-BE49-F238E27FC236}">
                <a16:creationId xmlns:a16="http://schemas.microsoft.com/office/drawing/2014/main" id="{B274195B-BE20-79CB-91B2-990E45F94A6A}"/>
              </a:ext>
            </a:extLst>
          </p:cNvPr>
          <p:cNvSpPr txBox="1"/>
          <p:nvPr/>
        </p:nvSpPr>
        <p:spPr>
          <a:xfrm>
            <a:off x="6701789" y="2133600"/>
            <a:ext cx="2442212" cy="1354217"/>
          </a:xfrm>
          <a:prstGeom prst="rect">
            <a:avLst/>
          </a:prstGeom>
          <a:noFill/>
        </p:spPr>
        <p:txBody>
          <a:bodyPr wrap="square" rtlCol="0">
            <a:spAutoFit/>
          </a:bodyPr>
          <a:lstStyle/>
          <a:p>
            <a:r>
              <a:rPr lang="en-US" dirty="0"/>
              <a:t>Some Q-Codes</a:t>
            </a:r>
          </a:p>
          <a:p>
            <a:endParaRPr lang="en-US" sz="500" dirty="0"/>
          </a:p>
          <a:p>
            <a:r>
              <a:rPr lang="en-US" sz="900" dirty="0"/>
              <a:t>“QSL?”= Did you hear me – “QSL QSL!”= Yes I heard you  or  “Negative again again” if you didn’t and need the other party to repeat the message</a:t>
            </a:r>
          </a:p>
          <a:p>
            <a:endParaRPr lang="en-US" sz="500" dirty="0"/>
          </a:p>
          <a:p>
            <a:r>
              <a:rPr lang="en-US" sz="900" dirty="0"/>
              <a:t>QTH = Location</a:t>
            </a:r>
          </a:p>
          <a:p>
            <a:r>
              <a:rPr lang="en-US" sz="900" dirty="0"/>
              <a:t>“What is your QTH?” = What is your location</a:t>
            </a:r>
          </a:p>
        </p:txBody>
      </p:sp>
      <p:sp>
        <p:nvSpPr>
          <p:cNvPr id="7" name="TextBox 6">
            <a:extLst>
              <a:ext uri="{FF2B5EF4-FFF2-40B4-BE49-F238E27FC236}">
                <a16:creationId xmlns:a16="http://schemas.microsoft.com/office/drawing/2014/main" id="{6492BFA1-D1E2-15E2-1031-A10630B6FD4F}"/>
              </a:ext>
            </a:extLst>
          </p:cNvPr>
          <p:cNvSpPr txBox="1"/>
          <p:nvPr/>
        </p:nvSpPr>
        <p:spPr>
          <a:xfrm>
            <a:off x="1828800" y="5836028"/>
            <a:ext cx="4495800" cy="461665"/>
          </a:xfrm>
          <a:prstGeom prst="rect">
            <a:avLst/>
          </a:prstGeom>
          <a:noFill/>
        </p:spPr>
        <p:txBody>
          <a:bodyPr wrap="square" rtlCol="0">
            <a:spAutoFit/>
          </a:bodyPr>
          <a:lstStyle/>
          <a:p>
            <a:r>
              <a:rPr lang="en-US" sz="800" dirty="0"/>
              <a:t>* While search team is moving between locations, if there is a computer and web browser available, the PL/Sixer can look up the callsign on </a:t>
            </a:r>
            <a:r>
              <a:rPr lang="en-US" sz="800" dirty="0" err="1"/>
              <a:t>qrz.com</a:t>
            </a:r>
            <a:r>
              <a:rPr lang="en-US" sz="800" dirty="0"/>
              <a:t> and see details like the operators country etc. </a:t>
            </a:r>
          </a:p>
        </p:txBody>
      </p:sp>
      <p:graphicFrame>
        <p:nvGraphicFramePr>
          <p:cNvPr id="6" name="Table 5">
            <a:extLst>
              <a:ext uri="{FF2B5EF4-FFF2-40B4-BE49-F238E27FC236}">
                <a16:creationId xmlns:a16="http://schemas.microsoft.com/office/drawing/2014/main" id="{83D3E56F-2A4F-0546-B3BE-321F2807097D}"/>
              </a:ext>
            </a:extLst>
          </p:cNvPr>
          <p:cNvGraphicFramePr>
            <a:graphicFrameLocks noGrp="1"/>
          </p:cNvGraphicFramePr>
          <p:nvPr>
            <p:extLst>
              <p:ext uri="{D42A27DB-BD31-4B8C-83A1-F6EECF244321}">
                <p14:modId xmlns:p14="http://schemas.microsoft.com/office/powerpoint/2010/main" val="3924497625"/>
              </p:ext>
            </p:extLst>
          </p:nvPr>
        </p:nvGraphicFramePr>
        <p:xfrm>
          <a:off x="0" y="0"/>
          <a:ext cx="6650358" cy="4683402"/>
        </p:xfrm>
        <a:graphic>
          <a:graphicData uri="http://schemas.openxmlformats.org/drawingml/2006/table">
            <a:tbl>
              <a:tblPr/>
              <a:tblGrid>
                <a:gridCol w="387554">
                  <a:extLst>
                    <a:ext uri="{9D8B030D-6E8A-4147-A177-3AD203B41FA5}">
                      <a16:colId xmlns:a16="http://schemas.microsoft.com/office/drawing/2014/main" val="1323015281"/>
                    </a:ext>
                  </a:extLst>
                </a:gridCol>
                <a:gridCol w="2765224">
                  <a:extLst>
                    <a:ext uri="{9D8B030D-6E8A-4147-A177-3AD203B41FA5}">
                      <a16:colId xmlns:a16="http://schemas.microsoft.com/office/drawing/2014/main" val="3474983475"/>
                    </a:ext>
                  </a:extLst>
                </a:gridCol>
                <a:gridCol w="581022">
                  <a:extLst>
                    <a:ext uri="{9D8B030D-6E8A-4147-A177-3AD203B41FA5}">
                      <a16:colId xmlns:a16="http://schemas.microsoft.com/office/drawing/2014/main" val="634907255"/>
                    </a:ext>
                  </a:extLst>
                </a:gridCol>
                <a:gridCol w="609600">
                  <a:extLst>
                    <a:ext uri="{9D8B030D-6E8A-4147-A177-3AD203B41FA5}">
                      <a16:colId xmlns:a16="http://schemas.microsoft.com/office/drawing/2014/main" val="89460312"/>
                    </a:ext>
                  </a:extLst>
                </a:gridCol>
                <a:gridCol w="838200">
                  <a:extLst>
                    <a:ext uri="{9D8B030D-6E8A-4147-A177-3AD203B41FA5}">
                      <a16:colId xmlns:a16="http://schemas.microsoft.com/office/drawing/2014/main" val="2064224023"/>
                    </a:ext>
                  </a:extLst>
                </a:gridCol>
                <a:gridCol w="762000">
                  <a:extLst>
                    <a:ext uri="{9D8B030D-6E8A-4147-A177-3AD203B41FA5}">
                      <a16:colId xmlns:a16="http://schemas.microsoft.com/office/drawing/2014/main" val="1173480255"/>
                    </a:ext>
                  </a:extLst>
                </a:gridCol>
                <a:gridCol w="706758">
                  <a:extLst>
                    <a:ext uri="{9D8B030D-6E8A-4147-A177-3AD203B41FA5}">
                      <a16:colId xmlns:a16="http://schemas.microsoft.com/office/drawing/2014/main" val="1208832711"/>
                    </a:ext>
                  </a:extLst>
                </a:gridCol>
              </a:tblGrid>
              <a:tr h="457200">
                <a:tc gridSpan="6">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600" b="1" dirty="0"/>
                        <a:t>Command - Scout PLs or Cub Sixer or a leader log</a:t>
                      </a:r>
                    </a:p>
                    <a:p>
                      <a:pPr marL="0" marR="0" lvl="0" indent="0" algn="l" defTabSz="914400" rtl="0" eaLnBrk="1" fontAlgn="b" latinLnBrk="0" hangingPunct="1">
                        <a:lnSpc>
                          <a:spcPct val="100000"/>
                        </a:lnSpc>
                        <a:spcBef>
                          <a:spcPts val="0"/>
                        </a:spcBef>
                        <a:spcAft>
                          <a:spcPts val="0"/>
                        </a:spcAft>
                        <a:buClrTx/>
                        <a:buSzTx/>
                        <a:buFontTx/>
                        <a:buNone/>
                        <a:tabLst/>
                        <a:defRPr/>
                      </a:pPr>
                      <a:r>
                        <a:rPr lang="en-US" sz="1600" b="1" i="0" u="none" strike="noStrike" baseline="0" dirty="0">
                          <a:solidFill>
                            <a:schemeClr val="tx1"/>
                          </a:solidFill>
                          <a:effectLst/>
                          <a:latin typeface="Calibri" panose="020F0502020204030204" pitchFamily="34" charset="0"/>
                        </a:rPr>
                        <a:t>Team/</a:t>
                      </a:r>
                      <a:r>
                        <a:rPr lang="en-US" sz="1600" b="1" i="0" u="none" strike="noStrike" baseline="0" dirty="0" err="1">
                          <a:solidFill>
                            <a:schemeClr val="tx1"/>
                          </a:solidFill>
                          <a:effectLst/>
                          <a:latin typeface="Calibri" panose="020F0502020204030204" pitchFamily="34" charset="0"/>
                        </a:rPr>
                        <a:t>colour</a:t>
                      </a:r>
                      <a:r>
                        <a:rPr lang="en-US" sz="1600" b="1" i="0" u="none" strike="noStrike" baseline="0" dirty="0">
                          <a:solidFill>
                            <a:schemeClr val="tx1"/>
                          </a:solidFill>
                          <a:effectLst/>
                          <a:latin typeface="Calibri" panose="020F0502020204030204" pitchFamily="34" charset="0"/>
                        </a:rPr>
                        <a:t>:</a:t>
                      </a:r>
                      <a:endParaRPr lang="en-IE" sz="1600" b="1" i="0" u="none" strike="noStrike" baseline="0" dirty="0">
                        <a:solidFill>
                          <a:schemeClr val="tx1"/>
                        </a:solidFill>
                        <a:effectLst/>
                        <a:latin typeface="Calibri" panose="020F0502020204030204" pitchFamily="34" charset="0"/>
                      </a:endParaRPr>
                    </a:p>
                    <a:p>
                      <a:pPr algn="l" fontAlgn="b"/>
                      <a:endParaRPr lang="en-IE" sz="200" b="1" i="0" u="none" strike="noStrike" baseline="0" dirty="0">
                        <a:solidFill>
                          <a:schemeClr val="tx1"/>
                        </a:solidFill>
                        <a:effectLst/>
                        <a:latin typeface="Calibri" panose="020F0502020204030204" pitchFamily="34" charset="0"/>
                      </a:endParaRPr>
                    </a:p>
                  </a:txBody>
                  <a:tcPr marL="7144" marR="7144" marT="7144" marB="0" anchor="b">
                    <a:lnL>
                      <a:noFill/>
                    </a:lnL>
                    <a:lnR>
                      <a:noFill/>
                    </a:lnR>
                    <a:lnT>
                      <a:noFill/>
                    </a:lnT>
                    <a:lnB w="6350" cap="flat" cmpd="sng" algn="ctr">
                      <a:solidFill>
                        <a:srgbClr val="000000"/>
                      </a:solidFill>
                      <a:prstDash val="solid"/>
                      <a:round/>
                      <a:headEnd type="none" w="med" len="med"/>
                      <a:tailEnd type="none" w="med" len="med"/>
                    </a:lnB>
                    <a:solidFill>
                      <a:schemeClr val="bg1">
                        <a:lumMod val="75000"/>
                      </a:schemeClr>
                    </a:solidFill>
                  </a:tcPr>
                </a:tc>
                <a:tc hMerge="1">
                  <a:txBody>
                    <a:bodyPr/>
                    <a:lstStyle/>
                    <a:p>
                      <a:endParaRPr lang="en-US"/>
                    </a:p>
                  </a:txBody>
                  <a:tcPr/>
                </a:tc>
                <a:tc hMerge="1">
                  <a:txBody>
                    <a:bodyPr/>
                    <a:lstStyle/>
                    <a:p>
                      <a:endParaRPr lang="en-US"/>
                    </a:p>
                  </a:txBody>
                  <a:tcPr/>
                </a:tc>
                <a:tc hMerge="1">
                  <a:txBody>
                    <a:bodyPr/>
                    <a:lstStyle/>
                    <a:p>
                      <a:pPr algn="l" fontAlgn="b"/>
                      <a:endParaRPr lang="en-IE" sz="1800" b="1"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pPr algn="l" fontAlgn="b"/>
                      <a:endParaRPr lang="en-IE" sz="1800" b="1"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pPr algn="l" fontAlgn="b"/>
                      <a:endParaRPr lang="en-IE" sz="1800" b="1"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solidFill>
                      <a:srgbClr val="FFFFFF"/>
                    </a:solidFill>
                  </a:tcPr>
                </a:tc>
                <a:tc>
                  <a:txBody>
                    <a:bodyPr/>
                    <a:lstStyle/>
                    <a:p>
                      <a:pPr algn="l" fontAlgn="b"/>
                      <a:endParaRPr lang="en-IE" sz="200" b="1" i="0" u="none" strike="noStrike" baseline="0" dirty="0">
                        <a:solidFill>
                          <a:schemeClr val="tx1"/>
                        </a:solidFill>
                        <a:effectLst/>
                        <a:latin typeface="Calibri" panose="020F0502020204030204" pitchFamily="34" charset="0"/>
                      </a:endParaRPr>
                    </a:p>
                  </a:txBody>
                  <a:tcPr marL="7144" marR="7144" marT="7144" marB="0" anchor="b">
                    <a:lnL>
                      <a:noFill/>
                    </a:lnL>
                    <a:lnR>
                      <a:noFill/>
                    </a:lnR>
                    <a:lnT>
                      <a:noFill/>
                    </a:lnT>
                    <a:lnB w="6350" cap="flat" cmpd="sng" algn="ctr">
                      <a:no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774322995"/>
                  </a:ext>
                </a:extLst>
              </a:tr>
              <a:tr h="0">
                <a:tc>
                  <a:txBody>
                    <a:bodyPr/>
                    <a:lstStyle/>
                    <a:p>
                      <a:pPr algn="ctr" fontAlgn="b"/>
                      <a:r>
                        <a:rPr lang="en-IE" sz="1200" b="1" i="0" u="none" strike="noStrike" baseline="0" dirty="0">
                          <a:solidFill>
                            <a:srgbClr val="000000"/>
                          </a:solidFill>
                          <a:effectLst/>
                          <a:latin typeface="Calibri" panose="020F0502020204030204" pitchFamily="34" charset="0"/>
                        </a:rPr>
                        <a:t>#</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b"/>
                      <a:r>
                        <a:rPr lang="en-IE" sz="1200" b="1" i="0" u="none" strike="noStrike" baseline="0" dirty="0">
                          <a:solidFill>
                            <a:srgbClr val="000000"/>
                          </a:solidFill>
                          <a:effectLst/>
                          <a:latin typeface="Calibri" panose="020F0502020204030204" pitchFamily="34" charset="0"/>
                        </a:rPr>
                        <a:t>Direction Clue</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b"/>
                      <a:r>
                        <a:rPr lang="en-IE" sz="1000" b="1" i="0" u="none" strike="noStrike" baseline="0" dirty="0">
                          <a:solidFill>
                            <a:srgbClr val="000000"/>
                          </a:solidFill>
                          <a:effectLst/>
                          <a:latin typeface="Calibri" panose="020F0502020204030204" pitchFamily="34" charset="0"/>
                        </a:rPr>
                        <a:t>Easting/ Longitude</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b"/>
                      <a:r>
                        <a:rPr lang="en-IE" sz="1000" b="1" i="0" u="none" strike="noStrike" baseline="0" dirty="0">
                          <a:solidFill>
                            <a:srgbClr val="000000"/>
                          </a:solidFill>
                          <a:effectLst/>
                          <a:latin typeface="Calibri" panose="020F0502020204030204" pitchFamily="34" charset="0"/>
                        </a:rPr>
                        <a:t>Northing/ Latitude</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b"/>
                      <a:r>
                        <a:rPr lang="en-IE" sz="1000" b="1" i="0" u="none" strike="noStrike" baseline="0" dirty="0">
                          <a:solidFill>
                            <a:srgbClr val="000000"/>
                          </a:solidFill>
                          <a:effectLst/>
                          <a:latin typeface="Calibri" panose="020F0502020204030204" pitchFamily="34" charset="0"/>
                        </a:rPr>
                        <a:t>Call Sign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IE" sz="1000" b="1" i="0" u="none" strike="noStrike" baseline="0" dirty="0">
                          <a:solidFill>
                            <a:srgbClr val="000000"/>
                          </a:solidFill>
                          <a:effectLst/>
                          <a:latin typeface="Calibri" panose="020F0502020204030204" pitchFamily="34" charset="0"/>
                        </a:rPr>
                        <a:t>Scout name</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IE" sz="1000" b="1" i="0" u="none" strike="noStrike" baseline="0" dirty="0">
                          <a:solidFill>
                            <a:srgbClr val="000000"/>
                          </a:solidFill>
                          <a:effectLst/>
                          <a:latin typeface="Calibri" panose="020F0502020204030204" pitchFamily="34" charset="0"/>
                        </a:rPr>
                        <a:t>Call sign </a:t>
                      </a:r>
                    </a:p>
                    <a:p>
                      <a:pPr marL="0" marR="0" lvl="0" indent="0" algn="ctr" defTabSz="914400" rtl="0" eaLnBrk="1" fontAlgn="b" latinLnBrk="0" hangingPunct="1">
                        <a:lnSpc>
                          <a:spcPct val="100000"/>
                        </a:lnSpc>
                        <a:spcBef>
                          <a:spcPts val="0"/>
                        </a:spcBef>
                        <a:spcAft>
                          <a:spcPts val="0"/>
                        </a:spcAft>
                        <a:buClrTx/>
                        <a:buSzTx/>
                        <a:buFontTx/>
                        <a:buNone/>
                        <a:tabLst/>
                        <a:defRPr/>
                      </a:pPr>
                      <a:r>
                        <a:rPr lang="en-IE" sz="1000" b="1" i="0" u="none" strike="noStrike" baseline="0" dirty="0">
                          <a:solidFill>
                            <a:srgbClr val="000000"/>
                          </a:solidFill>
                          <a:effectLst/>
                          <a:latin typeface="Calibri" panose="020F0502020204030204" pitchFamily="34" charset="0"/>
                        </a:rPr>
                        <a:t>Country</a:t>
                      </a:r>
                    </a:p>
                    <a:p>
                      <a:pPr marL="0" marR="0" lvl="0" indent="0" algn="ctr" defTabSz="914400" rtl="0" eaLnBrk="1" fontAlgn="b" latinLnBrk="0" hangingPunct="1">
                        <a:lnSpc>
                          <a:spcPct val="100000"/>
                        </a:lnSpc>
                        <a:spcBef>
                          <a:spcPts val="0"/>
                        </a:spcBef>
                        <a:spcAft>
                          <a:spcPts val="0"/>
                        </a:spcAft>
                        <a:buClrTx/>
                        <a:buSzTx/>
                        <a:buFontTx/>
                        <a:buNone/>
                        <a:tabLst/>
                        <a:defRPr/>
                      </a:pPr>
                      <a:r>
                        <a:rPr lang="en-IE" sz="1000" b="1" i="0" u="none" strike="noStrike" baseline="0" dirty="0">
                          <a:solidFill>
                            <a:srgbClr val="000000"/>
                          </a:solidFill>
                          <a:effectLst/>
                          <a:latin typeface="Calibri" panose="020F0502020204030204" pitchFamily="34" charset="0"/>
                        </a:rPr>
                        <a:t>Optional*</a:t>
                      </a:r>
                    </a:p>
                    <a:p>
                      <a:pPr marL="0" marR="0" lvl="0" indent="0" algn="ctr" defTabSz="914400" rtl="0" eaLnBrk="1" fontAlgn="b" latinLnBrk="0" hangingPunct="1">
                        <a:lnSpc>
                          <a:spcPct val="100000"/>
                        </a:lnSpc>
                        <a:spcBef>
                          <a:spcPts val="0"/>
                        </a:spcBef>
                        <a:spcAft>
                          <a:spcPts val="0"/>
                        </a:spcAft>
                        <a:buClrTx/>
                        <a:buSzTx/>
                        <a:buFontTx/>
                        <a:buNone/>
                        <a:tabLst/>
                        <a:defRPr/>
                      </a:pPr>
                      <a:r>
                        <a:rPr lang="en-IE" sz="1000" b="1" i="0" u="none" strike="noStrike" baseline="0" dirty="0">
                          <a:solidFill>
                            <a:srgbClr val="000000"/>
                          </a:solidFill>
                          <a:effectLst/>
                          <a:latin typeface="Calibri" panose="020F0502020204030204" pitchFamily="34" charset="0"/>
                        </a:rPr>
                        <a:t>(Check </a:t>
                      </a:r>
                      <a:r>
                        <a:rPr lang="en-IE" sz="1000" b="1" i="0" u="none" strike="noStrike" baseline="0" dirty="0" err="1">
                          <a:solidFill>
                            <a:srgbClr val="000000"/>
                          </a:solidFill>
                          <a:effectLst/>
                          <a:latin typeface="Calibri" panose="020F0502020204030204" pitchFamily="34" charset="0"/>
                        </a:rPr>
                        <a:t>Qrz.com</a:t>
                      </a:r>
                      <a:r>
                        <a:rPr lang="en-IE" sz="1000" b="1" i="0" u="none" strike="noStrike" baseline="0" dirty="0">
                          <a:solidFill>
                            <a:srgbClr val="000000"/>
                          </a:solidFill>
                          <a:effectLst/>
                          <a:latin typeface="Calibri" panose="020F0502020204030204" pitchFamily="34" charset="0"/>
                        </a:rPr>
                        <a:t>)</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188824148"/>
                  </a:ext>
                </a:extLst>
              </a:tr>
              <a:tr h="268515">
                <a:tc>
                  <a:txBody>
                    <a:bodyPr/>
                    <a:lstStyle/>
                    <a:p>
                      <a:pPr algn="ctr" fontAlgn="b"/>
                      <a:r>
                        <a:rPr lang="en-IE" sz="1200" b="1" i="0" u="none" strike="noStrike" dirty="0">
                          <a:solidFill>
                            <a:srgbClr val="000000"/>
                          </a:solidFill>
                          <a:effectLst/>
                          <a:latin typeface="Calibri" panose="020F0502020204030204" pitchFamily="34" charset="0"/>
                        </a:rPr>
                        <a:t>1</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1" i="0" u="none" strike="noStrike" dirty="0">
                          <a:solidFill>
                            <a:srgbClr val="000000"/>
                          </a:solidFill>
                          <a:effectLst/>
                          <a:latin typeface="Calibri" panose="020F0502020204030204" pitchFamily="34" charset="0"/>
                        </a:rPr>
                        <a:t> Getting to the heart of the matter</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E" sz="1200" b="1" i="0" u="none" strike="noStrike" dirty="0">
                          <a:solidFill>
                            <a:srgbClr val="000000"/>
                          </a:solidFill>
                          <a:effectLst/>
                          <a:latin typeface="Calibri" panose="020F0502020204030204" pitchFamily="34" charset="0"/>
                        </a:rPr>
                        <a:t>142</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E" sz="1200" b="1" i="0" u="none" strike="noStrike" dirty="0">
                          <a:solidFill>
                            <a:srgbClr val="000000"/>
                          </a:solidFill>
                          <a:effectLst/>
                          <a:latin typeface="Calibri" panose="020F0502020204030204" pitchFamily="34" charset="0"/>
                        </a:rPr>
                        <a:t>098</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200" b="0"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IE" sz="1200" b="0"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IE" sz="1200" b="0"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97129776"/>
                  </a:ext>
                </a:extLst>
              </a:tr>
              <a:tr h="268515">
                <a:tc>
                  <a:txBody>
                    <a:bodyPr/>
                    <a:lstStyle/>
                    <a:p>
                      <a:pPr algn="ctr" fontAlgn="b"/>
                      <a:r>
                        <a:rPr lang="en-IE" sz="1200" b="1" i="0" u="none" strike="noStrike">
                          <a:solidFill>
                            <a:srgbClr val="000000"/>
                          </a:solidFill>
                          <a:effectLst/>
                          <a:latin typeface="Calibri" panose="020F0502020204030204" pitchFamily="34" charset="0"/>
                        </a:rPr>
                        <a:t>2</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IE" sz="1200" b="1" i="0" u="none" strike="noStrike" dirty="0">
                          <a:solidFill>
                            <a:srgbClr val="000000"/>
                          </a:solidFill>
                          <a:effectLst/>
                          <a:latin typeface="Calibri" panose="020F0502020204030204" pitchFamily="34" charset="0"/>
                        </a:rPr>
                        <a:t> Step up to the challenge</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E" sz="1200" b="1" i="0" u="none" strike="noStrike" dirty="0">
                          <a:solidFill>
                            <a:srgbClr val="000000"/>
                          </a:solidFill>
                          <a:effectLst/>
                          <a:latin typeface="Calibri" panose="020F0502020204030204" pitchFamily="34" charset="0"/>
                        </a:rPr>
                        <a:t>075</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E" sz="1200" b="1" i="0" u="none" strike="noStrike" dirty="0">
                          <a:solidFill>
                            <a:srgbClr val="000000"/>
                          </a:solidFill>
                          <a:effectLst/>
                          <a:latin typeface="Calibri" panose="020F0502020204030204" pitchFamily="34" charset="0"/>
                        </a:rPr>
                        <a:t>015</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200" b="0"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IE" sz="1200" b="0"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IE" sz="1200" b="0"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11716969"/>
                  </a:ext>
                </a:extLst>
              </a:tr>
              <a:tr h="268515">
                <a:tc>
                  <a:txBody>
                    <a:bodyPr/>
                    <a:lstStyle/>
                    <a:p>
                      <a:pPr algn="ctr" fontAlgn="b"/>
                      <a:r>
                        <a:rPr lang="en-IE" sz="1200" b="1" i="0" u="none" strike="noStrike">
                          <a:solidFill>
                            <a:srgbClr val="000000"/>
                          </a:solidFill>
                          <a:effectLst/>
                          <a:latin typeface="Calibri" panose="020F0502020204030204" pitchFamily="34" charset="0"/>
                        </a:rPr>
                        <a:t>3</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1" i="0" u="none" strike="noStrike" dirty="0">
                          <a:solidFill>
                            <a:srgbClr val="000000"/>
                          </a:solidFill>
                          <a:effectLst/>
                          <a:latin typeface="Calibri" panose="020F0502020204030204" pitchFamily="34" charset="0"/>
                        </a:rPr>
                        <a:t> You may find water here too!</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E" sz="1200" b="1" i="0" u="none" strike="noStrike" dirty="0">
                          <a:solidFill>
                            <a:srgbClr val="000000"/>
                          </a:solidFill>
                          <a:effectLst/>
                          <a:latin typeface="Calibri" panose="020F0502020204030204" pitchFamily="34" charset="0"/>
                        </a:rPr>
                        <a:t>035</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IE" sz="1200" b="1" i="0" u="none" strike="noStrike" dirty="0">
                          <a:solidFill>
                            <a:srgbClr val="000000"/>
                          </a:solidFill>
                          <a:effectLst/>
                          <a:latin typeface="Calibri" panose="020F0502020204030204" pitchFamily="34" charset="0"/>
                        </a:rPr>
                        <a:t>115</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IE" sz="1200" b="0"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IE" sz="1200" b="0"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IE" sz="1200" b="0"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58703588"/>
                  </a:ext>
                </a:extLst>
              </a:tr>
              <a:tr h="268515">
                <a:tc>
                  <a:txBody>
                    <a:bodyPr/>
                    <a:lstStyle/>
                    <a:p>
                      <a:pPr algn="ctr" fontAlgn="b"/>
                      <a:r>
                        <a:rPr lang="en-IE" sz="1200" b="1" i="0" u="none" strike="noStrike">
                          <a:solidFill>
                            <a:srgbClr val="000000"/>
                          </a:solidFill>
                          <a:effectLst/>
                          <a:latin typeface="Calibri" panose="020F0502020204030204" pitchFamily="34" charset="0"/>
                        </a:rPr>
                        <a:t>4</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1" i="0" u="none" strike="noStrike" dirty="0">
                          <a:solidFill>
                            <a:srgbClr val="000000"/>
                          </a:solidFill>
                          <a:effectLst/>
                          <a:latin typeface="Calibri" panose="020F0502020204030204" pitchFamily="34" charset="0"/>
                        </a:rPr>
                        <a:t> Lodge your complaint to the Eco Warriors</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E" sz="1200" b="1" i="0" u="none" strike="noStrike" dirty="0">
                          <a:solidFill>
                            <a:srgbClr val="000000"/>
                          </a:solidFill>
                          <a:effectLst/>
                          <a:latin typeface="Calibri" panose="020F0502020204030204" pitchFamily="34" charset="0"/>
                        </a:rPr>
                        <a:t>018</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E" sz="1200" b="1" i="0" u="none" strike="noStrike" dirty="0">
                          <a:solidFill>
                            <a:srgbClr val="000000"/>
                          </a:solidFill>
                          <a:effectLst/>
                          <a:latin typeface="Calibri" panose="020F0502020204030204" pitchFamily="34" charset="0"/>
                        </a:rPr>
                        <a:t>071</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200" b="0"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IE" sz="1200" b="0"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IE" sz="1200" b="0"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67423019"/>
                  </a:ext>
                </a:extLst>
              </a:tr>
              <a:tr h="279685">
                <a:tc>
                  <a:txBody>
                    <a:bodyPr/>
                    <a:lstStyle/>
                    <a:p>
                      <a:pPr algn="ctr" fontAlgn="b"/>
                      <a:r>
                        <a:rPr lang="en-IE" sz="1200" b="1" i="0" u="none" strike="noStrike">
                          <a:solidFill>
                            <a:srgbClr val="000000"/>
                          </a:solidFill>
                          <a:effectLst/>
                          <a:latin typeface="Calibri" panose="020F0502020204030204" pitchFamily="34" charset="0"/>
                        </a:rPr>
                        <a:t>5</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IE" sz="1200" b="1" i="0" u="none" strike="noStrike" dirty="0">
                          <a:solidFill>
                            <a:srgbClr val="000000"/>
                          </a:solidFill>
                          <a:effectLst/>
                          <a:latin typeface="Calibri" panose="020F0502020204030204" pitchFamily="34" charset="0"/>
                        </a:rPr>
                        <a:t> Don’t “waste” time – Look to Recycle!</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E" sz="1200" b="1" i="0" u="none" strike="noStrike" dirty="0">
                          <a:solidFill>
                            <a:srgbClr val="000000"/>
                          </a:solidFill>
                          <a:effectLst/>
                          <a:latin typeface="Calibri" panose="020F0502020204030204" pitchFamily="34" charset="0"/>
                        </a:rPr>
                        <a:t>105</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E" sz="1200" b="1" i="0" u="none" strike="noStrike" dirty="0">
                          <a:solidFill>
                            <a:srgbClr val="000000"/>
                          </a:solidFill>
                          <a:effectLst/>
                          <a:latin typeface="Calibri" panose="020F0502020204030204" pitchFamily="34" charset="0"/>
                        </a:rPr>
                        <a:t>095</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200" b="0"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IE" sz="1200" b="0"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IE" sz="1200" b="0"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1062804"/>
                  </a:ext>
                </a:extLst>
              </a:tr>
              <a:tr h="398704">
                <a:tc>
                  <a:txBody>
                    <a:bodyPr/>
                    <a:lstStyle/>
                    <a:p>
                      <a:pPr algn="ctr" fontAlgn="b"/>
                      <a:r>
                        <a:rPr lang="en-IE" sz="1200" b="1" i="0" u="none" strike="noStrike">
                          <a:solidFill>
                            <a:srgbClr val="000000"/>
                          </a:solidFill>
                          <a:effectLst/>
                          <a:latin typeface="Calibri" panose="020F0502020204030204" pitchFamily="34" charset="0"/>
                        </a:rPr>
                        <a:t>6</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IE" sz="1200" b="1" i="0" u="none" strike="noStrike" dirty="0">
                          <a:solidFill>
                            <a:srgbClr val="000000"/>
                          </a:solidFill>
                          <a:effectLst/>
                          <a:latin typeface="Calibri" panose="020F0502020204030204" pitchFamily="34" charset="0"/>
                        </a:rPr>
                        <a:t> Wood-</a:t>
                      </a:r>
                      <a:r>
                        <a:rPr lang="en-IE" sz="1200" b="1" i="0" u="none" strike="noStrike" dirty="0" err="1">
                          <a:solidFill>
                            <a:srgbClr val="000000"/>
                          </a:solidFill>
                          <a:effectLst/>
                          <a:latin typeface="Calibri" panose="020F0502020204030204" pitchFamily="34" charset="0"/>
                        </a:rPr>
                        <a:t>n’t</a:t>
                      </a:r>
                      <a:r>
                        <a:rPr lang="en-IE" sz="1200" b="1" i="0" u="none" strike="noStrike" dirty="0">
                          <a:solidFill>
                            <a:srgbClr val="000000"/>
                          </a:solidFill>
                          <a:effectLst/>
                          <a:latin typeface="Calibri" panose="020F0502020204030204" pitchFamily="34" charset="0"/>
                        </a:rPr>
                        <a:t> you like to know where it is?</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E" sz="1200" b="1" i="0" u="none" strike="noStrike" dirty="0">
                          <a:solidFill>
                            <a:srgbClr val="000000"/>
                          </a:solidFill>
                          <a:effectLst/>
                          <a:latin typeface="Calibri" panose="020F0502020204030204" pitchFamily="34" charset="0"/>
                        </a:rPr>
                        <a:t>035</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E" sz="1200" b="1" i="0" u="none" strike="noStrike" dirty="0">
                          <a:solidFill>
                            <a:srgbClr val="000000"/>
                          </a:solidFill>
                          <a:effectLst/>
                          <a:latin typeface="Calibri" panose="020F0502020204030204" pitchFamily="34" charset="0"/>
                        </a:rPr>
                        <a:t>025</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200" b="0"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IE" sz="1200" b="0"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IE" sz="1200" b="0"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15714646"/>
                  </a:ext>
                </a:extLst>
              </a:tr>
              <a:tr h="245979">
                <a:tc>
                  <a:txBody>
                    <a:bodyPr/>
                    <a:lstStyle/>
                    <a:p>
                      <a:pPr algn="ctr" fontAlgn="b"/>
                      <a:r>
                        <a:rPr lang="en-IE" sz="1200" b="1" i="0" u="none" strike="noStrike" dirty="0">
                          <a:solidFill>
                            <a:srgbClr val="000000"/>
                          </a:solidFill>
                          <a:effectLst/>
                          <a:latin typeface="Calibri" panose="020F0502020204030204" pitchFamily="34" charset="0"/>
                        </a:rPr>
                        <a:t>7</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IE" sz="1200" b="1" i="0" u="none" strike="noStrike" dirty="0">
                          <a:solidFill>
                            <a:srgbClr val="000000"/>
                          </a:solidFill>
                          <a:effectLst/>
                          <a:latin typeface="Calibri" panose="020F0502020204030204" pitchFamily="34" charset="0"/>
                        </a:rPr>
                        <a:t> It might be good to check back at base</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E" sz="1200" b="1" i="0" u="none" strike="noStrike" dirty="0">
                          <a:solidFill>
                            <a:srgbClr val="000000"/>
                          </a:solidFill>
                          <a:effectLst/>
                          <a:latin typeface="Calibri" panose="020F0502020204030204" pitchFamily="34" charset="0"/>
                        </a:rPr>
                        <a:t>130</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E" sz="1200" b="1" i="0" u="none" strike="noStrike" dirty="0">
                          <a:solidFill>
                            <a:srgbClr val="000000"/>
                          </a:solidFill>
                          <a:effectLst/>
                          <a:latin typeface="Calibri" panose="020F0502020204030204" pitchFamily="34" charset="0"/>
                        </a:rPr>
                        <a:t>078</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200" b="0"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IE" sz="1200" b="0"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IE" sz="1200" b="0"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43967229"/>
                  </a:ext>
                </a:extLst>
              </a:tr>
              <a:tr h="279685">
                <a:tc>
                  <a:txBody>
                    <a:bodyPr/>
                    <a:lstStyle/>
                    <a:p>
                      <a:pPr algn="ctr" fontAlgn="b"/>
                      <a:r>
                        <a:rPr lang="en-IE" sz="1200" b="1" i="0" u="none" strike="noStrike" dirty="0">
                          <a:solidFill>
                            <a:srgbClr val="000000"/>
                          </a:solidFill>
                          <a:effectLst/>
                          <a:latin typeface="Calibri" panose="020F0502020204030204" pitchFamily="34" charset="0"/>
                        </a:rPr>
                        <a:t>8</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1" i="0" u="none" strike="noStrike" dirty="0">
                          <a:solidFill>
                            <a:srgbClr val="000000"/>
                          </a:solidFill>
                          <a:effectLst/>
                          <a:latin typeface="Calibri" panose="020F0502020204030204" pitchFamily="34" charset="0"/>
                        </a:rPr>
                        <a:t> Sometimes things are in the middle of  nowhere!</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E" sz="1200" b="1" i="0" u="none" strike="noStrike" dirty="0">
                          <a:solidFill>
                            <a:srgbClr val="000000"/>
                          </a:solidFill>
                          <a:effectLst/>
                          <a:latin typeface="Calibri" panose="020F0502020204030204" pitchFamily="34" charset="0"/>
                        </a:rPr>
                        <a:t>095</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E" sz="1200" b="1" i="0" u="none" strike="noStrike" dirty="0">
                          <a:solidFill>
                            <a:srgbClr val="000000"/>
                          </a:solidFill>
                          <a:effectLst/>
                          <a:latin typeface="Calibri" panose="020F0502020204030204" pitchFamily="34" charset="0"/>
                        </a:rPr>
                        <a:t>065</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200" b="0"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IE" sz="1200" b="0"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IE" sz="1200" b="0"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41650832"/>
                  </a:ext>
                </a:extLst>
              </a:tr>
              <a:tr h="245979">
                <a:tc>
                  <a:txBody>
                    <a:bodyPr/>
                    <a:lstStyle/>
                    <a:p>
                      <a:pPr algn="ctr" fontAlgn="b"/>
                      <a:r>
                        <a:rPr lang="en-IE" sz="1200" b="1" i="0" u="none" strike="noStrike">
                          <a:solidFill>
                            <a:srgbClr val="000000"/>
                          </a:solidFill>
                          <a:effectLst/>
                          <a:latin typeface="Calibri" panose="020F0502020204030204" pitchFamily="34" charset="0"/>
                        </a:rPr>
                        <a:t>9</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1" i="0" u="none" strike="noStrike" dirty="0">
                          <a:solidFill>
                            <a:srgbClr val="000000"/>
                          </a:solidFill>
                          <a:effectLst/>
                          <a:latin typeface="Calibri" panose="020F0502020204030204" pitchFamily="34" charset="0"/>
                        </a:rPr>
                        <a:t> This might be the back of </a:t>
                      </a:r>
                      <a:r>
                        <a:rPr lang="en-IE" sz="1200" b="1" i="0" u="none" strike="noStrike" dirty="0" err="1">
                          <a:solidFill>
                            <a:srgbClr val="000000"/>
                          </a:solidFill>
                          <a:effectLst/>
                          <a:latin typeface="Calibri" panose="020F0502020204030204" pitchFamily="34" charset="0"/>
                        </a:rPr>
                        <a:t>beyonds</a:t>
                      </a:r>
                      <a:endParaRPr lang="en-IE" sz="1200" b="1"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E" sz="1200" b="1" i="0" u="none" strike="noStrike" dirty="0">
                          <a:solidFill>
                            <a:srgbClr val="000000"/>
                          </a:solidFill>
                          <a:effectLst/>
                          <a:latin typeface="Calibri" panose="020F0502020204030204" pitchFamily="34" charset="0"/>
                        </a:rPr>
                        <a:t>099</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E" sz="1200" b="1" i="0" u="none" strike="noStrike" dirty="0">
                          <a:solidFill>
                            <a:srgbClr val="000000"/>
                          </a:solidFill>
                          <a:effectLst/>
                          <a:latin typeface="Calibri" panose="020F0502020204030204" pitchFamily="34" charset="0"/>
                        </a:rPr>
                        <a:t>119</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200" b="0"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IE" sz="1200" b="0"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IE" sz="1200" b="0"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89064908"/>
                  </a:ext>
                </a:extLst>
              </a:tr>
              <a:tr h="279685">
                <a:tc>
                  <a:txBody>
                    <a:bodyPr/>
                    <a:lstStyle/>
                    <a:p>
                      <a:pPr algn="ctr" fontAlgn="b"/>
                      <a:r>
                        <a:rPr lang="en-IE" sz="1200" b="1" i="0" u="none" strike="noStrike">
                          <a:solidFill>
                            <a:srgbClr val="000000"/>
                          </a:solidFill>
                          <a:effectLst/>
                          <a:latin typeface="Calibri" panose="020F0502020204030204" pitchFamily="34" charset="0"/>
                        </a:rPr>
                        <a:t>10</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1" i="0" u="none" strike="noStrike" dirty="0">
                          <a:solidFill>
                            <a:srgbClr val="000000"/>
                          </a:solidFill>
                          <a:effectLst/>
                          <a:latin typeface="Calibri" panose="020F0502020204030204" pitchFamily="34" charset="0"/>
                        </a:rPr>
                        <a:t> A junction of many paths!</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200" b="1"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200" b="1"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200" b="0"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IE" sz="1200" b="0"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IE" sz="1200" b="0"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89405987"/>
                  </a:ext>
                </a:extLst>
              </a:tr>
              <a:tr h="245979">
                <a:tc>
                  <a:txBody>
                    <a:bodyPr/>
                    <a:lstStyle/>
                    <a:p>
                      <a:pPr algn="ctr" fontAlgn="b"/>
                      <a:r>
                        <a:rPr lang="en-IE" sz="1200" b="1" i="0" u="none" strike="noStrike">
                          <a:solidFill>
                            <a:srgbClr val="000000"/>
                          </a:solidFill>
                          <a:effectLst/>
                          <a:latin typeface="Calibri" panose="020F0502020204030204" pitchFamily="34" charset="0"/>
                        </a:rPr>
                        <a:t>11</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dirty="0">
                          <a:solidFill>
                            <a:srgbClr val="000000"/>
                          </a:solidFill>
                          <a:effectLst/>
                          <a:highlight>
                            <a:srgbClr val="EAEAEA"/>
                          </a:highlight>
                          <a:latin typeface="Calibri" panose="020F0502020204030204" pitchFamily="34" charset="0"/>
                        </a:rPr>
                        <a:t>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l" fontAlgn="b"/>
                      <a:r>
                        <a:rPr lang="en-IE" sz="1200" b="0" i="0" u="none" strike="noStrike" dirty="0">
                          <a:solidFill>
                            <a:srgbClr val="000000"/>
                          </a:solidFill>
                          <a:effectLst/>
                          <a:highlight>
                            <a:srgbClr val="EAEAEA"/>
                          </a:highlight>
                          <a:latin typeface="Calibri" panose="020F0502020204030204" pitchFamily="34" charset="0"/>
                        </a:rPr>
                        <a:t>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endParaRPr lang="en-IE" sz="1200" b="0" i="0" u="none" strike="noStrike" dirty="0">
                        <a:solidFill>
                          <a:srgbClr val="000000"/>
                        </a:solidFill>
                        <a:effectLst/>
                        <a:highlight>
                          <a:srgbClr val="EAEAEA"/>
                        </a:highligh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endParaRPr lang="en-IE" sz="1200" b="0" i="0" u="none" strike="noStrike" dirty="0">
                        <a:solidFill>
                          <a:srgbClr val="000000"/>
                        </a:solidFill>
                        <a:effectLst/>
                        <a:highlight>
                          <a:srgbClr val="EAEAEA"/>
                        </a:highligh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l" fontAlgn="b"/>
                      <a:endParaRPr lang="en-IE" sz="1200" b="0" i="0" u="none" strike="noStrike" dirty="0">
                        <a:solidFill>
                          <a:srgbClr val="000000"/>
                        </a:solidFill>
                        <a:effectLst/>
                        <a:highlight>
                          <a:srgbClr val="EAEAEA"/>
                        </a:highligh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l" fontAlgn="b"/>
                      <a:endParaRPr lang="en-IE" sz="1200" b="0" i="0" u="none" strike="noStrike" dirty="0">
                        <a:solidFill>
                          <a:srgbClr val="000000"/>
                        </a:solidFill>
                        <a:effectLst/>
                        <a:highlight>
                          <a:srgbClr val="EAEAEA"/>
                        </a:highligh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134494112"/>
                  </a:ext>
                </a:extLst>
              </a:tr>
              <a:tr h="245979">
                <a:tc>
                  <a:txBody>
                    <a:bodyPr/>
                    <a:lstStyle/>
                    <a:p>
                      <a:pPr algn="ctr" fontAlgn="b"/>
                      <a:r>
                        <a:rPr lang="en-IE" sz="1200" b="1" i="0" u="none" strike="noStrike">
                          <a:solidFill>
                            <a:srgbClr val="000000"/>
                          </a:solidFill>
                          <a:effectLst/>
                          <a:latin typeface="Calibri" panose="020F0502020204030204" pitchFamily="34" charset="0"/>
                        </a:rPr>
                        <a:t>12</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highlight>
                            <a:srgbClr val="EAEAEA"/>
                          </a:highlight>
                          <a:latin typeface="Calibri" panose="020F0502020204030204" pitchFamily="34" charset="0"/>
                        </a:rPr>
                        <a:t>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l" fontAlgn="b"/>
                      <a:r>
                        <a:rPr lang="en-IE" sz="1200" b="0" i="0" u="none" strike="noStrike" dirty="0">
                          <a:solidFill>
                            <a:srgbClr val="000000"/>
                          </a:solidFill>
                          <a:effectLst/>
                          <a:highlight>
                            <a:srgbClr val="EAEAEA"/>
                          </a:highlight>
                          <a:latin typeface="Calibri" panose="020F0502020204030204" pitchFamily="34" charset="0"/>
                        </a:rPr>
                        <a:t>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endParaRPr lang="en-IE" sz="1200" b="0" i="0" u="none" strike="noStrike" dirty="0">
                        <a:solidFill>
                          <a:srgbClr val="000000"/>
                        </a:solidFill>
                        <a:effectLst/>
                        <a:highlight>
                          <a:srgbClr val="EAEAEA"/>
                        </a:highligh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endParaRPr lang="en-IE" sz="1200" b="0" i="0" u="none" strike="noStrike" dirty="0">
                        <a:solidFill>
                          <a:srgbClr val="000000"/>
                        </a:solidFill>
                        <a:effectLst/>
                        <a:highlight>
                          <a:srgbClr val="EAEAEA"/>
                        </a:highligh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IE" sz="1200" b="0" i="0" u="none" strike="noStrike" dirty="0">
                        <a:solidFill>
                          <a:srgbClr val="000000"/>
                        </a:solidFill>
                        <a:effectLst/>
                        <a:highlight>
                          <a:srgbClr val="EAEAEA"/>
                        </a:highligh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IE" sz="1200" b="0" i="0" u="none" strike="noStrike" dirty="0">
                        <a:solidFill>
                          <a:srgbClr val="000000"/>
                        </a:solidFill>
                        <a:effectLst/>
                        <a:highlight>
                          <a:srgbClr val="EAEAEA"/>
                        </a:highligh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995543787"/>
                  </a:ext>
                </a:extLst>
              </a:tr>
            </a:tbl>
          </a:graphicData>
        </a:graphic>
      </p:graphicFrame>
    </p:spTree>
    <p:extLst>
      <p:ext uri="{BB962C8B-B14F-4D97-AF65-F5344CB8AC3E}">
        <p14:creationId xmlns:p14="http://schemas.microsoft.com/office/powerpoint/2010/main" val="36418290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3984520-1FF4-82A6-71B7-1434473E3C4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12" y="515707"/>
            <a:ext cx="6864348" cy="4361093"/>
          </a:xfrm>
          <a:prstGeom prst="rect">
            <a:avLst/>
          </a:prstGeom>
        </p:spPr>
      </p:pic>
      <p:sp>
        <p:nvSpPr>
          <p:cNvPr id="8" name="TextBox 7">
            <a:extLst>
              <a:ext uri="{FF2B5EF4-FFF2-40B4-BE49-F238E27FC236}">
                <a16:creationId xmlns:a16="http://schemas.microsoft.com/office/drawing/2014/main" id="{E63BDFAF-83D9-5A49-8536-5CC252F90C46}"/>
              </a:ext>
            </a:extLst>
          </p:cNvPr>
          <p:cNvSpPr txBox="1"/>
          <p:nvPr/>
        </p:nvSpPr>
        <p:spPr>
          <a:xfrm>
            <a:off x="5717994" y="75431"/>
            <a:ext cx="3435244" cy="5586145"/>
          </a:xfrm>
          <a:prstGeom prst="rect">
            <a:avLst/>
          </a:prstGeom>
          <a:solidFill>
            <a:schemeClr val="bg1"/>
          </a:solidFill>
        </p:spPr>
        <p:txBody>
          <a:bodyPr wrap="square" rtlCol="0">
            <a:spAutoFit/>
          </a:bodyPr>
          <a:lstStyle/>
          <a:p>
            <a:r>
              <a:rPr lang="en-US" b="1" dirty="0"/>
              <a:t>Search Leader Map &amp; instructions</a:t>
            </a:r>
          </a:p>
          <a:p>
            <a:endParaRPr lang="en-US" sz="750" dirty="0"/>
          </a:p>
          <a:p>
            <a:r>
              <a:rPr lang="en-US" sz="750" dirty="0"/>
              <a:t>1.) Find the code cards hidden around the site and relay the codes accurately to the radio base over the radio</a:t>
            </a:r>
          </a:p>
          <a:p>
            <a:endParaRPr lang="en-US" sz="450" dirty="0"/>
          </a:p>
          <a:p>
            <a:r>
              <a:rPr lang="en-US" sz="750" dirty="0"/>
              <a:t>2.) As. Search Leader your job is to take direction from your Command Leader and lead your agents to find the codes and return to base as quickly as possible.</a:t>
            </a:r>
          </a:p>
          <a:p>
            <a:endParaRPr lang="en-US" sz="450" dirty="0"/>
          </a:p>
          <a:p>
            <a:r>
              <a:rPr lang="en-US" sz="750" dirty="0"/>
              <a:t>2.)  Your Search Command Leader and assistant will stay at Command HQ with one other team member and direct  the search via walkie talkie to the location of each code to be retrieved. For example the 1</a:t>
            </a:r>
            <a:r>
              <a:rPr lang="en-US" sz="750" baseline="30000" dirty="0"/>
              <a:t>st</a:t>
            </a:r>
            <a:r>
              <a:rPr lang="en-US" sz="750" dirty="0"/>
              <a:t> code is at the “Deserted shacks”- Latitude 11, Longitude 02</a:t>
            </a:r>
          </a:p>
          <a:p>
            <a:endParaRPr lang="en-US" sz="750" dirty="0"/>
          </a:p>
          <a:p>
            <a:r>
              <a:rPr lang="en-US" sz="750" dirty="0"/>
              <a:t>4.) The use of phonetic code and good radio practice to direct their search team to main grid square gains extra points.  e.g. Go to grid Latitude 11 longitude 02 would be called out ”Search team, Go to Grid Latitude 11 longitude 02 and await further instructions, QSL? over”. The search team reply should be “ QSL, Search team to Grid Latitude 11 longitude 02 and await further instructions, over” –good communication and radio practice.</a:t>
            </a:r>
          </a:p>
          <a:p>
            <a:endParaRPr lang="en-US" sz="450" dirty="0"/>
          </a:p>
          <a:p>
            <a:r>
              <a:rPr lang="en-US" sz="750" dirty="0"/>
              <a:t>5.) When the search team arrives at the grid square they call the Command leader “”Search team, at Grid Latitude 11 longitude 02 awaiting further instructions, QSL? Over”. The Command leader then has to guide the search team to where the codes are hidden on their map using the clues  on their sheet as necessary. –good communication and radio practice.</a:t>
            </a:r>
          </a:p>
          <a:p>
            <a:endParaRPr lang="en-US" sz="450" dirty="0"/>
          </a:p>
          <a:p>
            <a:r>
              <a:rPr lang="en-US" sz="750" dirty="0"/>
              <a:t>3.) Each member of the search team(agents) must pass at least one code and spell their name using phonetic code (Alpha, Bravo, Charlie </a:t>
            </a:r>
            <a:r>
              <a:rPr lang="en-US" sz="750" dirty="0" err="1"/>
              <a:t>etc</a:t>
            </a:r>
            <a:r>
              <a:rPr lang="en-US" sz="750" dirty="0"/>
              <a:t>) to the search Commander at the other end of the radio. –good communication and radio practice.</a:t>
            </a:r>
          </a:p>
          <a:p>
            <a:endParaRPr lang="en-US" sz="450" dirty="0"/>
          </a:p>
          <a:p>
            <a:r>
              <a:rPr lang="en-US" sz="750" dirty="0"/>
              <a:t>4.) Both the Search commander and search leader make note of each agent name &amp; code communicated on their check sheet. – Attention to detail</a:t>
            </a:r>
          </a:p>
          <a:p>
            <a:endParaRPr lang="en-US" sz="450" dirty="0"/>
          </a:p>
          <a:p>
            <a:r>
              <a:rPr lang="en-US" sz="750" dirty="0"/>
              <a:t>5.) Once all codes are radioed back to Command HQ the Search team returns to command HQ to have their team score checked. 5 points are scored for each code and agent name that match on the Search Leader and Command Leader. 5 points are scored for the 1</a:t>
            </a:r>
            <a:r>
              <a:rPr lang="en-US" sz="750" baseline="30000" dirty="0"/>
              <a:t>st</a:t>
            </a:r>
            <a:r>
              <a:rPr lang="en-US" sz="750" dirty="0"/>
              <a:t> team back </a:t>
            </a:r>
            <a:r>
              <a:rPr lang="en-US" sz="750" b="1" dirty="0"/>
              <a:t>with all codes correct, </a:t>
            </a:r>
            <a:r>
              <a:rPr lang="en-US" sz="750" dirty="0"/>
              <a:t>4 for 2</a:t>
            </a:r>
            <a:r>
              <a:rPr lang="en-US" sz="750" baseline="30000" dirty="0"/>
              <a:t>nd</a:t>
            </a:r>
            <a:r>
              <a:rPr lang="en-US" sz="750" dirty="0"/>
              <a:t>, 8 for 3</a:t>
            </a:r>
            <a:r>
              <a:rPr lang="en-US" sz="750" baseline="30000" dirty="0"/>
              <a:t>rd</a:t>
            </a:r>
            <a:r>
              <a:rPr lang="en-US" sz="750" dirty="0"/>
              <a:t> </a:t>
            </a:r>
            <a:r>
              <a:rPr lang="en-US" sz="750" dirty="0" err="1"/>
              <a:t>etc</a:t>
            </a:r>
            <a:endParaRPr lang="en-US" sz="750" dirty="0"/>
          </a:p>
          <a:p>
            <a:endParaRPr lang="en-US" sz="450" dirty="0"/>
          </a:p>
          <a:p>
            <a:r>
              <a:rPr lang="en-US" sz="750" dirty="0"/>
              <a:t>6.) Radio communications will be monitored and an extra 10 points will be awarded for the use of phonetic code and good communication/radio use. With 5 points for the next best team. However beware! Up to 10 points will be deducted for any messing or bad language.</a:t>
            </a:r>
          </a:p>
          <a:p>
            <a:endParaRPr lang="en-US" sz="450" dirty="0"/>
          </a:p>
          <a:p>
            <a:r>
              <a:rPr lang="en-US" sz="750" dirty="0"/>
              <a:t>7.) The winners get a prize – evening off wash up, badge </a:t>
            </a:r>
            <a:r>
              <a:rPr lang="en-US" sz="750" dirty="0" err="1"/>
              <a:t>etc</a:t>
            </a:r>
            <a:r>
              <a:rPr lang="en-US" sz="750" dirty="0"/>
              <a:t> as appropriate</a:t>
            </a:r>
          </a:p>
        </p:txBody>
      </p:sp>
      <p:sp>
        <p:nvSpPr>
          <p:cNvPr id="13" name="Up Arrow 12">
            <a:extLst>
              <a:ext uri="{FF2B5EF4-FFF2-40B4-BE49-F238E27FC236}">
                <a16:creationId xmlns:a16="http://schemas.microsoft.com/office/drawing/2014/main" id="{B1378DE5-16B7-50ED-CA9D-96002EA2223F}"/>
              </a:ext>
            </a:extLst>
          </p:cNvPr>
          <p:cNvSpPr/>
          <p:nvPr/>
        </p:nvSpPr>
        <p:spPr>
          <a:xfrm>
            <a:off x="5068292" y="2086637"/>
            <a:ext cx="363474" cy="73380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a:t>
            </a:r>
          </a:p>
        </p:txBody>
      </p:sp>
      <p:graphicFrame>
        <p:nvGraphicFramePr>
          <p:cNvPr id="14" name="Table 13">
            <a:extLst>
              <a:ext uri="{FF2B5EF4-FFF2-40B4-BE49-F238E27FC236}">
                <a16:creationId xmlns:a16="http://schemas.microsoft.com/office/drawing/2014/main" id="{BFE227C4-8988-F3EB-DD80-E0F63BC912E2}"/>
              </a:ext>
            </a:extLst>
          </p:cNvPr>
          <p:cNvGraphicFramePr>
            <a:graphicFrameLocks noGrp="1"/>
          </p:cNvGraphicFramePr>
          <p:nvPr>
            <p:extLst>
              <p:ext uri="{D42A27DB-BD31-4B8C-83A1-F6EECF244321}">
                <p14:modId xmlns:p14="http://schemas.microsoft.com/office/powerpoint/2010/main" val="2989949990"/>
              </p:ext>
            </p:extLst>
          </p:nvPr>
        </p:nvGraphicFramePr>
        <p:xfrm>
          <a:off x="0" y="242412"/>
          <a:ext cx="5727512" cy="5097446"/>
        </p:xfrm>
        <a:graphic>
          <a:graphicData uri="http://schemas.openxmlformats.org/drawingml/2006/table">
            <a:tbl>
              <a:tblPr/>
              <a:tblGrid>
                <a:gridCol w="301448">
                  <a:extLst>
                    <a:ext uri="{9D8B030D-6E8A-4147-A177-3AD203B41FA5}">
                      <a16:colId xmlns:a16="http://schemas.microsoft.com/office/drawing/2014/main" val="4294491751"/>
                    </a:ext>
                  </a:extLst>
                </a:gridCol>
                <a:gridCol w="301448">
                  <a:extLst>
                    <a:ext uri="{9D8B030D-6E8A-4147-A177-3AD203B41FA5}">
                      <a16:colId xmlns:a16="http://schemas.microsoft.com/office/drawing/2014/main" val="1464606444"/>
                    </a:ext>
                  </a:extLst>
                </a:gridCol>
                <a:gridCol w="301448">
                  <a:extLst>
                    <a:ext uri="{9D8B030D-6E8A-4147-A177-3AD203B41FA5}">
                      <a16:colId xmlns:a16="http://schemas.microsoft.com/office/drawing/2014/main" val="2840531721"/>
                    </a:ext>
                  </a:extLst>
                </a:gridCol>
                <a:gridCol w="301448">
                  <a:extLst>
                    <a:ext uri="{9D8B030D-6E8A-4147-A177-3AD203B41FA5}">
                      <a16:colId xmlns:a16="http://schemas.microsoft.com/office/drawing/2014/main" val="1817065462"/>
                    </a:ext>
                  </a:extLst>
                </a:gridCol>
                <a:gridCol w="301448">
                  <a:extLst>
                    <a:ext uri="{9D8B030D-6E8A-4147-A177-3AD203B41FA5}">
                      <a16:colId xmlns:a16="http://schemas.microsoft.com/office/drawing/2014/main" val="2975098638"/>
                    </a:ext>
                  </a:extLst>
                </a:gridCol>
                <a:gridCol w="301448">
                  <a:extLst>
                    <a:ext uri="{9D8B030D-6E8A-4147-A177-3AD203B41FA5}">
                      <a16:colId xmlns:a16="http://schemas.microsoft.com/office/drawing/2014/main" val="279404111"/>
                    </a:ext>
                  </a:extLst>
                </a:gridCol>
                <a:gridCol w="301448">
                  <a:extLst>
                    <a:ext uri="{9D8B030D-6E8A-4147-A177-3AD203B41FA5}">
                      <a16:colId xmlns:a16="http://schemas.microsoft.com/office/drawing/2014/main" val="1511272873"/>
                    </a:ext>
                  </a:extLst>
                </a:gridCol>
                <a:gridCol w="301448">
                  <a:extLst>
                    <a:ext uri="{9D8B030D-6E8A-4147-A177-3AD203B41FA5}">
                      <a16:colId xmlns:a16="http://schemas.microsoft.com/office/drawing/2014/main" val="2066503136"/>
                    </a:ext>
                  </a:extLst>
                </a:gridCol>
                <a:gridCol w="301448">
                  <a:extLst>
                    <a:ext uri="{9D8B030D-6E8A-4147-A177-3AD203B41FA5}">
                      <a16:colId xmlns:a16="http://schemas.microsoft.com/office/drawing/2014/main" val="570222966"/>
                    </a:ext>
                  </a:extLst>
                </a:gridCol>
                <a:gridCol w="301448">
                  <a:extLst>
                    <a:ext uri="{9D8B030D-6E8A-4147-A177-3AD203B41FA5}">
                      <a16:colId xmlns:a16="http://schemas.microsoft.com/office/drawing/2014/main" val="520520116"/>
                    </a:ext>
                  </a:extLst>
                </a:gridCol>
                <a:gridCol w="301448">
                  <a:extLst>
                    <a:ext uri="{9D8B030D-6E8A-4147-A177-3AD203B41FA5}">
                      <a16:colId xmlns:a16="http://schemas.microsoft.com/office/drawing/2014/main" val="3174591825"/>
                    </a:ext>
                  </a:extLst>
                </a:gridCol>
                <a:gridCol w="301448">
                  <a:extLst>
                    <a:ext uri="{9D8B030D-6E8A-4147-A177-3AD203B41FA5}">
                      <a16:colId xmlns:a16="http://schemas.microsoft.com/office/drawing/2014/main" val="2333814186"/>
                    </a:ext>
                  </a:extLst>
                </a:gridCol>
                <a:gridCol w="301448">
                  <a:extLst>
                    <a:ext uri="{9D8B030D-6E8A-4147-A177-3AD203B41FA5}">
                      <a16:colId xmlns:a16="http://schemas.microsoft.com/office/drawing/2014/main" val="3803430463"/>
                    </a:ext>
                  </a:extLst>
                </a:gridCol>
                <a:gridCol w="301448">
                  <a:extLst>
                    <a:ext uri="{9D8B030D-6E8A-4147-A177-3AD203B41FA5}">
                      <a16:colId xmlns:a16="http://schemas.microsoft.com/office/drawing/2014/main" val="1494477464"/>
                    </a:ext>
                  </a:extLst>
                </a:gridCol>
                <a:gridCol w="301448">
                  <a:extLst>
                    <a:ext uri="{9D8B030D-6E8A-4147-A177-3AD203B41FA5}">
                      <a16:colId xmlns:a16="http://schemas.microsoft.com/office/drawing/2014/main" val="3442582878"/>
                    </a:ext>
                  </a:extLst>
                </a:gridCol>
                <a:gridCol w="301448">
                  <a:extLst>
                    <a:ext uri="{9D8B030D-6E8A-4147-A177-3AD203B41FA5}">
                      <a16:colId xmlns:a16="http://schemas.microsoft.com/office/drawing/2014/main" val="567150190"/>
                    </a:ext>
                  </a:extLst>
                </a:gridCol>
                <a:gridCol w="301448">
                  <a:extLst>
                    <a:ext uri="{9D8B030D-6E8A-4147-A177-3AD203B41FA5}">
                      <a16:colId xmlns:a16="http://schemas.microsoft.com/office/drawing/2014/main" val="58076373"/>
                    </a:ext>
                  </a:extLst>
                </a:gridCol>
                <a:gridCol w="301448">
                  <a:extLst>
                    <a:ext uri="{9D8B030D-6E8A-4147-A177-3AD203B41FA5}">
                      <a16:colId xmlns:a16="http://schemas.microsoft.com/office/drawing/2014/main" val="640014158"/>
                    </a:ext>
                  </a:extLst>
                </a:gridCol>
                <a:gridCol w="301448">
                  <a:extLst>
                    <a:ext uri="{9D8B030D-6E8A-4147-A177-3AD203B41FA5}">
                      <a16:colId xmlns:a16="http://schemas.microsoft.com/office/drawing/2014/main" val="1886567301"/>
                    </a:ext>
                  </a:extLst>
                </a:gridCol>
              </a:tblGrid>
              <a:tr h="269706">
                <a:tc rowSpan="19">
                  <a:txBody>
                    <a:bodyPr/>
                    <a:lstStyle/>
                    <a:p>
                      <a:pPr algn="ctr" fontAlgn="ctr"/>
                      <a:r>
                        <a:rPr lang="en-IE" sz="1100" b="0" i="0" u="none" strike="noStrike" dirty="0">
                          <a:solidFill>
                            <a:srgbClr val="000000"/>
                          </a:solidFill>
                          <a:effectLst/>
                          <a:latin typeface="Calibri" panose="020F0502020204030204" pitchFamily="34" charset="0"/>
                        </a:rPr>
                        <a:t>Northing/Latitude</a:t>
                      </a:r>
                    </a:p>
                  </a:txBody>
                  <a:tcPr marL="4317" marR="4317" marT="4317" marB="0" vert="vert270" anchor="ctr">
                    <a:lnL>
                      <a:noFill/>
                    </a:lnL>
                    <a:lnR>
                      <a:noFill/>
                    </a:lnR>
                    <a:lnT>
                      <a:noFill/>
                    </a:lnT>
                    <a:lnB>
                      <a:noFill/>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a:noFill/>
                    </a:lnL>
                    <a:lnR>
                      <a:noFill/>
                    </a:lnR>
                    <a:lnT>
                      <a:noFill/>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a:noFill/>
                    </a:lnL>
                    <a:lnR>
                      <a:noFill/>
                    </a:lnR>
                    <a:lnT>
                      <a:noFill/>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dirty="0">
                          <a:solidFill>
                            <a:srgbClr val="000000"/>
                          </a:solidFill>
                          <a:effectLst/>
                          <a:latin typeface="Calibri" panose="020F0502020204030204" pitchFamily="34" charset="0"/>
                        </a:rPr>
                        <a:t> </a:t>
                      </a:r>
                    </a:p>
                  </a:txBody>
                  <a:tcPr marL="4317" marR="4317" marT="4317" marB="0" anchor="b">
                    <a:lnL>
                      <a:noFill/>
                    </a:lnL>
                    <a:lnR>
                      <a:noFill/>
                    </a:lnR>
                    <a:lnT>
                      <a:noFill/>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a:noFill/>
                    </a:lnL>
                    <a:lnR>
                      <a:noFill/>
                    </a:lnR>
                    <a:lnT>
                      <a:noFill/>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dirty="0">
                          <a:solidFill>
                            <a:srgbClr val="000000"/>
                          </a:solidFill>
                          <a:effectLst/>
                          <a:latin typeface="Calibri" panose="020F0502020204030204" pitchFamily="34" charset="0"/>
                        </a:rPr>
                        <a:t> </a:t>
                      </a:r>
                    </a:p>
                  </a:txBody>
                  <a:tcPr marL="4317" marR="4317" marT="4317" marB="0" anchor="b">
                    <a:lnL>
                      <a:noFill/>
                    </a:lnL>
                    <a:lnR>
                      <a:noFill/>
                    </a:lnR>
                    <a:lnT>
                      <a:noFill/>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a:noFill/>
                    </a:lnL>
                    <a:lnR>
                      <a:noFill/>
                    </a:lnR>
                    <a:lnT>
                      <a:noFill/>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a:noFill/>
                    </a:lnL>
                    <a:lnR>
                      <a:noFill/>
                    </a:lnR>
                    <a:lnT>
                      <a:noFill/>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a:noFill/>
                    </a:lnL>
                    <a:lnR>
                      <a:noFill/>
                    </a:lnR>
                    <a:lnT>
                      <a:noFill/>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a:noFill/>
                    </a:lnL>
                    <a:lnR>
                      <a:noFill/>
                    </a:lnR>
                    <a:lnT>
                      <a:noFill/>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a:noFill/>
                    </a:lnL>
                    <a:lnR>
                      <a:noFill/>
                    </a:lnR>
                    <a:lnT>
                      <a:noFill/>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a:noFill/>
                    </a:lnL>
                    <a:lnR>
                      <a:noFill/>
                    </a:lnR>
                    <a:lnT>
                      <a:noFill/>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a:noFill/>
                    </a:lnL>
                    <a:lnR>
                      <a:noFill/>
                    </a:lnR>
                    <a:lnT>
                      <a:noFill/>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a:noFill/>
                    </a:lnL>
                    <a:lnR>
                      <a:noFill/>
                    </a:lnR>
                    <a:lnT>
                      <a:noFill/>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a:noFill/>
                    </a:lnL>
                    <a:lnR>
                      <a:noFill/>
                    </a:lnR>
                    <a:lnT>
                      <a:noFill/>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a:noFill/>
                    </a:lnL>
                    <a:lnR>
                      <a:noFill/>
                    </a:lnR>
                    <a:lnT>
                      <a:noFill/>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a:noFill/>
                    </a:lnL>
                    <a:lnR>
                      <a:noFill/>
                    </a:lnR>
                    <a:lnT>
                      <a:noFill/>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a:noFill/>
                    </a:lnL>
                    <a:lnR>
                      <a:noFill/>
                    </a:lnR>
                    <a:lnT>
                      <a:noFill/>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a:noFill/>
                    </a:lnL>
                    <a:lnR>
                      <a:noFill/>
                    </a:lnR>
                    <a:lnT>
                      <a:noFill/>
                    </a:lnT>
                    <a:lnB>
                      <a:noFill/>
                    </a:lnB>
                    <a:solidFill>
                      <a:srgbClr val="D0CECE"/>
                    </a:solidFill>
                  </a:tcPr>
                </a:tc>
                <a:extLst>
                  <a:ext uri="{0D108BD9-81ED-4DB2-BD59-A6C34878D82A}">
                    <a16:rowId xmlns:a16="http://schemas.microsoft.com/office/drawing/2014/main" val="3991070281"/>
                  </a:ext>
                </a:extLst>
              </a:tr>
              <a:tr h="269706">
                <a:tc vMerge="1">
                  <a:txBody>
                    <a:bodyPr/>
                    <a:lstStyle/>
                    <a:p>
                      <a:endParaRPr lang="en-US"/>
                    </a:p>
                  </a:txBody>
                  <a:tcPr/>
                </a:tc>
                <a:tc>
                  <a:txBody>
                    <a:bodyPr/>
                    <a:lstStyle/>
                    <a:p>
                      <a:pPr algn="l" fontAlgn="b"/>
                      <a:r>
                        <a:rPr lang="en-IE" sz="1100" b="0" i="0" u="none" strike="noStrike">
                          <a:solidFill>
                            <a:srgbClr val="000000"/>
                          </a:solidFill>
                          <a:effectLst/>
                          <a:latin typeface="Calibri" panose="020F0502020204030204" pitchFamily="34" charset="0"/>
                        </a:rPr>
                        <a:t>15</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a:noFill/>
                    </a:lnR>
                    <a:lnT>
                      <a:noFill/>
                    </a:lnT>
                    <a:lnB>
                      <a:noFill/>
                    </a:lnB>
                    <a:solidFill>
                      <a:srgbClr val="D0CECE"/>
                    </a:solidFill>
                  </a:tcPr>
                </a:tc>
                <a:extLst>
                  <a:ext uri="{0D108BD9-81ED-4DB2-BD59-A6C34878D82A}">
                    <a16:rowId xmlns:a16="http://schemas.microsoft.com/office/drawing/2014/main" val="232611724"/>
                  </a:ext>
                </a:extLst>
              </a:tr>
              <a:tr h="269706">
                <a:tc vMerge="1">
                  <a:txBody>
                    <a:bodyPr/>
                    <a:lstStyle/>
                    <a:p>
                      <a:endParaRPr lang="en-US"/>
                    </a:p>
                  </a:txBody>
                  <a:tcPr/>
                </a:tc>
                <a:tc>
                  <a:txBody>
                    <a:bodyPr/>
                    <a:lstStyle/>
                    <a:p>
                      <a:pPr algn="l" fontAlgn="b"/>
                      <a:r>
                        <a:rPr lang="en-IE" sz="1100" b="0" i="0" u="none" strike="noStrike">
                          <a:solidFill>
                            <a:srgbClr val="000000"/>
                          </a:solidFill>
                          <a:effectLst/>
                          <a:latin typeface="Calibri" panose="020F0502020204030204" pitchFamily="34" charset="0"/>
                        </a:rPr>
                        <a:t>14</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a:noFill/>
                    </a:lnR>
                    <a:lnT>
                      <a:noFill/>
                    </a:lnT>
                    <a:lnB>
                      <a:noFill/>
                    </a:lnB>
                    <a:solidFill>
                      <a:srgbClr val="D0CECE"/>
                    </a:solidFill>
                  </a:tcPr>
                </a:tc>
                <a:extLst>
                  <a:ext uri="{0D108BD9-81ED-4DB2-BD59-A6C34878D82A}">
                    <a16:rowId xmlns:a16="http://schemas.microsoft.com/office/drawing/2014/main" val="3755300256"/>
                  </a:ext>
                </a:extLst>
              </a:tr>
              <a:tr h="269706">
                <a:tc vMerge="1">
                  <a:txBody>
                    <a:bodyPr/>
                    <a:lstStyle/>
                    <a:p>
                      <a:endParaRPr lang="en-US"/>
                    </a:p>
                  </a:txBody>
                  <a:tcPr/>
                </a:tc>
                <a:tc>
                  <a:txBody>
                    <a:bodyPr/>
                    <a:lstStyle/>
                    <a:p>
                      <a:pPr algn="l" fontAlgn="b"/>
                      <a:r>
                        <a:rPr lang="en-IE" sz="1100" b="0" i="0" u="none" strike="noStrike">
                          <a:solidFill>
                            <a:srgbClr val="000000"/>
                          </a:solidFill>
                          <a:effectLst/>
                          <a:latin typeface="Calibri" panose="020F0502020204030204" pitchFamily="34" charset="0"/>
                        </a:rPr>
                        <a:t>13</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a:noFill/>
                    </a:lnR>
                    <a:lnT>
                      <a:noFill/>
                    </a:lnT>
                    <a:lnB>
                      <a:noFill/>
                    </a:lnB>
                    <a:solidFill>
                      <a:srgbClr val="D0CECE"/>
                    </a:solidFill>
                  </a:tcPr>
                </a:tc>
                <a:extLst>
                  <a:ext uri="{0D108BD9-81ED-4DB2-BD59-A6C34878D82A}">
                    <a16:rowId xmlns:a16="http://schemas.microsoft.com/office/drawing/2014/main" val="1750479706"/>
                  </a:ext>
                </a:extLst>
              </a:tr>
              <a:tr h="269706">
                <a:tc vMerge="1">
                  <a:txBody>
                    <a:bodyPr/>
                    <a:lstStyle/>
                    <a:p>
                      <a:endParaRPr lang="en-US"/>
                    </a:p>
                  </a:txBody>
                  <a:tcPr/>
                </a:tc>
                <a:tc>
                  <a:txBody>
                    <a:bodyPr/>
                    <a:lstStyle/>
                    <a:p>
                      <a:pPr algn="l" fontAlgn="b"/>
                      <a:r>
                        <a:rPr lang="en-IE" sz="1100" b="0" i="0" u="none" strike="noStrike">
                          <a:solidFill>
                            <a:srgbClr val="000000"/>
                          </a:solidFill>
                          <a:effectLst/>
                          <a:latin typeface="Calibri" panose="020F0502020204030204" pitchFamily="34" charset="0"/>
                        </a:rPr>
                        <a:t>12</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a:noFill/>
                    </a:lnR>
                    <a:lnT>
                      <a:noFill/>
                    </a:lnT>
                    <a:lnB>
                      <a:noFill/>
                    </a:lnB>
                    <a:solidFill>
                      <a:srgbClr val="D0CECE"/>
                    </a:solidFill>
                  </a:tcPr>
                </a:tc>
                <a:extLst>
                  <a:ext uri="{0D108BD9-81ED-4DB2-BD59-A6C34878D82A}">
                    <a16:rowId xmlns:a16="http://schemas.microsoft.com/office/drawing/2014/main" val="1162325528"/>
                  </a:ext>
                </a:extLst>
              </a:tr>
              <a:tr h="269706">
                <a:tc vMerge="1">
                  <a:txBody>
                    <a:bodyPr/>
                    <a:lstStyle/>
                    <a:p>
                      <a:endParaRPr lang="en-US"/>
                    </a:p>
                  </a:txBody>
                  <a:tcPr/>
                </a:tc>
                <a:tc>
                  <a:txBody>
                    <a:bodyPr/>
                    <a:lstStyle/>
                    <a:p>
                      <a:pPr algn="l" fontAlgn="b"/>
                      <a:r>
                        <a:rPr lang="en-IE" sz="1100" b="0" i="0" u="none" strike="noStrike">
                          <a:solidFill>
                            <a:srgbClr val="000000"/>
                          </a:solidFill>
                          <a:effectLst/>
                          <a:latin typeface="Calibri" panose="020F0502020204030204" pitchFamily="34" charset="0"/>
                        </a:rPr>
                        <a:t>11</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a:noFill/>
                    </a:lnR>
                    <a:lnT>
                      <a:noFill/>
                    </a:lnT>
                    <a:lnB>
                      <a:noFill/>
                    </a:lnB>
                    <a:solidFill>
                      <a:srgbClr val="D0CECE"/>
                    </a:solidFill>
                  </a:tcPr>
                </a:tc>
                <a:extLst>
                  <a:ext uri="{0D108BD9-81ED-4DB2-BD59-A6C34878D82A}">
                    <a16:rowId xmlns:a16="http://schemas.microsoft.com/office/drawing/2014/main" val="1336453476"/>
                  </a:ext>
                </a:extLst>
              </a:tr>
              <a:tr h="269706">
                <a:tc vMerge="1">
                  <a:txBody>
                    <a:bodyPr/>
                    <a:lstStyle/>
                    <a:p>
                      <a:endParaRPr lang="en-US"/>
                    </a:p>
                  </a:txBody>
                  <a:tcPr/>
                </a:tc>
                <a:tc>
                  <a:txBody>
                    <a:bodyPr/>
                    <a:lstStyle/>
                    <a:p>
                      <a:pPr algn="l" fontAlgn="b"/>
                      <a:r>
                        <a:rPr lang="en-IE" sz="1100" b="0" i="0" u="none" strike="noStrike">
                          <a:solidFill>
                            <a:srgbClr val="000000"/>
                          </a:solidFill>
                          <a:effectLst/>
                          <a:latin typeface="Calibri" panose="020F0502020204030204" pitchFamily="34" charset="0"/>
                        </a:rPr>
                        <a:t>10</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a:noFill/>
                    </a:lnR>
                    <a:lnT>
                      <a:noFill/>
                    </a:lnT>
                    <a:lnB>
                      <a:noFill/>
                    </a:lnB>
                    <a:solidFill>
                      <a:srgbClr val="D0CECE"/>
                    </a:solidFill>
                  </a:tcPr>
                </a:tc>
                <a:extLst>
                  <a:ext uri="{0D108BD9-81ED-4DB2-BD59-A6C34878D82A}">
                    <a16:rowId xmlns:a16="http://schemas.microsoft.com/office/drawing/2014/main" val="3304752118"/>
                  </a:ext>
                </a:extLst>
              </a:tr>
              <a:tr h="269706">
                <a:tc vMerge="1">
                  <a:txBody>
                    <a:bodyPr/>
                    <a:lstStyle/>
                    <a:p>
                      <a:endParaRPr lang="en-US"/>
                    </a:p>
                  </a:txBody>
                  <a:tcPr/>
                </a:tc>
                <a:tc>
                  <a:txBody>
                    <a:bodyPr/>
                    <a:lstStyle/>
                    <a:p>
                      <a:pPr algn="l" fontAlgn="b"/>
                      <a:r>
                        <a:rPr lang="en-IE" sz="1100" b="0" i="0" u="none" strike="noStrike">
                          <a:solidFill>
                            <a:srgbClr val="000000"/>
                          </a:solidFill>
                          <a:effectLst/>
                          <a:latin typeface="Calibri" panose="020F0502020204030204" pitchFamily="34" charset="0"/>
                        </a:rPr>
                        <a:t>09</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dirty="0">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dirty="0">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a:noFill/>
                    </a:lnR>
                    <a:lnT>
                      <a:noFill/>
                    </a:lnT>
                    <a:lnB>
                      <a:noFill/>
                    </a:lnB>
                    <a:solidFill>
                      <a:srgbClr val="D0CECE"/>
                    </a:solidFill>
                  </a:tcPr>
                </a:tc>
                <a:extLst>
                  <a:ext uri="{0D108BD9-81ED-4DB2-BD59-A6C34878D82A}">
                    <a16:rowId xmlns:a16="http://schemas.microsoft.com/office/drawing/2014/main" val="916297479"/>
                  </a:ext>
                </a:extLst>
              </a:tr>
              <a:tr h="269706">
                <a:tc vMerge="1">
                  <a:txBody>
                    <a:bodyPr/>
                    <a:lstStyle/>
                    <a:p>
                      <a:endParaRPr lang="en-US"/>
                    </a:p>
                  </a:txBody>
                  <a:tcPr/>
                </a:tc>
                <a:tc>
                  <a:txBody>
                    <a:bodyPr/>
                    <a:lstStyle/>
                    <a:p>
                      <a:pPr algn="l" fontAlgn="b"/>
                      <a:r>
                        <a:rPr lang="en-IE" sz="1100" b="0" i="0" u="none" strike="noStrike">
                          <a:solidFill>
                            <a:srgbClr val="000000"/>
                          </a:solidFill>
                          <a:effectLst/>
                          <a:latin typeface="Calibri" panose="020F0502020204030204" pitchFamily="34" charset="0"/>
                        </a:rPr>
                        <a:t>08</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a:noFill/>
                    </a:lnR>
                    <a:lnT>
                      <a:noFill/>
                    </a:lnT>
                    <a:lnB>
                      <a:noFill/>
                    </a:lnB>
                    <a:solidFill>
                      <a:srgbClr val="D0CECE"/>
                    </a:solidFill>
                  </a:tcPr>
                </a:tc>
                <a:extLst>
                  <a:ext uri="{0D108BD9-81ED-4DB2-BD59-A6C34878D82A}">
                    <a16:rowId xmlns:a16="http://schemas.microsoft.com/office/drawing/2014/main" val="3426089329"/>
                  </a:ext>
                </a:extLst>
              </a:tr>
              <a:tr h="269706">
                <a:tc vMerge="1">
                  <a:txBody>
                    <a:bodyPr/>
                    <a:lstStyle/>
                    <a:p>
                      <a:endParaRPr lang="en-US"/>
                    </a:p>
                  </a:txBody>
                  <a:tcPr/>
                </a:tc>
                <a:tc>
                  <a:txBody>
                    <a:bodyPr/>
                    <a:lstStyle/>
                    <a:p>
                      <a:pPr algn="l" fontAlgn="b"/>
                      <a:r>
                        <a:rPr lang="en-IE" sz="1100" b="0" i="0" u="none" strike="noStrike">
                          <a:solidFill>
                            <a:srgbClr val="000000"/>
                          </a:solidFill>
                          <a:effectLst/>
                          <a:latin typeface="Calibri" panose="020F0502020204030204" pitchFamily="34" charset="0"/>
                        </a:rPr>
                        <a:t>07</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dirty="0">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dirty="0">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dirty="0">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a:noFill/>
                    </a:lnR>
                    <a:lnT>
                      <a:noFill/>
                    </a:lnT>
                    <a:lnB>
                      <a:noFill/>
                    </a:lnB>
                    <a:solidFill>
                      <a:srgbClr val="D0CECE"/>
                    </a:solidFill>
                  </a:tcPr>
                </a:tc>
                <a:extLst>
                  <a:ext uri="{0D108BD9-81ED-4DB2-BD59-A6C34878D82A}">
                    <a16:rowId xmlns:a16="http://schemas.microsoft.com/office/drawing/2014/main" val="3637104835"/>
                  </a:ext>
                </a:extLst>
              </a:tr>
              <a:tr h="269706">
                <a:tc vMerge="1">
                  <a:txBody>
                    <a:bodyPr/>
                    <a:lstStyle/>
                    <a:p>
                      <a:endParaRPr lang="en-US"/>
                    </a:p>
                  </a:txBody>
                  <a:tcPr/>
                </a:tc>
                <a:tc>
                  <a:txBody>
                    <a:bodyPr/>
                    <a:lstStyle/>
                    <a:p>
                      <a:pPr algn="l" fontAlgn="b"/>
                      <a:r>
                        <a:rPr lang="en-IE" sz="1100" b="0" i="0" u="none" strike="noStrike">
                          <a:solidFill>
                            <a:srgbClr val="000000"/>
                          </a:solidFill>
                          <a:effectLst/>
                          <a:latin typeface="Calibri" panose="020F0502020204030204" pitchFamily="34" charset="0"/>
                        </a:rPr>
                        <a:t>06</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a:noFill/>
                    </a:lnR>
                    <a:lnT>
                      <a:noFill/>
                    </a:lnT>
                    <a:lnB>
                      <a:noFill/>
                    </a:lnB>
                    <a:solidFill>
                      <a:srgbClr val="D0CECE"/>
                    </a:solidFill>
                  </a:tcPr>
                </a:tc>
                <a:extLst>
                  <a:ext uri="{0D108BD9-81ED-4DB2-BD59-A6C34878D82A}">
                    <a16:rowId xmlns:a16="http://schemas.microsoft.com/office/drawing/2014/main" val="648656310"/>
                  </a:ext>
                </a:extLst>
              </a:tr>
              <a:tr h="269706">
                <a:tc vMerge="1">
                  <a:txBody>
                    <a:bodyPr/>
                    <a:lstStyle/>
                    <a:p>
                      <a:endParaRPr lang="en-US"/>
                    </a:p>
                  </a:txBody>
                  <a:tcPr/>
                </a:tc>
                <a:tc>
                  <a:txBody>
                    <a:bodyPr/>
                    <a:lstStyle/>
                    <a:p>
                      <a:pPr algn="l" fontAlgn="b"/>
                      <a:r>
                        <a:rPr lang="en-IE" sz="1100" b="0" i="0" u="none" strike="noStrike">
                          <a:solidFill>
                            <a:srgbClr val="000000"/>
                          </a:solidFill>
                          <a:effectLst/>
                          <a:latin typeface="Calibri" panose="020F0502020204030204" pitchFamily="34" charset="0"/>
                        </a:rPr>
                        <a:t>05</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a:noFill/>
                    </a:lnR>
                    <a:lnT>
                      <a:noFill/>
                    </a:lnT>
                    <a:lnB>
                      <a:noFill/>
                    </a:lnB>
                    <a:solidFill>
                      <a:srgbClr val="D0CECE"/>
                    </a:solidFill>
                  </a:tcPr>
                </a:tc>
                <a:extLst>
                  <a:ext uri="{0D108BD9-81ED-4DB2-BD59-A6C34878D82A}">
                    <a16:rowId xmlns:a16="http://schemas.microsoft.com/office/drawing/2014/main" val="1791782172"/>
                  </a:ext>
                </a:extLst>
              </a:tr>
              <a:tr h="269706">
                <a:tc vMerge="1">
                  <a:txBody>
                    <a:bodyPr/>
                    <a:lstStyle/>
                    <a:p>
                      <a:endParaRPr lang="en-US"/>
                    </a:p>
                  </a:txBody>
                  <a:tcPr/>
                </a:tc>
                <a:tc>
                  <a:txBody>
                    <a:bodyPr/>
                    <a:lstStyle/>
                    <a:p>
                      <a:pPr algn="l" fontAlgn="b"/>
                      <a:r>
                        <a:rPr lang="en-IE" sz="1100" b="0" i="0" u="none" strike="noStrike">
                          <a:solidFill>
                            <a:srgbClr val="000000"/>
                          </a:solidFill>
                          <a:effectLst/>
                          <a:latin typeface="Calibri" panose="020F0502020204030204" pitchFamily="34" charset="0"/>
                        </a:rPr>
                        <a:t>04</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a:noFill/>
                    </a:lnR>
                    <a:lnT>
                      <a:noFill/>
                    </a:lnT>
                    <a:lnB>
                      <a:noFill/>
                    </a:lnB>
                    <a:solidFill>
                      <a:srgbClr val="D0CECE"/>
                    </a:solidFill>
                  </a:tcPr>
                </a:tc>
                <a:extLst>
                  <a:ext uri="{0D108BD9-81ED-4DB2-BD59-A6C34878D82A}">
                    <a16:rowId xmlns:a16="http://schemas.microsoft.com/office/drawing/2014/main" val="3576404420"/>
                  </a:ext>
                </a:extLst>
              </a:tr>
              <a:tr h="269706">
                <a:tc vMerge="1">
                  <a:txBody>
                    <a:bodyPr/>
                    <a:lstStyle/>
                    <a:p>
                      <a:endParaRPr lang="en-US"/>
                    </a:p>
                  </a:txBody>
                  <a:tcPr/>
                </a:tc>
                <a:tc>
                  <a:txBody>
                    <a:bodyPr/>
                    <a:lstStyle/>
                    <a:p>
                      <a:pPr algn="l" fontAlgn="b"/>
                      <a:r>
                        <a:rPr lang="en-IE" sz="1100" b="0" i="0" u="none" strike="noStrike">
                          <a:solidFill>
                            <a:srgbClr val="000000"/>
                          </a:solidFill>
                          <a:effectLst/>
                          <a:latin typeface="Calibri" panose="020F0502020204030204" pitchFamily="34" charset="0"/>
                        </a:rPr>
                        <a:t>03</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dirty="0">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a:noFill/>
                    </a:lnR>
                    <a:lnT>
                      <a:noFill/>
                    </a:lnT>
                    <a:lnB>
                      <a:noFill/>
                    </a:lnB>
                    <a:solidFill>
                      <a:srgbClr val="D0CECE"/>
                    </a:solidFill>
                  </a:tcPr>
                </a:tc>
                <a:extLst>
                  <a:ext uri="{0D108BD9-81ED-4DB2-BD59-A6C34878D82A}">
                    <a16:rowId xmlns:a16="http://schemas.microsoft.com/office/drawing/2014/main" val="588740887"/>
                  </a:ext>
                </a:extLst>
              </a:tr>
              <a:tr h="269706">
                <a:tc vMerge="1">
                  <a:txBody>
                    <a:bodyPr/>
                    <a:lstStyle/>
                    <a:p>
                      <a:endParaRPr lang="en-US"/>
                    </a:p>
                  </a:txBody>
                  <a:tcPr/>
                </a:tc>
                <a:tc>
                  <a:txBody>
                    <a:bodyPr/>
                    <a:lstStyle/>
                    <a:p>
                      <a:pPr algn="l" fontAlgn="b"/>
                      <a:r>
                        <a:rPr lang="en-IE" sz="1100" b="0" i="0" u="none" strike="noStrike">
                          <a:solidFill>
                            <a:srgbClr val="000000"/>
                          </a:solidFill>
                          <a:effectLst/>
                          <a:latin typeface="Calibri" panose="020F0502020204030204" pitchFamily="34" charset="0"/>
                        </a:rPr>
                        <a:t>02</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a:noFill/>
                    </a:lnR>
                    <a:lnT>
                      <a:noFill/>
                    </a:lnT>
                    <a:lnB>
                      <a:noFill/>
                    </a:lnB>
                    <a:solidFill>
                      <a:srgbClr val="D0CECE"/>
                    </a:solidFill>
                  </a:tcPr>
                </a:tc>
                <a:extLst>
                  <a:ext uri="{0D108BD9-81ED-4DB2-BD59-A6C34878D82A}">
                    <a16:rowId xmlns:a16="http://schemas.microsoft.com/office/drawing/2014/main" val="1093244724"/>
                  </a:ext>
                </a:extLst>
              </a:tr>
              <a:tr h="269706">
                <a:tc vMerge="1">
                  <a:txBody>
                    <a:bodyPr/>
                    <a:lstStyle/>
                    <a:p>
                      <a:endParaRPr lang="en-US"/>
                    </a:p>
                  </a:txBody>
                  <a:tcPr/>
                </a:tc>
                <a:tc>
                  <a:txBody>
                    <a:bodyPr/>
                    <a:lstStyle/>
                    <a:p>
                      <a:pPr algn="l" fontAlgn="b"/>
                      <a:r>
                        <a:rPr lang="en-IE" sz="1100" b="0" i="0" u="none" strike="noStrike">
                          <a:solidFill>
                            <a:srgbClr val="000000"/>
                          </a:solidFill>
                          <a:effectLst/>
                          <a:latin typeface="Calibri" panose="020F0502020204030204" pitchFamily="34" charset="0"/>
                        </a:rPr>
                        <a:t>01</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dirty="0">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a:noFill/>
                    </a:lnR>
                    <a:lnT>
                      <a:noFill/>
                    </a:lnT>
                    <a:lnB>
                      <a:noFill/>
                    </a:lnB>
                    <a:solidFill>
                      <a:srgbClr val="D0CECE"/>
                    </a:solidFill>
                  </a:tcPr>
                </a:tc>
                <a:extLst>
                  <a:ext uri="{0D108BD9-81ED-4DB2-BD59-A6C34878D82A}">
                    <a16:rowId xmlns:a16="http://schemas.microsoft.com/office/drawing/2014/main" val="251877308"/>
                  </a:ext>
                </a:extLst>
              </a:tr>
              <a:tr h="269706">
                <a:tc vMerge="1">
                  <a:txBody>
                    <a:bodyPr/>
                    <a:lstStyle/>
                    <a:p>
                      <a:endParaRPr lang="en-US"/>
                    </a:p>
                  </a:txBody>
                  <a:tcPr/>
                </a:tc>
                <a:tc>
                  <a:txBody>
                    <a:bodyPr/>
                    <a:lstStyle/>
                    <a:p>
                      <a:pPr algn="l" fontAlgn="b"/>
                      <a:r>
                        <a:rPr lang="en-IE" sz="1100" b="0" i="0" u="none" strike="noStrike">
                          <a:solidFill>
                            <a:srgbClr val="000000"/>
                          </a:solidFill>
                          <a:effectLst/>
                          <a:latin typeface="Calibri" panose="020F0502020204030204" pitchFamily="34" charset="0"/>
                        </a:rPr>
                        <a:t>00</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dirty="0">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dirty="0">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a:noFill/>
                    </a:lnR>
                    <a:lnT>
                      <a:noFill/>
                    </a:lnT>
                    <a:lnB>
                      <a:noFill/>
                    </a:lnB>
                    <a:solidFill>
                      <a:srgbClr val="D0CECE"/>
                    </a:solidFill>
                  </a:tcPr>
                </a:tc>
                <a:extLst>
                  <a:ext uri="{0D108BD9-81ED-4DB2-BD59-A6C34878D82A}">
                    <a16:rowId xmlns:a16="http://schemas.microsoft.com/office/drawing/2014/main" val="484988480"/>
                  </a:ext>
                </a:extLst>
              </a:tr>
              <a:tr h="278698">
                <a:tc vMerge="1">
                  <a:txBody>
                    <a:bodyPr/>
                    <a:lstStyle/>
                    <a:p>
                      <a:endParaRPr lang="en-US"/>
                    </a:p>
                  </a:txBody>
                  <a:tcPr/>
                </a:tc>
                <a:tc>
                  <a:txBody>
                    <a:bodyPr/>
                    <a:lstStyle/>
                    <a:p>
                      <a:pPr algn="l" fontAlgn="b"/>
                      <a:r>
                        <a:rPr lang="en-IE" sz="1100" b="0" i="0" u="none" strike="noStrike" dirty="0">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00</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01</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02</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03</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04</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05</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06</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07</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08</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09</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10</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11</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12</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13</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14</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15</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a:noFill/>
                    </a:lnR>
                    <a:lnT>
                      <a:noFill/>
                    </a:lnT>
                    <a:lnB>
                      <a:noFill/>
                    </a:lnB>
                    <a:solidFill>
                      <a:srgbClr val="D0CECE"/>
                    </a:solidFill>
                  </a:tcPr>
                </a:tc>
                <a:extLst>
                  <a:ext uri="{0D108BD9-81ED-4DB2-BD59-A6C34878D82A}">
                    <a16:rowId xmlns:a16="http://schemas.microsoft.com/office/drawing/2014/main" val="901121227"/>
                  </a:ext>
                </a:extLst>
              </a:tr>
              <a:tr h="233746">
                <a:tc vMerge="1">
                  <a:txBody>
                    <a:bodyPr/>
                    <a:lstStyle/>
                    <a:p>
                      <a:endParaRPr lang="en-US"/>
                    </a:p>
                  </a:txBody>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a:noFill/>
                    </a:lnL>
                    <a:lnR>
                      <a:noFill/>
                    </a:lnR>
                    <a:lnT w="6350" cap="flat" cmpd="sng" algn="ctr">
                      <a:solidFill>
                        <a:srgbClr val="000000"/>
                      </a:solidFill>
                      <a:prstDash val="solid"/>
                      <a:round/>
                      <a:headEnd type="none" w="med" len="med"/>
                      <a:tailEnd type="none" w="med" len="med"/>
                    </a:lnT>
                    <a:lnB>
                      <a:noFill/>
                    </a:lnB>
                    <a:solidFill>
                      <a:srgbClr val="D0CECE"/>
                    </a:solidFill>
                  </a:tcPr>
                </a:tc>
                <a:tc gridSpan="16">
                  <a:txBody>
                    <a:bodyPr/>
                    <a:lstStyle/>
                    <a:p>
                      <a:pPr algn="ctr" fontAlgn="b"/>
                      <a:r>
                        <a:rPr lang="en-IE" sz="1100" b="0" i="0" u="none" strike="noStrike" dirty="0">
                          <a:solidFill>
                            <a:srgbClr val="000000"/>
                          </a:solidFill>
                          <a:effectLst/>
                          <a:latin typeface="Calibri" panose="020F0502020204030204" pitchFamily="34" charset="0"/>
                        </a:rPr>
                        <a:t>Easting/Longitude</a:t>
                      </a:r>
                    </a:p>
                  </a:txBody>
                  <a:tcPr marL="4317" marR="4317" marT="4317" marB="0" anchor="b">
                    <a:lnL>
                      <a:noFill/>
                    </a:lnL>
                    <a:lnR>
                      <a:noFill/>
                    </a:lnR>
                    <a:lnT w="6350" cap="flat" cmpd="sng" algn="ctr">
                      <a:solidFill>
                        <a:srgbClr val="000000"/>
                      </a:solidFill>
                      <a:prstDash val="solid"/>
                      <a:round/>
                      <a:headEnd type="none" w="med" len="med"/>
                      <a:tailEnd type="none" w="med" len="med"/>
                    </a:lnT>
                    <a:lnB>
                      <a:noFill/>
                    </a:lnB>
                    <a:solidFill>
                      <a:srgbClr val="D0CEC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IE" sz="1100" b="0" i="0" u="none" strike="noStrike" dirty="0">
                          <a:solidFill>
                            <a:srgbClr val="000000"/>
                          </a:solidFill>
                          <a:effectLst/>
                          <a:latin typeface="Calibri" panose="020F0502020204030204" pitchFamily="34" charset="0"/>
                        </a:rPr>
                        <a:t> </a:t>
                      </a:r>
                    </a:p>
                  </a:txBody>
                  <a:tcPr marL="4317" marR="4317" marT="4317" marB="0" anchor="b">
                    <a:lnL>
                      <a:noFill/>
                    </a:lnL>
                    <a:lnR>
                      <a:noFill/>
                    </a:lnR>
                    <a:lnT>
                      <a:noFill/>
                    </a:lnT>
                    <a:lnB>
                      <a:noFill/>
                    </a:lnB>
                    <a:solidFill>
                      <a:srgbClr val="D0CECE"/>
                    </a:solidFill>
                  </a:tcPr>
                </a:tc>
                <a:extLst>
                  <a:ext uri="{0D108BD9-81ED-4DB2-BD59-A6C34878D82A}">
                    <a16:rowId xmlns:a16="http://schemas.microsoft.com/office/drawing/2014/main" val="987980142"/>
                  </a:ext>
                </a:extLst>
              </a:tr>
            </a:tbl>
          </a:graphicData>
        </a:graphic>
      </p:graphicFrame>
      <p:pic>
        <p:nvPicPr>
          <p:cNvPr id="15" name="Picture 14">
            <a:extLst>
              <a:ext uri="{FF2B5EF4-FFF2-40B4-BE49-F238E27FC236}">
                <a16:creationId xmlns:a16="http://schemas.microsoft.com/office/drawing/2014/main" id="{9B16286A-DD57-C698-813E-0910E2E9361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55319" y="3636443"/>
            <a:ext cx="384569" cy="1151416"/>
          </a:xfrm>
          <a:prstGeom prst="rect">
            <a:avLst/>
          </a:prstGeom>
          <a:solidFill>
            <a:schemeClr val="bg1"/>
          </a:solidFill>
        </p:spPr>
      </p:pic>
      <p:pic>
        <p:nvPicPr>
          <p:cNvPr id="20" name="Picture 19" descr="Phonetic Alphabet: How Soldiers Communicated - History">
            <a:extLst>
              <a:ext uri="{FF2B5EF4-FFF2-40B4-BE49-F238E27FC236}">
                <a16:creationId xmlns:a16="http://schemas.microsoft.com/office/drawing/2014/main" id="{C61FBA18-5855-6A3D-BA0A-8E655492DFA8}"/>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961206" y="498490"/>
            <a:ext cx="1483120" cy="1468592"/>
          </a:xfrm>
          <a:prstGeom prst="rect">
            <a:avLst/>
          </a:prstGeom>
          <a:noFill/>
          <a:ln>
            <a:noFill/>
          </a:ln>
        </p:spPr>
      </p:pic>
    </p:spTree>
    <p:extLst>
      <p:ext uri="{BB962C8B-B14F-4D97-AF65-F5344CB8AC3E}">
        <p14:creationId xmlns:p14="http://schemas.microsoft.com/office/powerpoint/2010/main" val="15820385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83D3E56F-2A4F-0546-B3BE-321F2807097D}"/>
              </a:ext>
            </a:extLst>
          </p:cNvPr>
          <p:cNvGraphicFramePr>
            <a:graphicFrameLocks noGrp="1"/>
          </p:cNvGraphicFramePr>
          <p:nvPr>
            <p:extLst>
              <p:ext uri="{D42A27DB-BD31-4B8C-83A1-F6EECF244321}">
                <p14:modId xmlns:p14="http://schemas.microsoft.com/office/powerpoint/2010/main" val="1409983928"/>
              </p:ext>
            </p:extLst>
          </p:nvPr>
        </p:nvGraphicFramePr>
        <p:xfrm>
          <a:off x="114001" y="47014"/>
          <a:ext cx="6500160" cy="5494976"/>
        </p:xfrm>
        <a:graphic>
          <a:graphicData uri="http://schemas.openxmlformats.org/drawingml/2006/table">
            <a:tbl>
              <a:tblPr/>
              <a:tblGrid>
                <a:gridCol w="1095740">
                  <a:extLst>
                    <a:ext uri="{9D8B030D-6E8A-4147-A177-3AD203B41FA5}">
                      <a16:colId xmlns:a16="http://schemas.microsoft.com/office/drawing/2014/main" val="1323015281"/>
                    </a:ext>
                  </a:extLst>
                </a:gridCol>
                <a:gridCol w="1177106">
                  <a:extLst>
                    <a:ext uri="{9D8B030D-6E8A-4147-A177-3AD203B41FA5}">
                      <a16:colId xmlns:a16="http://schemas.microsoft.com/office/drawing/2014/main" val="3474983475"/>
                    </a:ext>
                  </a:extLst>
                </a:gridCol>
                <a:gridCol w="1492801">
                  <a:extLst>
                    <a:ext uri="{9D8B030D-6E8A-4147-A177-3AD203B41FA5}">
                      <a16:colId xmlns:a16="http://schemas.microsoft.com/office/drawing/2014/main" val="634907255"/>
                    </a:ext>
                  </a:extLst>
                </a:gridCol>
                <a:gridCol w="1485199">
                  <a:extLst>
                    <a:ext uri="{9D8B030D-6E8A-4147-A177-3AD203B41FA5}">
                      <a16:colId xmlns:a16="http://schemas.microsoft.com/office/drawing/2014/main" val="89460312"/>
                    </a:ext>
                  </a:extLst>
                </a:gridCol>
                <a:gridCol w="1249314">
                  <a:extLst>
                    <a:ext uri="{9D8B030D-6E8A-4147-A177-3AD203B41FA5}">
                      <a16:colId xmlns:a16="http://schemas.microsoft.com/office/drawing/2014/main" val="2064224023"/>
                    </a:ext>
                  </a:extLst>
                </a:gridCol>
              </a:tblGrid>
              <a:tr h="564073">
                <a:tc gridSpan="5">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IE" sz="1800" b="1" i="0" u="none" strike="noStrike" baseline="0" dirty="0">
                          <a:solidFill>
                            <a:srgbClr val="000000"/>
                          </a:solidFill>
                          <a:effectLst/>
                          <a:latin typeface="Calibri" panose="020F0502020204030204" pitchFamily="34" charset="0"/>
                        </a:rPr>
                        <a:t>Search team Callsign log </a:t>
                      </a:r>
                    </a:p>
                    <a:p>
                      <a:pPr marL="0" marR="0" lvl="0" indent="0" algn="l" defTabSz="914400" rtl="0" eaLnBrk="1" fontAlgn="b" latinLnBrk="0" hangingPunct="1">
                        <a:lnSpc>
                          <a:spcPct val="100000"/>
                        </a:lnSpc>
                        <a:spcBef>
                          <a:spcPts val="0"/>
                        </a:spcBef>
                        <a:spcAft>
                          <a:spcPts val="0"/>
                        </a:spcAft>
                        <a:buClrTx/>
                        <a:buSzTx/>
                        <a:buFontTx/>
                        <a:buNone/>
                        <a:tabLst/>
                        <a:defRPr/>
                      </a:pPr>
                      <a:r>
                        <a:rPr lang="en-US" sz="1800" b="1" i="0" u="none" strike="noStrike" baseline="0" dirty="0">
                          <a:solidFill>
                            <a:schemeClr val="tx1"/>
                          </a:solidFill>
                          <a:effectLst/>
                          <a:latin typeface="Calibri" panose="020F0502020204030204" pitchFamily="34" charset="0"/>
                        </a:rPr>
                        <a:t>Team radio </a:t>
                      </a:r>
                      <a:r>
                        <a:rPr lang="en-US" sz="1800" b="1" i="0" u="none" strike="noStrike" baseline="0" dirty="0" err="1">
                          <a:solidFill>
                            <a:schemeClr val="tx1"/>
                          </a:solidFill>
                          <a:effectLst/>
                          <a:latin typeface="Calibri" panose="020F0502020204030204" pitchFamily="34" charset="0"/>
                        </a:rPr>
                        <a:t>colour</a:t>
                      </a:r>
                      <a:r>
                        <a:rPr lang="en-US" sz="1800" b="1" i="0" u="none" strike="noStrike" baseline="0" dirty="0">
                          <a:solidFill>
                            <a:schemeClr val="tx1"/>
                          </a:solidFill>
                          <a:effectLst/>
                          <a:latin typeface="Calibri" panose="020F0502020204030204" pitchFamily="34" charset="0"/>
                        </a:rPr>
                        <a:t>:</a:t>
                      </a:r>
                      <a:endParaRPr lang="en-IE" sz="1800" b="1" i="0" u="none" strike="noStrike" baseline="0" dirty="0">
                        <a:solidFill>
                          <a:srgbClr val="000000"/>
                        </a:solidFill>
                        <a:effectLst/>
                        <a:latin typeface="Calibri" panose="020F0502020204030204" pitchFamily="34" charset="0"/>
                      </a:endParaRPr>
                    </a:p>
                    <a:p>
                      <a:pPr algn="l" fontAlgn="b"/>
                      <a:endParaRPr lang="en-IE" sz="200" b="1" i="0" u="none" strike="noStrike" baseline="0" dirty="0">
                        <a:solidFill>
                          <a:srgbClr val="000000"/>
                        </a:solidFill>
                        <a:effectLst/>
                        <a:latin typeface="Calibri" panose="020F0502020204030204" pitchFamily="34" charset="0"/>
                      </a:endParaRPr>
                    </a:p>
                  </a:txBody>
                  <a:tcPr marL="7144" marR="7144" marT="7144" marB="0" anchor="b">
                    <a:lnL>
                      <a:noFill/>
                    </a:lnL>
                    <a:lnR>
                      <a:noFill/>
                    </a:lnR>
                    <a:lnT>
                      <a:noFill/>
                    </a:lnT>
                    <a:lnB w="6350" cap="flat" cmpd="sng" algn="ctr">
                      <a:solidFill>
                        <a:srgbClr val="000000"/>
                      </a:solidFill>
                      <a:prstDash val="solid"/>
                      <a:round/>
                      <a:headEnd type="none" w="med" len="med"/>
                      <a:tailEnd type="none" w="med" len="med"/>
                    </a:lnB>
                    <a:solidFill>
                      <a:schemeClr val="accent5">
                        <a:lumMod val="40000"/>
                        <a:lumOff val="60000"/>
                      </a:schemeClr>
                    </a:solidFill>
                  </a:tcPr>
                </a:tc>
                <a:tc hMerge="1">
                  <a:txBody>
                    <a:bodyPr/>
                    <a:lstStyle/>
                    <a:p>
                      <a:endParaRPr lang="en-US"/>
                    </a:p>
                  </a:txBody>
                  <a:tcPr/>
                </a:tc>
                <a:tc hMerge="1">
                  <a:txBody>
                    <a:bodyPr/>
                    <a:lstStyle/>
                    <a:p>
                      <a:endParaRPr lang="en-US"/>
                    </a:p>
                  </a:txBody>
                  <a:tcPr/>
                </a:tc>
                <a:tc hMerge="1">
                  <a:txBody>
                    <a:bodyPr/>
                    <a:lstStyle/>
                    <a:p>
                      <a:pPr algn="l" fontAlgn="b"/>
                      <a:endParaRPr lang="en-IE" sz="1800" b="1"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pPr algn="l" fontAlgn="b"/>
                      <a:endParaRPr lang="en-IE" sz="1800" b="1"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74322995"/>
                  </a:ext>
                </a:extLst>
              </a:tr>
              <a:tr h="417442">
                <a:tc>
                  <a:txBody>
                    <a:bodyPr/>
                    <a:lstStyle/>
                    <a:p>
                      <a:pPr algn="ctr" fontAlgn="b"/>
                      <a:r>
                        <a:rPr lang="en-IE" sz="1400" b="1" i="0" u="none" strike="noStrike" baseline="0" dirty="0">
                          <a:solidFill>
                            <a:srgbClr val="000000"/>
                          </a:solidFill>
                          <a:effectLst/>
                          <a:latin typeface="Calibri" panose="020F0502020204030204" pitchFamily="34" charset="0"/>
                        </a:rPr>
                        <a:t>Callsign Location</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b"/>
                      <a:r>
                        <a:rPr lang="en-IE" sz="1400" b="1" i="0" u="none" strike="noStrike" baseline="0" dirty="0">
                          <a:solidFill>
                            <a:srgbClr val="000000"/>
                          </a:solidFill>
                          <a:effectLst/>
                          <a:latin typeface="Calibri" panose="020F0502020204030204" pitchFamily="34" charset="0"/>
                        </a:rPr>
                        <a:t>Easting/ Long</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b"/>
                      <a:r>
                        <a:rPr lang="en-IE" sz="1400" b="1" i="0" u="none" strike="noStrike" baseline="0" dirty="0">
                          <a:solidFill>
                            <a:srgbClr val="000000"/>
                          </a:solidFill>
                          <a:effectLst/>
                          <a:latin typeface="Calibri" panose="020F0502020204030204" pitchFamily="34" charset="0"/>
                        </a:rPr>
                        <a:t>Northing/ Lat</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b"/>
                      <a:r>
                        <a:rPr lang="en-IE" sz="1400" b="1" i="0" u="none" strike="noStrike" baseline="0" dirty="0">
                          <a:solidFill>
                            <a:srgbClr val="000000"/>
                          </a:solidFill>
                          <a:effectLst/>
                          <a:latin typeface="Calibri" panose="020F0502020204030204" pitchFamily="34" charset="0"/>
                        </a:rPr>
                        <a:t>Callsign collected</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b"/>
                      <a:r>
                        <a:rPr lang="en-IE" sz="1400" b="1" i="0" u="none" strike="noStrike" baseline="0" dirty="0">
                          <a:solidFill>
                            <a:srgbClr val="000000"/>
                          </a:solidFill>
                          <a:effectLst/>
                          <a:latin typeface="Calibri" panose="020F0502020204030204" pitchFamily="34" charset="0"/>
                        </a:rPr>
                        <a:t>Scout name</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188824148"/>
                  </a:ext>
                </a:extLst>
              </a:tr>
              <a:tr h="358789">
                <a:tc>
                  <a:txBody>
                    <a:bodyPr/>
                    <a:lstStyle/>
                    <a:p>
                      <a:pPr algn="ctr" fontAlgn="b"/>
                      <a:r>
                        <a:rPr lang="en-IE" sz="1400" b="1" i="0" u="none" strike="noStrike" dirty="0">
                          <a:solidFill>
                            <a:srgbClr val="000000"/>
                          </a:solidFill>
                          <a:effectLst/>
                          <a:latin typeface="Calibri" panose="020F0502020204030204" pitchFamily="34" charset="0"/>
                        </a:rPr>
                        <a:t>1</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2400" b="0" i="0" u="none" strike="noStrike" dirty="0">
                          <a:solidFill>
                            <a:srgbClr val="000000"/>
                          </a:solidFill>
                          <a:effectLst/>
                          <a:latin typeface="Calibri" panose="020F0502020204030204" pitchFamily="34" charset="0"/>
                        </a:rPr>
                        <a:t>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2400" b="0" i="0" u="none" strike="noStrike">
                          <a:solidFill>
                            <a:srgbClr val="000000"/>
                          </a:solidFill>
                          <a:effectLst/>
                          <a:latin typeface="Calibri" panose="020F0502020204030204" pitchFamily="34" charset="0"/>
                        </a:rPr>
                        <a:t>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2400" b="0"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2400" b="0"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97129776"/>
                  </a:ext>
                </a:extLst>
              </a:tr>
              <a:tr h="358789">
                <a:tc>
                  <a:txBody>
                    <a:bodyPr/>
                    <a:lstStyle/>
                    <a:p>
                      <a:pPr algn="ctr" fontAlgn="b"/>
                      <a:r>
                        <a:rPr lang="en-IE" sz="1400" b="1" i="0" u="none" strike="noStrike" dirty="0">
                          <a:solidFill>
                            <a:srgbClr val="000000"/>
                          </a:solidFill>
                          <a:effectLst/>
                          <a:latin typeface="Calibri" panose="020F0502020204030204" pitchFamily="34" charset="0"/>
                        </a:rPr>
                        <a:t>2</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2400" b="0" i="0" u="none" strike="noStrike" dirty="0">
                          <a:solidFill>
                            <a:srgbClr val="000000"/>
                          </a:solidFill>
                          <a:effectLst/>
                          <a:latin typeface="Calibri" panose="020F0502020204030204" pitchFamily="34" charset="0"/>
                        </a:rPr>
                        <a:t>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IE" sz="2400" b="0"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2400" b="0"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2400" b="0"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11716969"/>
                  </a:ext>
                </a:extLst>
              </a:tr>
              <a:tr h="358789">
                <a:tc>
                  <a:txBody>
                    <a:bodyPr/>
                    <a:lstStyle/>
                    <a:p>
                      <a:pPr algn="ctr" fontAlgn="b"/>
                      <a:r>
                        <a:rPr lang="en-IE" sz="1400" b="1" i="0" u="none" strike="noStrike">
                          <a:solidFill>
                            <a:srgbClr val="000000"/>
                          </a:solidFill>
                          <a:effectLst/>
                          <a:latin typeface="Calibri" panose="020F0502020204030204" pitchFamily="34" charset="0"/>
                        </a:rPr>
                        <a:t>3</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2400" b="0" i="0" u="none" strike="noStrike" dirty="0">
                          <a:solidFill>
                            <a:srgbClr val="000000"/>
                          </a:solidFill>
                          <a:effectLst/>
                          <a:latin typeface="Calibri" panose="020F0502020204030204" pitchFamily="34" charset="0"/>
                        </a:rPr>
                        <a:t>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2400" b="0" i="0" u="none" strike="noStrike" dirty="0">
                          <a:solidFill>
                            <a:srgbClr val="000000"/>
                          </a:solidFill>
                          <a:effectLst/>
                          <a:latin typeface="Calibri" panose="020F0502020204030204" pitchFamily="34" charset="0"/>
                        </a:rPr>
                        <a:t>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2400" b="0"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IE" sz="2400" b="0"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58703588"/>
                  </a:ext>
                </a:extLst>
              </a:tr>
              <a:tr h="358789">
                <a:tc>
                  <a:txBody>
                    <a:bodyPr/>
                    <a:lstStyle/>
                    <a:p>
                      <a:pPr algn="ctr" fontAlgn="b"/>
                      <a:r>
                        <a:rPr lang="en-IE" sz="1400" b="1" i="0" u="none" strike="noStrike">
                          <a:solidFill>
                            <a:srgbClr val="000000"/>
                          </a:solidFill>
                          <a:effectLst/>
                          <a:latin typeface="Calibri" panose="020F0502020204030204" pitchFamily="34" charset="0"/>
                        </a:rPr>
                        <a:t>4</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2400" b="0" i="0" u="none" strike="noStrike" dirty="0">
                          <a:solidFill>
                            <a:srgbClr val="000000"/>
                          </a:solidFill>
                          <a:effectLst/>
                          <a:latin typeface="Calibri" panose="020F0502020204030204" pitchFamily="34" charset="0"/>
                        </a:rPr>
                        <a:t>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2400" b="0" i="0" u="none" strike="noStrike" dirty="0">
                          <a:solidFill>
                            <a:srgbClr val="000000"/>
                          </a:solidFill>
                          <a:effectLst/>
                          <a:latin typeface="Calibri" panose="020F0502020204030204" pitchFamily="34" charset="0"/>
                        </a:rPr>
                        <a:t>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2400" b="0"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2400" b="0"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67423019"/>
                  </a:ext>
                </a:extLst>
              </a:tr>
              <a:tr h="358789">
                <a:tc>
                  <a:txBody>
                    <a:bodyPr/>
                    <a:lstStyle/>
                    <a:p>
                      <a:pPr algn="ctr" fontAlgn="b"/>
                      <a:r>
                        <a:rPr lang="en-IE" sz="1400" b="1" i="0" u="none" strike="noStrike">
                          <a:solidFill>
                            <a:srgbClr val="000000"/>
                          </a:solidFill>
                          <a:effectLst/>
                          <a:latin typeface="Calibri" panose="020F0502020204030204" pitchFamily="34" charset="0"/>
                        </a:rPr>
                        <a:t>5</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2400" b="0" i="0" u="none" strike="noStrike">
                          <a:solidFill>
                            <a:srgbClr val="000000"/>
                          </a:solidFill>
                          <a:effectLst/>
                          <a:latin typeface="Calibri" panose="020F0502020204030204" pitchFamily="34" charset="0"/>
                        </a:rPr>
                        <a:t>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2400" b="0" i="0" u="none" strike="noStrike" dirty="0">
                          <a:solidFill>
                            <a:srgbClr val="000000"/>
                          </a:solidFill>
                          <a:effectLst/>
                          <a:latin typeface="Calibri" panose="020F0502020204030204" pitchFamily="34" charset="0"/>
                        </a:rPr>
                        <a:t>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2400" b="0"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2400" b="0"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1062804"/>
                  </a:ext>
                </a:extLst>
              </a:tr>
              <a:tr h="358789">
                <a:tc>
                  <a:txBody>
                    <a:bodyPr/>
                    <a:lstStyle/>
                    <a:p>
                      <a:pPr algn="ctr" fontAlgn="b"/>
                      <a:r>
                        <a:rPr lang="en-IE" sz="1400" b="1" i="0" u="none" strike="noStrike">
                          <a:solidFill>
                            <a:srgbClr val="000000"/>
                          </a:solidFill>
                          <a:effectLst/>
                          <a:latin typeface="Calibri" panose="020F0502020204030204" pitchFamily="34" charset="0"/>
                        </a:rPr>
                        <a:t>6</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2400" b="0" i="0" u="none" strike="noStrike">
                          <a:solidFill>
                            <a:srgbClr val="000000"/>
                          </a:solidFill>
                          <a:effectLst/>
                          <a:latin typeface="Calibri" panose="020F0502020204030204" pitchFamily="34" charset="0"/>
                        </a:rPr>
                        <a:t>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2400" b="0" i="0" u="none" strike="noStrike" dirty="0">
                          <a:solidFill>
                            <a:srgbClr val="000000"/>
                          </a:solidFill>
                          <a:effectLst/>
                          <a:latin typeface="Calibri" panose="020F0502020204030204" pitchFamily="34" charset="0"/>
                        </a:rPr>
                        <a:t>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2400" b="0"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2400" b="0"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15714646"/>
                  </a:ext>
                </a:extLst>
              </a:tr>
              <a:tr h="358789">
                <a:tc>
                  <a:txBody>
                    <a:bodyPr/>
                    <a:lstStyle/>
                    <a:p>
                      <a:pPr algn="ctr" fontAlgn="b"/>
                      <a:r>
                        <a:rPr lang="en-IE" sz="1400" b="1" i="0" u="none" strike="noStrike" dirty="0">
                          <a:solidFill>
                            <a:srgbClr val="000000"/>
                          </a:solidFill>
                          <a:effectLst/>
                          <a:latin typeface="Calibri" panose="020F0502020204030204" pitchFamily="34" charset="0"/>
                        </a:rPr>
                        <a:t>7</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2400" b="0" i="0" u="none" strike="noStrike">
                          <a:solidFill>
                            <a:srgbClr val="000000"/>
                          </a:solidFill>
                          <a:effectLst/>
                          <a:latin typeface="Calibri" panose="020F0502020204030204" pitchFamily="34" charset="0"/>
                        </a:rPr>
                        <a:t>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2400" b="0" i="0" u="none" strike="noStrike" dirty="0">
                          <a:solidFill>
                            <a:srgbClr val="000000"/>
                          </a:solidFill>
                          <a:effectLst/>
                          <a:latin typeface="Calibri" panose="020F0502020204030204" pitchFamily="34" charset="0"/>
                        </a:rPr>
                        <a:t>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2400" b="0"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2400" b="0"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43967229"/>
                  </a:ext>
                </a:extLst>
              </a:tr>
              <a:tr h="358789">
                <a:tc>
                  <a:txBody>
                    <a:bodyPr/>
                    <a:lstStyle/>
                    <a:p>
                      <a:pPr algn="ctr" fontAlgn="b"/>
                      <a:r>
                        <a:rPr lang="en-IE" sz="1400" b="1" i="0" u="none" strike="noStrike">
                          <a:solidFill>
                            <a:srgbClr val="000000"/>
                          </a:solidFill>
                          <a:effectLst/>
                          <a:latin typeface="Calibri" panose="020F0502020204030204" pitchFamily="34" charset="0"/>
                        </a:rPr>
                        <a:t>8</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2400" b="0" i="0" u="none" strike="noStrike">
                          <a:solidFill>
                            <a:srgbClr val="000000"/>
                          </a:solidFill>
                          <a:effectLst/>
                          <a:latin typeface="Calibri" panose="020F0502020204030204" pitchFamily="34" charset="0"/>
                        </a:rPr>
                        <a:t>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2400" b="0" i="0" u="none" strike="noStrike" dirty="0">
                          <a:solidFill>
                            <a:srgbClr val="000000"/>
                          </a:solidFill>
                          <a:effectLst/>
                          <a:latin typeface="Calibri" panose="020F0502020204030204" pitchFamily="34" charset="0"/>
                        </a:rPr>
                        <a:t>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2400" b="0"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2400" b="0"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41650832"/>
                  </a:ext>
                </a:extLst>
              </a:tr>
              <a:tr h="358789">
                <a:tc>
                  <a:txBody>
                    <a:bodyPr/>
                    <a:lstStyle/>
                    <a:p>
                      <a:pPr algn="ctr" fontAlgn="b"/>
                      <a:r>
                        <a:rPr lang="en-IE" sz="1400" b="1" i="0" u="none" strike="noStrike" dirty="0">
                          <a:solidFill>
                            <a:srgbClr val="000000"/>
                          </a:solidFill>
                          <a:effectLst/>
                          <a:latin typeface="Calibri" panose="020F0502020204030204" pitchFamily="34" charset="0"/>
                        </a:rPr>
                        <a:t>9</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2400" b="0" i="0" u="none" strike="noStrike">
                          <a:solidFill>
                            <a:srgbClr val="000000"/>
                          </a:solidFill>
                          <a:effectLst/>
                          <a:latin typeface="Calibri" panose="020F0502020204030204" pitchFamily="34" charset="0"/>
                        </a:rPr>
                        <a:t>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2400" b="0" i="0" u="none" strike="noStrike" dirty="0">
                          <a:solidFill>
                            <a:srgbClr val="000000"/>
                          </a:solidFill>
                          <a:effectLst/>
                          <a:latin typeface="Calibri" panose="020F0502020204030204" pitchFamily="34" charset="0"/>
                        </a:rPr>
                        <a:t>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2400" b="0"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2400" b="0"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89064908"/>
                  </a:ext>
                </a:extLst>
              </a:tr>
              <a:tr h="358789">
                <a:tc>
                  <a:txBody>
                    <a:bodyPr/>
                    <a:lstStyle/>
                    <a:p>
                      <a:pPr algn="ctr" fontAlgn="b"/>
                      <a:r>
                        <a:rPr lang="en-IE" sz="1400" b="1" i="0" u="none" strike="noStrike">
                          <a:solidFill>
                            <a:srgbClr val="000000"/>
                          </a:solidFill>
                          <a:effectLst/>
                          <a:latin typeface="Calibri" panose="020F0502020204030204" pitchFamily="34" charset="0"/>
                        </a:rPr>
                        <a:t>10</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2400" b="0" i="0" u="none" strike="noStrike" dirty="0">
                          <a:solidFill>
                            <a:srgbClr val="000000"/>
                          </a:solidFill>
                          <a:effectLst/>
                          <a:latin typeface="Calibri" panose="020F0502020204030204" pitchFamily="34" charset="0"/>
                        </a:rPr>
                        <a:t>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2400" b="0" i="0" u="none" strike="noStrike" dirty="0">
                          <a:solidFill>
                            <a:srgbClr val="000000"/>
                          </a:solidFill>
                          <a:effectLst/>
                          <a:latin typeface="Calibri" panose="020F0502020204030204" pitchFamily="34" charset="0"/>
                        </a:rPr>
                        <a:t>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2400" b="0"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2400" b="0"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89405987"/>
                  </a:ext>
                </a:extLst>
              </a:tr>
              <a:tr h="358789">
                <a:tc>
                  <a:txBody>
                    <a:bodyPr/>
                    <a:lstStyle/>
                    <a:p>
                      <a:pPr algn="ctr" fontAlgn="b"/>
                      <a:r>
                        <a:rPr lang="en-IE" sz="1400" b="1" i="0" u="none" strike="noStrike" dirty="0">
                          <a:solidFill>
                            <a:srgbClr val="000000"/>
                          </a:solidFill>
                          <a:effectLst/>
                          <a:latin typeface="Calibri" panose="020F0502020204030204" pitchFamily="34" charset="0"/>
                        </a:rPr>
                        <a:t>11</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2400" b="0" i="0" u="none" strike="noStrike" dirty="0">
                          <a:solidFill>
                            <a:srgbClr val="000000"/>
                          </a:solidFill>
                          <a:effectLst/>
                          <a:latin typeface="Calibri" panose="020F0502020204030204" pitchFamily="34" charset="0"/>
                        </a:rPr>
                        <a:t>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l" fontAlgn="b"/>
                      <a:r>
                        <a:rPr lang="en-IE" sz="2400" b="0" i="0" u="none" strike="noStrike" dirty="0">
                          <a:solidFill>
                            <a:srgbClr val="000000"/>
                          </a:solidFill>
                          <a:effectLst/>
                          <a:latin typeface="Calibri" panose="020F0502020204030204" pitchFamily="34" charset="0"/>
                        </a:rPr>
                        <a:t>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endParaRPr lang="en-IE" sz="2400" b="0"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endParaRPr lang="en-IE" sz="2400" b="0"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134494112"/>
                  </a:ext>
                </a:extLst>
              </a:tr>
              <a:tr h="358789">
                <a:tc>
                  <a:txBody>
                    <a:bodyPr/>
                    <a:lstStyle/>
                    <a:p>
                      <a:pPr algn="ctr" fontAlgn="b"/>
                      <a:r>
                        <a:rPr lang="en-IE" sz="1400" b="1" i="0" u="none" strike="noStrike">
                          <a:solidFill>
                            <a:srgbClr val="000000"/>
                          </a:solidFill>
                          <a:effectLst/>
                          <a:latin typeface="Calibri" panose="020F0502020204030204" pitchFamily="34" charset="0"/>
                        </a:rPr>
                        <a:t>12</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2400" b="0" i="0" u="none" strike="noStrike">
                          <a:solidFill>
                            <a:srgbClr val="000000"/>
                          </a:solidFill>
                          <a:effectLst/>
                          <a:latin typeface="Calibri" panose="020F0502020204030204" pitchFamily="34" charset="0"/>
                        </a:rPr>
                        <a:t>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l" fontAlgn="b"/>
                      <a:r>
                        <a:rPr lang="en-IE" sz="2400" b="0" i="0" u="none" strike="noStrike" dirty="0">
                          <a:solidFill>
                            <a:srgbClr val="000000"/>
                          </a:solidFill>
                          <a:effectLst/>
                          <a:latin typeface="Calibri" panose="020F0502020204030204" pitchFamily="34" charset="0"/>
                        </a:rPr>
                        <a:t>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endParaRPr lang="en-IE" sz="2400" b="0"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endParaRPr lang="en-IE" sz="2400" b="0"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995543787"/>
                  </a:ext>
                </a:extLst>
              </a:tr>
            </a:tbl>
          </a:graphicData>
        </a:graphic>
      </p:graphicFrame>
      <p:pic>
        <p:nvPicPr>
          <p:cNvPr id="3" name="Picture 2" descr="Phonetic Alphabet: How Soldiers Communicated - History">
            <a:extLst>
              <a:ext uri="{FF2B5EF4-FFF2-40B4-BE49-F238E27FC236}">
                <a16:creationId xmlns:a16="http://schemas.microsoft.com/office/drawing/2014/main" id="{7AE409A9-AB4B-99DB-4885-63D696C430BA}"/>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01788" y="76200"/>
            <a:ext cx="2354586" cy="2148100"/>
          </a:xfrm>
          <a:prstGeom prst="rect">
            <a:avLst/>
          </a:prstGeom>
          <a:noFill/>
          <a:ln>
            <a:noFill/>
          </a:ln>
        </p:spPr>
      </p:pic>
      <p:sp>
        <p:nvSpPr>
          <p:cNvPr id="5" name="TextBox 4">
            <a:extLst>
              <a:ext uri="{FF2B5EF4-FFF2-40B4-BE49-F238E27FC236}">
                <a16:creationId xmlns:a16="http://schemas.microsoft.com/office/drawing/2014/main" id="{B3F83347-8919-A195-2177-29A9971AFDE4}"/>
              </a:ext>
            </a:extLst>
          </p:cNvPr>
          <p:cNvSpPr txBox="1"/>
          <p:nvPr/>
        </p:nvSpPr>
        <p:spPr>
          <a:xfrm>
            <a:off x="6633210" y="3429000"/>
            <a:ext cx="2514600" cy="3393237"/>
          </a:xfrm>
          <a:prstGeom prst="rect">
            <a:avLst/>
          </a:prstGeom>
          <a:solidFill>
            <a:schemeClr val="bg1"/>
          </a:solidFill>
        </p:spPr>
        <p:txBody>
          <a:bodyPr wrap="square" rtlCol="0">
            <a:spAutoFit/>
          </a:bodyPr>
          <a:lstStyle/>
          <a:p>
            <a:r>
              <a:rPr lang="en-US" dirty="0"/>
              <a:t>Good radio operations</a:t>
            </a:r>
          </a:p>
          <a:p>
            <a:endParaRPr lang="en-US" sz="500" dirty="0"/>
          </a:p>
          <a:p>
            <a:r>
              <a:rPr lang="en-US" sz="900" dirty="0"/>
              <a:t>1.) Listen and wait for other operator to finish</a:t>
            </a:r>
          </a:p>
          <a:p>
            <a:r>
              <a:rPr lang="en-US" sz="900" dirty="0"/>
              <a:t>2.) Wait </a:t>
            </a:r>
            <a:r>
              <a:rPr lang="en-US" sz="900" b="1" u="sng" dirty="0"/>
              <a:t>half a second after pressing the transmit button before speaking</a:t>
            </a:r>
          </a:p>
          <a:p>
            <a:r>
              <a:rPr lang="en-US" sz="900" dirty="0"/>
              <a:t>3.) Say “over” at the end of your communication so the other operator knows you have finished speaking</a:t>
            </a:r>
          </a:p>
          <a:p>
            <a:r>
              <a:rPr lang="en-US" sz="900" dirty="0"/>
              <a:t>4.) Say “ Say again please, over” if you need the other operator to repeat what they said.</a:t>
            </a:r>
          </a:p>
          <a:p>
            <a:r>
              <a:rPr lang="en-US" sz="900" dirty="0"/>
              <a:t>5.) When you repeat your message confirm you have been heard by adding QSL? E.g.  My message was “go to Deserted shacks - Latitude 11, Longitude 02, QSL?”  QSL means did you hear me?</a:t>
            </a:r>
          </a:p>
          <a:p>
            <a:r>
              <a:rPr lang="en-US" sz="900" dirty="0"/>
              <a:t>6.)  If you have heard the repeated message you answer saying  QSL twice and repeating back the message  and </a:t>
            </a:r>
            <a:r>
              <a:rPr lang="en-US" sz="900" dirty="0" err="1"/>
              <a:t>over.g</a:t>
            </a:r>
            <a:r>
              <a:rPr lang="en-US" sz="900" dirty="0"/>
              <a:t>.  “QSL, QSL Go to Deserted shacks Latitude 11, Longitude 02,  Over”</a:t>
            </a:r>
          </a:p>
          <a:p>
            <a:r>
              <a:rPr lang="en-US" sz="900" dirty="0"/>
              <a:t>7.) Scout leaders listen in an award points for good radio operation</a:t>
            </a:r>
          </a:p>
          <a:p>
            <a:endParaRPr lang="en-US" sz="900" dirty="0"/>
          </a:p>
        </p:txBody>
      </p:sp>
      <p:sp>
        <p:nvSpPr>
          <p:cNvPr id="7" name="TextBox 6">
            <a:extLst>
              <a:ext uri="{FF2B5EF4-FFF2-40B4-BE49-F238E27FC236}">
                <a16:creationId xmlns:a16="http://schemas.microsoft.com/office/drawing/2014/main" id="{2642D3A1-81C9-D8F9-DEFB-F726D7ACF34D}"/>
              </a:ext>
            </a:extLst>
          </p:cNvPr>
          <p:cNvSpPr txBox="1"/>
          <p:nvPr/>
        </p:nvSpPr>
        <p:spPr>
          <a:xfrm>
            <a:off x="6701789" y="2133600"/>
            <a:ext cx="2442212" cy="1354217"/>
          </a:xfrm>
          <a:prstGeom prst="rect">
            <a:avLst/>
          </a:prstGeom>
          <a:noFill/>
        </p:spPr>
        <p:txBody>
          <a:bodyPr wrap="square" rtlCol="0">
            <a:spAutoFit/>
          </a:bodyPr>
          <a:lstStyle/>
          <a:p>
            <a:r>
              <a:rPr lang="en-US" dirty="0"/>
              <a:t>Some Q-Codes</a:t>
            </a:r>
          </a:p>
          <a:p>
            <a:endParaRPr lang="en-US" sz="500" dirty="0"/>
          </a:p>
          <a:p>
            <a:r>
              <a:rPr lang="en-US" sz="900" dirty="0"/>
              <a:t>“QSL?”= Did you hear me – “QSL QSL!”= Yes I heard you  or  “Negative again again” if you didn’t and need the other party to repeat the message</a:t>
            </a:r>
          </a:p>
          <a:p>
            <a:endParaRPr lang="en-US" sz="500" dirty="0"/>
          </a:p>
          <a:p>
            <a:r>
              <a:rPr lang="en-US" sz="900" dirty="0"/>
              <a:t>QTH = Location</a:t>
            </a:r>
          </a:p>
          <a:p>
            <a:r>
              <a:rPr lang="en-US" sz="900" dirty="0"/>
              <a:t>“What is your QTH?” = What is your location</a:t>
            </a:r>
          </a:p>
        </p:txBody>
      </p:sp>
      <p:sp>
        <p:nvSpPr>
          <p:cNvPr id="2" name="TextBox 1">
            <a:extLst>
              <a:ext uri="{FF2B5EF4-FFF2-40B4-BE49-F238E27FC236}">
                <a16:creationId xmlns:a16="http://schemas.microsoft.com/office/drawing/2014/main" id="{60CEBE57-CF89-1FA2-6865-FAD8B8A98B40}"/>
              </a:ext>
            </a:extLst>
          </p:cNvPr>
          <p:cNvSpPr txBox="1"/>
          <p:nvPr/>
        </p:nvSpPr>
        <p:spPr>
          <a:xfrm>
            <a:off x="1905000" y="5638800"/>
            <a:ext cx="4728210" cy="1015663"/>
          </a:xfrm>
          <a:prstGeom prst="rect">
            <a:avLst/>
          </a:prstGeom>
          <a:solidFill>
            <a:schemeClr val="bg1"/>
          </a:solidFill>
        </p:spPr>
        <p:txBody>
          <a:bodyPr wrap="square" rtlCol="0">
            <a:spAutoFit/>
          </a:bodyPr>
          <a:lstStyle/>
          <a:p>
            <a:r>
              <a:rPr lang="en-US" sz="1200" b="1" dirty="0"/>
              <a:t>1.) Write down the Lat/Long as it is called out and then go to that location to look for the callsign that matches your team </a:t>
            </a:r>
            <a:r>
              <a:rPr lang="en-US" sz="1200" b="1" dirty="0" err="1"/>
              <a:t>colour</a:t>
            </a:r>
            <a:r>
              <a:rPr lang="en-US" sz="1200" b="1" dirty="0"/>
              <a:t>. Ask for the hint when you get there.</a:t>
            </a:r>
          </a:p>
          <a:p>
            <a:r>
              <a:rPr lang="en-US" sz="1200" b="1" dirty="0"/>
              <a:t>2.) Each member of the team should call back with a callsign found as well as their name using the phonetic alphabet</a:t>
            </a:r>
            <a:endParaRPr lang="en-US" sz="1200" dirty="0"/>
          </a:p>
        </p:txBody>
      </p:sp>
    </p:spTree>
    <p:extLst>
      <p:ext uri="{BB962C8B-B14F-4D97-AF65-F5344CB8AC3E}">
        <p14:creationId xmlns:p14="http://schemas.microsoft.com/office/powerpoint/2010/main" val="26735603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6BD293D-65BE-0B45-9D34-A33A59B6CFF7}"/>
              </a:ext>
            </a:extLst>
          </p:cNvPr>
          <p:cNvSpPr>
            <a:spLocks noGrp="1"/>
          </p:cNvSpPr>
          <p:nvPr>
            <p:ph type="title"/>
          </p:nvPr>
        </p:nvSpPr>
        <p:spPr>
          <a:xfrm>
            <a:off x="381000" y="228600"/>
            <a:ext cx="8229600" cy="914400"/>
          </a:xfrm>
        </p:spPr>
        <p:txBody>
          <a:bodyPr/>
          <a:lstStyle/>
          <a:p>
            <a:r>
              <a:rPr lang="en-US" dirty="0"/>
              <a:t>Callsign Cards </a:t>
            </a:r>
          </a:p>
        </p:txBody>
      </p:sp>
      <p:graphicFrame>
        <p:nvGraphicFramePr>
          <p:cNvPr id="5" name="Table 4">
            <a:extLst>
              <a:ext uri="{FF2B5EF4-FFF2-40B4-BE49-F238E27FC236}">
                <a16:creationId xmlns:a16="http://schemas.microsoft.com/office/drawing/2014/main" id="{3129D0D0-E36C-31BF-4DBB-7A1128199AF9}"/>
              </a:ext>
            </a:extLst>
          </p:cNvPr>
          <p:cNvGraphicFramePr>
            <a:graphicFrameLocks noGrp="1"/>
          </p:cNvGraphicFramePr>
          <p:nvPr>
            <p:extLst>
              <p:ext uri="{D42A27DB-BD31-4B8C-83A1-F6EECF244321}">
                <p14:modId xmlns:p14="http://schemas.microsoft.com/office/powerpoint/2010/main" val="1435572685"/>
              </p:ext>
            </p:extLst>
          </p:nvPr>
        </p:nvGraphicFramePr>
        <p:xfrm>
          <a:off x="457199" y="1371600"/>
          <a:ext cx="8229601" cy="3790570"/>
        </p:xfrm>
        <a:graphic>
          <a:graphicData uri="http://schemas.openxmlformats.org/drawingml/2006/table">
            <a:tbl>
              <a:tblPr/>
              <a:tblGrid>
                <a:gridCol w="192873">
                  <a:extLst>
                    <a:ext uri="{9D8B030D-6E8A-4147-A177-3AD203B41FA5}">
                      <a16:colId xmlns:a16="http://schemas.microsoft.com/office/drawing/2014/main" val="3974240795"/>
                    </a:ext>
                  </a:extLst>
                </a:gridCol>
                <a:gridCol w="811718">
                  <a:extLst>
                    <a:ext uri="{9D8B030D-6E8A-4147-A177-3AD203B41FA5}">
                      <a16:colId xmlns:a16="http://schemas.microsoft.com/office/drawing/2014/main" val="2546351819"/>
                    </a:ext>
                  </a:extLst>
                </a:gridCol>
                <a:gridCol w="192873">
                  <a:extLst>
                    <a:ext uri="{9D8B030D-6E8A-4147-A177-3AD203B41FA5}">
                      <a16:colId xmlns:a16="http://schemas.microsoft.com/office/drawing/2014/main" val="2906617054"/>
                    </a:ext>
                  </a:extLst>
                </a:gridCol>
                <a:gridCol w="811718">
                  <a:extLst>
                    <a:ext uri="{9D8B030D-6E8A-4147-A177-3AD203B41FA5}">
                      <a16:colId xmlns:a16="http://schemas.microsoft.com/office/drawing/2014/main" val="227445432"/>
                    </a:ext>
                  </a:extLst>
                </a:gridCol>
                <a:gridCol w="192873">
                  <a:extLst>
                    <a:ext uri="{9D8B030D-6E8A-4147-A177-3AD203B41FA5}">
                      <a16:colId xmlns:a16="http://schemas.microsoft.com/office/drawing/2014/main" val="1905393194"/>
                    </a:ext>
                  </a:extLst>
                </a:gridCol>
                <a:gridCol w="811718">
                  <a:extLst>
                    <a:ext uri="{9D8B030D-6E8A-4147-A177-3AD203B41FA5}">
                      <a16:colId xmlns:a16="http://schemas.microsoft.com/office/drawing/2014/main" val="2944485519"/>
                    </a:ext>
                  </a:extLst>
                </a:gridCol>
                <a:gridCol w="192873">
                  <a:extLst>
                    <a:ext uri="{9D8B030D-6E8A-4147-A177-3AD203B41FA5}">
                      <a16:colId xmlns:a16="http://schemas.microsoft.com/office/drawing/2014/main" val="885750296"/>
                    </a:ext>
                  </a:extLst>
                </a:gridCol>
                <a:gridCol w="811718">
                  <a:extLst>
                    <a:ext uri="{9D8B030D-6E8A-4147-A177-3AD203B41FA5}">
                      <a16:colId xmlns:a16="http://schemas.microsoft.com/office/drawing/2014/main" val="398072975"/>
                    </a:ext>
                  </a:extLst>
                </a:gridCol>
                <a:gridCol w="192873">
                  <a:extLst>
                    <a:ext uri="{9D8B030D-6E8A-4147-A177-3AD203B41FA5}">
                      <a16:colId xmlns:a16="http://schemas.microsoft.com/office/drawing/2014/main" val="932803040"/>
                    </a:ext>
                  </a:extLst>
                </a:gridCol>
                <a:gridCol w="811718">
                  <a:extLst>
                    <a:ext uri="{9D8B030D-6E8A-4147-A177-3AD203B41FA5}">
                      <a16:colId xmlns:a16="http://schemas.microsoft.com/office/drawing/2014/main" val="1900057673"/>
                    </a:ext>
                  </a:extLst>
                </a:gridCol>
                <a:gridCol w="192873">
                  <a:extLst>
                    <a:ext uri="{9D8B030D-6E8A-4147-A177-3AD203B41FA5}">
                      <a16:colId xmlns:a16="http://schemas.microsoft.com/office/drawing/2014/main" val="2109792943"/>
                    </a:ext>
                  </a:extLst>
                </a:gridCol>
                <a:gridCol w="811718">
                  <a:extLst>
                    <a:ext uri="{9D8B030D-6E8A-4147-A177-3AD203B41FA5}">
                      <a16:colId xmlns:a16="http://schemas.microsoft.com/office/drawing/2014/main" val="2172867494"/>
                    </a:ext>
                  </a:extLst>
                </a:gridCol>
                <a:gridCol w="192873">
                  <a:extLst>
                    <a:ext uri="{9D8B030D-6E8A-4147-A177-3AD203B41FA5}">
                      <a16:colId xmlns:a16="http://schemas.microsoft.com/office/drawing/2014/main" val="286491724"/>
                    </a:ext>
                  </a:extLst>
                </a:gridCol>
                <a:gridCol w="811718">
                  <a:extLst>
                    <a:ext uri="{9D8B030D-6E8A-4147-A177-3AD203B41FA5}">
                      <a16:colId xmlns:a16="http://schemas.microsoft.com/office/drawing/2014/main" val="867031891"/>
                    </a:ext>
                  </a:extLst>
                </a:gridCol>
                <a:gridCol w="192873">
                  <a:extLst>
                    <a:ext uri="{9D8B030D-6E8A-4147-A177-3AD203B41FA5}">
                      <a16:colId xmlns:a16="http://schemas.microsoft.com/office/drawing/2014/main" val="4076328068"/>
                    </a:ext>
                  </a:extLst>
                </a:gridCol>
                <a:gridCol w="811718">
                  <a:extLst>
                    <a:ext uri="{9D8B030D-6E8A-4147-A177-3AD203B41FA5}">
                      <a16:colId xmlns:a16="http://schemas.microsoft.com/office/drawing/2014/main" val="2772906216"/>
                    </a:ext>
                  </a:extLst>
                </a:gridCol>
                <a:gridCol w="192873">
                  <a:extLst>
                    <a:ext uri="{9D8B030D-6E8A-4147-A177-3AD203B41FA5}">
                      <a16:colId xmlns:a16="http://schemas.microsoft.com/office/drawing/2014/main" val="4269309111"/>
                    </a:ext>
                  </a:extLst>
                </a:gridCol>
              </a:tblGrid>
              <a:tr h="164050">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a:noFill/>
                    </a:lnR>
                    <a:lnT>
                      <a:noFill/>
                    </a:lnT>
                    <a:lnB>
                      <a:noFill/>
                    </a:lnB>
                    <a:noFill/>
                  </a:tcPr>
                </a:tc>
                <a:tc>
                  <a:txBody>
                    <a:bodyPr/>
                    <a:lstStyle/>
                    <a:p>
                      <a:pPr algn="ctr" fontAlgn="ctr">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a:noFill/>
                    </a:lnR>
                    <a:lnT>
                      <a:noFill/>
                    </a:lnT>
                    <a:lnB>
                      <a:noFill/>
                    </a:lnB>
                    <a:noFill/>
                  </a:tcPr>
                </a:tc>
                <a:tc>
                  <a:txBody>
                    <a:bodyPr/>
                    <a:lstStyle/>
                    <a:p>
                      <a:pPr algn="ctr" fontAlgn="ctr">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a:noFill/>
                    </a:lnR>
                    <a:lnT>
                      <a:noFill/>
                    </a:lnT>
                    <a:lnB>
                      <a:noFill/>
                    </a:lnB>
                    <a:noFill/>
                  </a:tcPr>
                </a:tc>
                <a:tc>
                  <a:txBody>
                    <a:bodyPr/>
                    <a:lstStyle/>
                    <a:p>
                      <a:pPr algn="ctr" fontAlgn="ctr">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a:noFill/>
                    </a:lnR>
                    <a:lnT>
                      <a:noFill/>
                    </a:lnT>
                    <a:lnB>
                      <a:noFill/>
                    </a:lnB>
                    <a:noFill/>
                  </a:tcPr>
                </a:tc>
                <a:tc>
                  <a:txBody>
                    <a:bodyPr/>
                    <a:lstStyle/>
                    <a:p>
                      <a:pPr algn="ctr" fontAlgn="ctr">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a:noFill/>
                    </a:lnR>
                    <a:lnT>
                      <a:noFill/>
                    </a:lnT>
                    <a:lnB>
                      <a:noFill/>
                    </a:lnB>
                    <a:noFill/>
                  </a:tcPr>
                </a:tc>
                <a:tc>
                  <a:txBody>
                    <a:bodyPr/>
                    <a:lstStyle/>
                    <a:p>
                      <a:pPr algn="ctr" fontAlgn="ctr">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a:noFill/>
                    </a:lnR>
                    <a:lnT>
                      <a:noFill/>
                    </a:lnT>
                    <a:lnB>
                      <a:noFill/>
                    </a:lnB>
                    <a:noFill/>
                  </a:tcPr>
                </a:tc>
                <a:tc>
                  <a:txBody>
                    <a:bodyPr/>
                    <a:lstStyle/>
                    <a:p>
                      <a:pPr algn="ctr" fontAlgn="ctr">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a:noFill/>
                    </a:lnR>
                    <a:lnT>
                      <a:noFill/>
                    </a:lnT>
                    <a:lnB>
                      <a:noFill/>
                    </a:lnB>
                    <a:noFill/>
                  </a:tcPr>
                </a:tc>
                <a:tc>
                  <a:txBody>
                    <a:bodyPr/>
                    <a:lstStyle/>
                    <a:p>
                      <a:pPr algn="ctr" fontAlgn="ctr">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a:noFill/>
                    </a:lnR>
                    <a:lnT>
                      <a:noFill/>
                    </a:lnT>
                    <a:lnB>
                      <a:noFill/>
                    </a:lnB>
                    <a:noFill/>
                  </a:tcPr>
                </a:tc>
                <a:tc>
                  <a:txBody>
                    <a:bodyPr/>
                    <a:lstStyle/>
                    <a:p>
                      <a:pPr algn="ctr" fontAlgn="ctr">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a:noFill/>
                    </a:lnR>
                    <a:lnT>
                      <a:noFill/>
                    </a:lnT>
                    <a:lnB>
                      <a:noFill/>
                    </a:lnB>
                    <a:noFill/>
                  </a:tcPr>
                </a:tc>
                <a:extLst>
                  <a:ext uri="{0D108BD9-81ED-4DB2-BD59-A6C34878D82A}">
                    <a16:rowId xmlns:a16="http://schemas.microsoft.com/office/drawing/2014/main" val="649399033"/>
                  </a:ext>
                </a:extLst>
              </a:tr>
              <a:tr h="382419">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100" b="1" i="0" u="none" strike="noStrike" dirty="0">
                          <a:solidFill>
                            <a:srgbClr val="000000"/>
                          </a:solidFill>
                          <a:effectLst/>
                          <a:latin typeface="Calibri" panose="020F0502020204030204" pitchFamily="34" charset="0"/>
                        </a:rPr>
                        <a:t>Location 1</a:t>
                      </a:r>
                      <a:endParaRPr lang="en-GB" sz="1300" b="0" i="0" u="none" strike="noStrike" dirty="0">
                        <a:effectLs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100" b="1" i="0" u="none" strike="noStrike" dirty="0">
                          <a:solidFill>
                            <a:srgbClr val="000000"/>
                          </a:solidFill>
                          <a:effectLst/>
                          <a:latin typeface="Calibri" panose="020F0502020204030204" pitchFamily="34" charset="0"/>
                        </a:rPr>
                        <a:t>Location 2</a:t>
                      </a:r>
                      <a:endParaRPr lang="en-GB" sz="1300" b="0" i="0" u="none" strike="noStrike" dirty="0">
                        <a:effectLs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900" b="0" i="0" u="none" strike="noStrike" dirty="0">
                          <a:solidFill>
                            <a:srgbClr val="000000"/>
                          </a:solidFill>
                          <a:effectLst/>
                          <a:latin typeface="Calibri" panose="020F0502020204030204" pitchFamily="34" charset="0"/>
                        </a:rPr>
                        <a:t> </a:t>
                      </a:r>
                      <a:endParaRPr lang="en-GB" sz="1300" b="0" i="0" u="none" strike="noStrike" dirty="0">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100" b="1" i="0" u="none" strike="noStrike" dirty="0">
                          <a:solidFill>
                            <a:srgbClr val="000000"/>
                          </a:solidFill>
                          <a:effectLst/>
                          <a:latin typeface="Calibri" panose="020F0502020204030204" pitchFamily="34" charset="0"/>
                        </a:rPr>
                        <a:t>Location 3</a:t>
                      </a:r>
                      <a:endParaRPr lang="en-GB" sz="1300" b="0" i="0" u="none" strike="noStrike" dirty="0">
                        <a:effectLs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100" b="1" i="0" u="none" strike="noStrike" dirty="0">
                          <a:solidFill>
                            <a:srgbClr val="000000"/>
                          </a:solidFill>
                          <a:effectLst/>
                          <a:latin typeface="Calibri" panose="020F0502020204030204" pitchFamily="34" charset="0"/>
                        </a:rPr>
                        <a:t>Location 4</a:t>
                      </a:r>
                      <a:endParaRPr lang="en-GB" sz="1300" b="0" i="0" u="none" strike="noStrike" dirty="0">
                        <a:effectLs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100" b="1" i="0" u="none" strike="noStrike" dirty="0">
                          <a:solidFill>
                            <a:srgbClr val="000000"/>
                          </a:solidFill>
                          <a:effectLst/>
                          <a:latin typeface="Calibri" panose="020F0502020204030204" pitchFamily="34" charset="0"/>
                        </a:rPr>
                        <a:t>Location 5</a:t>
                      </a:r>
                      <a:endParaRPr lang="en-GB" sz="1300" b="0" i="0" u="none" strike="noStrike" dirty="0">
                        <a:effectLs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100" b="1" i="0" u="none" strike="noStrike" dirty="0">
                          <a:solidFill>
                            <a:srgbClr val="000000"/>
                          </a:solidFill>
                          <a:effectLst/>
                          <a:latin typeface="Calibri" panose="020F0502020204030204" pitchFamily="34" charset="0"/>
                        </a:rPr>
                        <a:t>Location 6</a:t>
                      </a:r>
                      <a:endParaRPr lang="en-GB" sz="1300" b="0" i="0" u="none" strike="noStrike" dirty="0">
                        <a:effectLs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100" b="1" i="0" u="none" strike="noStrike" dirty="0">
                          <a:solidFill>
                            <a:srgbClr val="000000"/>
                          </a:solidFill>
                          <a:effectLst/>
                          <a:latin typeface="Calibri" panose="020F0502020204030204" pitchFamily="34" charset="0"/>
                        </a:rPr>
                        <a:t>Location 7</a:t>
                      </a:r>
                      <a:endParaRPr lang="en-GB" sz="1300" b="0" i="0" u="none" strike="noStrike" dirty="0">
                        <a:effectLs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100" b="1" i="0" u="none" strike="noStrike" dirty="0">
                          <a:solidFill>
                            <a:srgbClr val="000000"/>
                          </a:solidFill>
                          <a:effectLst/>
                          <a:latin typeface="Calibri" panose="020F0502020204030204" pitchFamily="34" charset="0"/>
                        </a:rPr>
                        <a:t>Location 8</a:t>
                      </a:r>
                      <a:endParaRPr lang="en-GB" sz="1300" b="0" i="0" u="none" strike="noStrike" dirty="0">
                        <a:effectLs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3209959830"/>
                  </a:ext>
                </a:extLst>
              </a:tr>
              <a:tr h="207724">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70AD47"/>
                          </a:highlight>
                          <a:latin typeface="Calibri" panose="020F0502020204030204" pitchFamily="34" charset="0"/>
                        </a:rPr>
                        <a:t>EI3IT</a:t>
                      </a:r>
                      <a:endParaRPr lang="en-GB" sz="1300" b="0" i="0" u="none" strike="noStrike">
                        <a:effectLst/>
                        <a:highlight>
                          <a:srgbClr val="70AD47"/>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70AD47"/>
                          </a:highlight>
                          <a:latin typeface="Calibri" panose="020F0502020204030204" pitchFamily="34" charset="0"/>
                        </a:rPr>
                        <a:t>DH1MM</a:t>
                      </a:r>
                      <a:endParaRPr lang="en-GB" sz="1300" b="0" i="0" u="none" strike="noStrike">
                        <a:effectLst/>
                        <a:highlight>
                          <a:srgbClr val="70AD47"/>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70AD47"/>
                          </a:highlight>
                          <a:latin typeface="Calibri" panose="020F0502020204030204" pitchFamily="34" charset="0"/>
                        </a:rPr>
                        <a:t>JA2KGH</a:t>
                      </a:r>
                      <a:endParaRPr lang="en-GB" sz="1300" b="0" i="0" u="none" strike="noStrike">
                        <a:effectLst/>
                        <a:highlight>
                          <a:srgbClr val="70AD47"/>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70AD47"/>
                          </a:highlight>
                          <a:latin typeface="Calibri" panose="020F0502020204030204" pitchFamily="34" charset="0"/>
                        </a:rPr>
                        <a:t>G6EKB</a:t>
                      </a:r>
                      <a:endParaRPr lang="en-GB" sz="1300" b="0" i="0" u="none" strike="noStrike">
                        <a:effectLst/>
                        <a:highlight>
                          <a:srgbClr val="70AD47"/>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70AD47"/>
                          </a:highlight>
                          <a:latin typeface="Calibri" panose="020F0502020204030204" pitchFamily="34" charset="0"/>
                        </a:rPr>
                        <a:t>F6HRP</a:t>
                      </a:r>
                      <a:endParaRPr lang="en-GB" sz="1300" b="0" i="0" u="none" strike="noStrike">
                        <a:effectLst/>
                        <a:highlight>
                          <a:srgbClr val="70AD47"/>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70AD47"/>
                          </a:highlight>
                          <a:latin typeface="Calibri" panose="020F0502020204030204" pitchFamily="34" charset="0"/>
                        </a:rPr>
                        <a:t>BG0BBB</a:t>
                      </a:r>
                      <a:endParaRPr lang="en-GB" sz="1300" b="0" i="0" u="none" strike="noStrike">
                        <a:effectLst/>
                        <a:highlight>
                          <a:srgbClr val="70AD47"/>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70AD47"/>
                          </a:highlight>
                          <a:latin typeface="Calibri" panose="020F0502020204030204" pitchFamily="34" charset="0"/>
                        </a:rPr>
                        <a:t>EA3AR</a:t>
                      </a:r>
                      <a:endParaRPr lang="en-GB" sz="1300" b="0" i="0" u="none" strike="noStrike">
                        <a:effectLst/>
                        <a:highlight>
                          <a:srgbClr val="70AD47"/>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70AD47"/>
                          </a:highlight>
                          <a:latin typeface="Calibri" panose="020F0502020204030204" pitchFamily="34" charset="0"/>
                        </a:rPr>
                        <a:t>CE0Y</a:t>
                      </a:r>
                      <a:endParaRPr lang="en-GB" sz="1300" b="0" i="0" u="none" strike="noStrike">
                        <a:effectLst/>
                        <a:highlight>
                          <a:srgbClr val="70AD47"/>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1521315922"/>
                  </a:ext>
                </a:extLst>
              </a:tr>
              <a:tr h="207724">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latin typeface="Calibri" panose="020F0502020204030204" pitchFamily="34" charset="0"/>
                        </a:rPr>
                        <a:t>EI3IX</a:t>
                      </a:r>
                      <a:endParaRPr lang="en-GB" sz="1300" b="0" i="0" u="none" strike="noStrike">
                        <a:effectLs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latin typeface="Calibri" panose="020F0502020204030204" pitchFamily="34" charset="0"/>
                        </a:rPr>
                        <a:t>DH1PAN</a:t>
                      </a:r>
                      <a:endParaRPr lang="en-GB" sz="1300" b="0" i="0" u="none" strike="noStrike">
                        <a:effectLs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latin typeface="Calibri" panose="020F0502020204030204" pitchFamily="34" charset="0"/>
                        </a:rPr>
                        <a:t>JA3ADW</a:t>
                      </a:r>
                      <a:endParaRPr lang="en-GB" sz="1300" b="0" i="0" u="none" strike="noStrike">
                        <a:effectLs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latin typeface="Calibri" panose="020F0502020204030204" pitchFamily="34" charset="0"/>
                        </a:rPr>
                        <a:t>G6INU</a:t>
                      </a:r>
                      <a:endParaRPr lang="en-GB" sz="1300" b="0" i="0" u="none" strike="noStrike">
                        <a:effectLs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latin typeface="Calibri" panose="020F0502020204030204" pitchFamily="34" charset="0"/>
                        </a:rPr>
                        <a:t>F6KOP</a:t>
                      </a:r>
                      <a:endParaRPr lang="en-GB" sz="1300" b="0" i="0" u="none" strike="noStrike">
                        <a:effectLs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latin typeface="Calibri" panose="020F0502020204030204" pitchFamily="34" charset="0"/>
                        </a:rPr>
                        <a:t>BG0CAB</a:t>
                      </a:r>
                      <a:endParaRPr lang="en-GB" sz="1300" b="0" i="0" u="none" strike="noStrike">
                        <a:effectLs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latin typeface="Calibri" panose="020F0502020204030204" pitchFamily="34" charset="0"/>
                        </a:rPr>
                        <a:t>EA3ARB</a:t>
                      </a:r>
                      <a:endParaRPr lang="en-GB" sz="1300" b="0" i="0" u="none" strike="noStrike">
                        <a:effectLs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latin typeface="Calibri" panose="020F0502020204030204" pitchFamily="34" charset="0"/>
                        </a:rPr>
                        <a:t>CE2SV</a:t>
                      </a:r>
                      <a:endParaRPr lang="en-GB" sz="1300" b="0" i="0" u="none" strike="noStrike">
                        <a:effectLs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1474168988"/>
                  </a:ext>
                </a:extLst>
              </a:tr>
              <a:tr h="207724">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8EA9DB"/>
                          </a:highlight>
                          <a:latin typeface="Calibri" panose="020F0502020204030204" pitchFamily="34" charset="0"/>
                        </a:rPr>
                        <a:t>EI3IXB</a:t>
                      </a:r>
                      <a:endParaRPr lang="en-GB" sz="1300" b="0" i="0" u="none" strike="noStrike">
                        <a:effectLst/>
                        <a:highlight>
                          <a:srgbClr val="8EA9DB"/>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8EA9DB"/>
                          </a:highlight>
                          <a:latin typeface="Calibri" panose="020F0502020204030204" pitchFamily="34" charset="0"/>
                        </a:rPr>
                        <a:t>DH1PS</a:t>
                      </a:r>
                      <a:endParaRPr lang="en-GB" sz="1300" b="0" i="0" u="none" strike="noStrike">
                        <a:effectLst/>
                        <a:highlight>
                          <a:srgbClr val="8EA9DB"/>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8EA9DB"/>
                          </a:highlight>
                          <a:latin typeface="Calibri" panose="020F0502020204030204" pitchFamily="34" charset="0"/>
                        </a:rPr>
                        <a:t>JA3ALY</a:t>
                      </a:r>
                      <a:endParaRPr lang="en-GB" sz="1300" b="0" i="0" u="none" strike="noStrike">
                        <a:effectLst/>
                        <a:highlight>
                          <a:srgbClr val="8EA9DB"/>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8EA9DB"/>
                          </a:highlight>
                          <a:latin typeface="Calibri" panose="020F0502020204030204" pitchFamily="34" charset="0"/>
                        </a:rPr>
                        <a:t>G6LKB</a:t>
                      </a:r>
                      <a:endParaRPr lang="en-GB" sz="1300" b="0" i="0" u="none" strike="noStrike">
                        <a:effectLst/>
                        <a:highlight>
                          <a:srgbClr val="8EA9DB"/>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8EA9DB"/>
                          </a:highlight>
                          <a:latin typeface="Calibri" panose="020F0502020204030204" pitchFamily="34" charset="0"/>
                        </a:rPr>
                        <a:t>F8AEJ</a:t>
                      </a:r>
                      <a:endParaRPr lang="en-GB" sz="1300" b="0" i="0" u="none" strike="noStrike">
                        <a:effectLst/>
                        <a:highlight>
                          <a:srgbClr val="8EA9DB"/>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8EA9DB"/>
                          </a:highlight>
                          <a:latin typeface="Calibri" panose="020F0502020204030204" pitchFamily="34" charset="0"/>
                        </a:rPr>
                        <a:t>BG1UG</a:t>
                      </a:r>
                      <a:endParaRPr lang="en-GB" sz="1300" b="0" i="0" u="none" strike="noStrike">
                        <a:effectLst/>
                        <a:highlight>
                          <a:srgbClr val="8EA9DB"/>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8EA9DB"/>
                          </a:highlight>
                          <a:latin typeface="Calibri" panose="020F0502020204030204" pitchFamily="34" charset="0"/>
                        </a:rPr>
                        <a:t>EA3ATD</a:t>
                      </a:r>
                      <a:endParaRPr lang="en-GB" sz="1300" b="0" i="0" u="none" strike="noStrike">
                        <a:effectLst/>
                        <a:highlight>
                          <a:srgbClr val="8EA9DB"/>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8EA9DB"/>
                          </a:highlight>
                          <a:latin typeface="Calibri" panose="020F0502020204030204" pitchFamily="34" charset="0"/>
                        </a:rPr>
                        <a:t>CE3BT</a:t>
                      </a:r>
                      <a:endParaRPr lang="en-GB" sz="1300" b="0" i="0" u="none" strike="noStrike">
                        <a:effectLst/>
                        <a:highlight>
                          <a:srgbClr val="8EA9DB"/>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3261700290"/>
                  </a:ext>
                </a:extLst>
              </a:tr>
              <a:tr h="207724">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FF00"/>
                          </a:highlight>
                          <a:latin typeface="Calibri" panose="020F0502020204030204" pitchFamily="34" charset="0"/>
                        </a:rPr>
                        <a:t>EI3JB</a:t>
                      </a:r>
                      <a:endParaRPr lang="en-GB" sz="1300" b="0" i="0" u="none" strike="noStrike">
                        <a:effectLst/>
                        <a:highlight>
                          <a:srgbClr val="FFFF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FF00"/>
                          </a:highlight>
                          <a:latin typeface="Calibri" panose="020F0502020204030204" pitchFamily="34" charset="0"/>
                        </a:rPr>
                        <a:t>DH1RGS</a:t>
                      </a:r>
                      <a:endParaRPr lang="en-GB" sz="1300" b="0" i="0" u="none" strike="noStrike">
                        <a:effectLst/>
                        <a:highlight>
                          <a:srgbClr val="FFFF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FF00"/>
                          </a:highlight>
                          <a:latin typeface="Calibri" panose="020F0502020204030204" pitchFamily="34" charset="0"/>
                        </a:rPr>
                        <a:t>JA3DAZ</a:t>
                      </a:r>
                      <a:endParaRPr lang="en-GB" sz="1300" b="0" i="0" u="none" strike="noStrike">
                        <a:effectLst/>
                        <a:highlight>
                          <a:srgbClr val="FFFF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FF00"/>
                          </a:highlight>
                          <a:latin typeface="Calibri" panose="020F0502020204030204" pitchFamily="34" charset="0"/>
                        </a:rPr>
                        <a:t>G6LSO</a:t>
                      </a:r>
                      <a:endParaRPr lang="en-GB" sz="1300" b="0" i="0" u="none" strike="noStrike">
                        <a:effectLst/>
                        <a:highlight>
                          <a:srgbClr val="FFFF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FF00"/>
                          </a:highlight>
                          <a:latin typeface="Calibri" panose="020F0502020204030204" pitchFamily="34" charset="0"/>
                        </a:rPr>
                        <a:t>F8AIP</a:t>
                      </a:r>
                      <a:endParaRPr lang="en-GB" sz="1300" b="0" i="0" u="none" strike="noStrike">
                        <a:effectLst/>
                        <a:highlight>
                          <a:srgbClr val="FFFF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FF00"/>
                          </a:highlight>
                          <a:latin typeface="Calibri" panose="020F0502020204030204" pitchFamily="34" charset="0"/>
                        </a:rPr>
                        <a:t>BG2AUE</a:t>
                      </a:r>
                      <a:endParaRPr lang="en-GB" sz="1300" b="0" i="0" u="none" strike="noStrike">
                        <a:effectLst/>
                        <a:highlight>
                          <a:srgbClr val="FFFF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FF00"/>
                          </a:highlight>
                          <a:latin typeface="Calibri" panose="020F0502020204030204" pitchFamily="34" charset="0"/>
                        </a:rPr>
                        <a:t>EA3BEM</a:t>
                      </a:r>
                      <a:endParaRPr lang="en-GB" sz="1300" b="0" i="0" u="none" strike="noStrike">
                        <a:effectLst/>
                        <a:highlight>
                          <a:srgbClr val="FFFF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FF00"/>
                          </a:highlight>
                          <a:latin typeface="Calibri" panose="020F0502020204030204" pitchFamily="34" charset="0"/>
                        </a:rPr>
                        <a:t>CE3JBD</a:t>
                      </a:r>
                      <a:endParaRPr lang="en-GB" sz="1300" b="0" i="0" u="none" strike="noStrike">
                        <a:effectLst/>
                        <a:highlight>
                          <a:srgbClr val="FFFF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1888359998"/>
                  </a:ext>
                </a:extLst>
              </a:tr>
              <a:tr h="207724">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0000"/>
                          </a:highlight>
                          <a:latin typeface="Calibri" panose="020F0502020204030204" pitchFamily="34" charset="0"/>
                        </a:rPr>
                        <a:t>EI3JHB</a:t>
                      </a:r>
                      <a:endParaRPr lang="en-GB" sz="1300" b="0" i="0" u="none" strike="noStrike">
                        <a:effectLst/>
                        <a:highlight>
                          <a:srgbClr val="FF00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0000"/>
                          </a:highlight>
                          <a:latin typeface="Calibri" panose="020F0502020204030204" pitchFamily="34" charset="0"/>
                        </a:rPr>
                        <a:t>DH1TT</a:t>
                      </a:r>
                      <a:endParaRPr lang="en-GB" sz="1300" b="0" i="0" u="none" strike="noStrike">
                        <a:effectLst/>
                        <a:highlight>
                          <a:srgbClr val="FF00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0000"/>
                          </a:highlight>
                          <a:latin typeface="Calibri" panose="020F0502020204030204" pitchFamily="34" charset="0"/>
                        </a:rPr>
                        <a:t>JA3EGE</a:t>
                      </a:r>
                      <a:endParaRPr lang="en-GB" sz="1300" b="0" i="0" u="none" strike="noStrike">
                        <a:effectLst/>
                        <a:highlight>
                          <a:srgbClr val="FF00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0000"/>
                          </a:highlight>
                          <a:latin typeface="Calibri" panose="020F0502020204030204" pitchFamily="34" charset="0"/>
                        </a:rPr>
                        <a:t>G6NNS</a:t>
                      </a:r>
                      <a:endParaRPr lang="en-GB" sz="1300" b="0" i="0" u="none" strike="noStrike">
                        <a:effectLst/>
                        <a:highlight>
                          <a:srgbClr val="FF00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0000"/>
                          </a:highlight>
                          <a:latin typeface="Calibri" panose="020F0502020204030204" pitchFamily="34" charset="0"/>
                        </a:rPr>
                        <a:t>F8AOF</a:t>
                      </a:r>
                      <a:endParaRPr lang="en-GB" sz="1300" b="0" i="0" u="none" strike="noStrike">
                        <a:effectLst/>
                        <a:highlight>
                          <a:srgbClr val="FF00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0000"/>
                          </a:highlight>
                          <a:latin typeface="Calibri" panose="020F0502020204030204" pitchFamily="34" charset="0"/>
                        </a:rPr>
                        <a:t>BG2QMO</a:t>
                      </a:r>
                      <a:endParaRPr lang="en-GB" sz="1300" b="0" i="0" u="none" strike="noStrike">
                        <a:effectLst/>
                        <a:highlight>
                          <a:srgbClr val="FF00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0000"/>
                          </a:highlight>
                          <a:latin typeface="Calibri" panose="020F0502020204030204" pitchFamily="34" charset="0"/>
                        </a:rPr>
                        <a:t>EA3BP</a:t>
                      </a:r>
                      <a:endParaRPr lang="en-GB" sz="1300" b="0" i="0" u="none" strike="noStrike">
                        <a:effectLst/>
                        <a:highlight>
                          <a:srgbClr val="FF00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0000"/>
                          </a:highlight>
                          <a:latin typeface="Calibri" panose="020F0502020204030204" pitchFamily="34" charset="0"/>
                        </a:rPr>
                        <a:t>CE3VBK</a:t>
                      </a:r>
                      <a:endParaRPr lang="en-GB" sz="1300" b="0" i="0" u="none" strike="noStrike">
                        <a:effectLst/>
                        <a:highlight>
                          <a:srgbClr val="FF00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3687262006"/>
                  </a:ext>
                </a:extLst>
              </a:tr>
              <a:tr h="207724">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C000"/>
                          </a:highlight>
                          <a:latin typeface="Calibri" panose="020F0502020204030204" pitchFamily="34" charset="0"/>
                        </a:rPr>
                        <a:t>EI3JRB</a:t>
                      </a:r>
                      <a:endParaRPr lang="en-GB" sz="1300" b="0" i="0" u="none" strike="noStrike">
                        <a:effectLst/>
                        <a:highlight>
                          <a:srgbClr val="FFC0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C000"/>
                          </a:highlight>
                          <a:latin typeface="Calibri" panose="020F0502020204030204" pitchFamily="34" charset="0"/>
                        </a:rPr>
                        <a:t>DH2NJS</a:t>
                      </a:r>
                      <a:endParaRPr lang="en-GB" sz="1300" b="0" i="0" u="none" strike="noStrike">
                        <a:effectLst/>
                        <a:highlight>
                          <a:srgbClr val="FFC0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C000"/>
                          </a:highlight>
                          <a:latin typeface="Calibri" panose="020F0502020204030204" pitchFamily="34" charset="0"/>
                        </a:rPr>
                        <a:t>JA3FHL</a:t>
                      </a:r>
                      <a:endParaRPr lang="en-GB" sz="1300" b="0" i="0" u="none" strike="noStrike">
                        <a:effectLst/>
                        <a:highlight>
                          <a:srgbClr val="FFC0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C000"/>
                          </a:highlight>
                          <a:latin typeface="Calibri" panose="020F0502020204030204" pitchFamily="34" charset="0"/>
                        </a:rPr>
                        <a:t>G6NYG</a:t>
                      </a:r>
                      <a:endParaRPr lang="en-GB" sz="1300" b="0" i="0" u="none" strike="noStrike">
                        <a:effectLst/>
                        <a:highlight>
                          <a:srgbClr val="FFC0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C000"/>
                          </a:highlight>
                          <a:latin typeface="Calibri" panose="020F0502020204030204" pitchFamily="34" charset="0"/>
                        </a:rPr>
                        <a:t>F8BON</a:t>
                      </a:r>
                      <a:endParaRPr lang="en-GB" sz="1300" b="0" i="0" u="none" strike="noStrike">
                        <a:effectLst/>
                        <a:highlight>
                          <a:srgbClr val="FFC0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C000"/>
                          </a:highlight>
                          <a:latin typeface="Calibri" panose="020F0502020204030204" pitchFamily="34" charset="0"/>
                        </a:rPr>
                        <a:t>BG4LSA</a:t>
                      </a:r>
                      <a:endParaRPr lang="en-GB" sz="1300" b="0" i="0" u="none" strike="noStrike">
                        <a:effectLst/>
                        <a:highlight>
                          <a:srgbClr val="FFC0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C000"/>
                          </a:highlight>
                          <a:latin typeface="Calibri" panose="020F0502020204030204" pitchFamily="34" charset="0"/>
                        </a:rPr>
                        <a:t>EA3BR</a:t>
                      </a:r>
                      <a:endParaRPr lang="en-GB" sz="1300" b="0" i="0" u="none" strike="noStrike">
                        <a:effectLst/>
                        <a:highlight>
                          <a:srgbClr val="FFC0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C000"/>
                          </a:highlight>
                          <a:latin typeface="Calibri" panose="020F0502020204030204" pitchFamily="34" charset="0"/>
                        </a:rPr>
                        <a:t>CE4HUS</a:t>
                      </a:r>
                      <a:endParaRPr lang="en-GB" sz="1300" b="0" i="0" u="none" strike="noStrike">
                        <a:effectLst/>
                        <a:highlight>
                          <a:srgbClr val="FFC0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651918291"/>
                  </a:ext>
                </a:extLst>
              </a:tr>
              <a:tr h="164050">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a:noFill/>
                    </a:lnR>
                    <a:lnT>
                      <a:noFill/>
                    </a:lnT>
                    <a:lnB>
                      <a:noFill/>
                    </a:lnB>
                    <a:noFill/>
                  </a:tcPr>
                </a:tc>
                <a:tc>
                  <a:txBody>
                    <a:bodyPr/>
                    <a:lstStyle/>
                    <a:p>
                      <a:pPr algn="ctr" fontAlgn="ctr">
                        <a:spcBef>
                          <a:spcPts val="0"/>
                        </a:spcBef>
                        <a:spcAft>
                          <a:spcPts val="0"/>
                        </a:spcAft>
                      </a:pPr>
                      <a:endParaRPr lang="en-GB" sz="1300" b="0" i="0" u="none" strike="noStrike">
                        <a:effectLst/>
                        <a:latin typeface="Arial" panose="020B0604020202020204" pitchFamily="34" charset="0"/>
                      </a:endParaRPr>
                    </a:p>
                  </a:txBody>
                  <a:tcPr marL="6824" marR="6824" marT="682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a:noFill/>
                    </a:lnR>
                    <a:lnT>
                      <a:noFill/>
                    </a:lnT>
                    <a:lnB>
                      <a:noFill/>
                    </a:lnB>
                    <a:noFill/>
                  </a:tcPr>
                </a:tc>
                <a:tc>
                  <a:txBody>
                    <a:bodyPr/>
                    <a:lstStyle/>
                    <a:p>
                      <a:pPr algn="ctr" fontAlgn="ctr">
                        <a:spcBef>
                          <a:spcPts val="0"/>
                        </a:spcBef>
                        <a:spcAft>
                          <a:spcPts val="0"/>
                        </a:spcAft>
                      </a:pPr>
                      <a:endParaRPr lang="en-GB" sz="1300" b="0" i="0" u="none" strike="noStrike">
                        <a:effectLst/>
                        <a:latin typeface="Arial" panose="020B0604020202020204" pitchFamily="34" charset="0"/>
                      </a:endParaRPr>
                    </a:p>
                  </a:txBody>
                  <a:tcPr marL="6824" marR="6824" marT="682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a:noFill/>
                    </a:lnR>
                    <a:lnT>
                      <a:noFill/>
                    </a:lnT>
                    <a:lnB>
                      <a:noFill/>
                    </a:lnB>
                    <a:noFill/>
                  </a:tcPr>
                </a:tc>
                <a:tc>
                  <a:txBody>
                    <a:bodyPr/>
                    <a:lstStyle/>
                    <a:p>
                      <a:pPr algn="ctr" fontAlgn="ctr">
                        <a:spcBef>
                          <a:spcPts val="0"/>
                        </a:spcBef>
                        <a:spcAft>
                          <a:spcPts val="0"/>
                        </a:spcAft>
                      </a:pPr>
                      <a:endParaRPr lang="en-GB" sz="1300" b="0" i="0" u="none" strike="noStrike">
                        <a:effectLst/>
                        <a:latin typeface="Arial" panose="020B0604020202020204" pitchFamily="34" charset="0"/>
                      </a:endParaRPr>
                    </a:p>
                  </a:txBody>
                  <a:tcPr marL="6824" marR="6824" marT="682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a:noFill/>
                    </a:lnR>
                    <a:lnT>
                      <a:noFill/>
                    </a:lnT>
                    <a:lnB>
                      <a:noFill/>
                    </a:lnB>
                    <a:noFill/>
                  </a:tcPr>
                </a:tc>
                <a:tc>
                  <a:txBody>
                    <a:bodyPr/>
                    <a:lstStyle/>
                    <a:p>
                      <a:pPr algn="ctr" fontAlgn="ctr">
                        <a:spcBef>
                          <a:spcPts val="0"/>
                        </a:spcBef>
                        <a:spcAft>
                          <a:spcPts val="0"/>
                        </a:spcAft>
                      </a:pPr>
                      <a:endParaRPr lang="en-GB" sz="1300" b="0" i="0" u="none" strike="noStrike">
                        <a:effectLst/>
                        <a:latin typeface="Arial" panose="020B0604020202020204" pitchFamily="34" charset="0"/>
                      </a:endParaRPr>
                    </a:p>
                  </a:txBody>
                  <a:tcPr marL="6824" marR="6824" marT="682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a:noFill/>
                    </a:lnR>
                    <a:lnT>
                      <a:noFill/>
                    </a:lnT>
                    <a:lnB>
                      <a:noFill/>
                    </a:lnB>
                    <a:noFill/>
                  </a:tcPr>
                </a:tc>
                <a:tc>
                  <a:txBody>
                    <a:bodyPr/>
                    <a:lstStyle/>
                    <a:p>
                      <a:pPr algn="ctr" fontAlgn="ctr">
                        <a:spcBef>
                          <a:spcPts val="0"/>
                        </a:spcBef>
                        <a:spcAft>
                          <a:spcPts val="0"/>
                        </a:spcAft>
                      </a:pPr>
                      <a:endParaRPr lang="en-GB" sz="1300" b="0" i="0" u="none" strike="noStrike">
                        <a:effectLst/>
                        <a:latin typeface="Arial" panose="020B0604020202020204" pitchFamily="34" charset="0"/>
                      </a:endParaRPr>
                    </a:p>
                  </a:txBody>
                  <a:tcPr marL="6824" marR="6824" marT="682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a:noFill/>
                    </a:lnR>
                    <a:lnT>
                      <a:noFill/>
                    </a:lnT>
                    <a:lnB>
                      <a:noFill/>
                    </a:lnB>
                    <a:noFill/>
                  </a:tcPr>
                </a:tc>
                <a:tc>
                  <a:txBody>
                    <a:bodyPr/>
                    <a:lstStyle/>
                    <a:p>
                      <a:pPr algn="ctr" fontAlgn="ctr">
                        <a:spcBef>
                          <a:spcPts val="0"/>
                        </a:spcBef>
                        <a:spcAft>
                          <a:spcPts val="0"/>
                        </a:spcAft>
                      </a:pPr>
                      <a:endParaRPr lang="en-GB" sz="1300" b="0" i="0" u="none" strike="noStrike">
                        <a:effectLst/>
                        <a:latin typeface="Arial" panose="020B0604020202020204" pitchFamily="34" charset="0"/>
                      </a:endParaRPr>
                    </a:p>
                  </a:txBody>
                  <a:tcPr marL="6824" marR="6824" marT="682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a:noFill/>
                    </a:lnR>
                    <a:lnT>
                      <a:noFill/>
                    </a:lnT>
                    <a:lnB>
                      <a:noFill/>
                    </a:lnB>
                    <a:noFill/>
                  </a:tcPr>
                </a:tc>
                <a:tc>
                  <a:txBody>
                    <a:bodyPr/>
                    <a:lstStyle/>
                    <a:p>
                      <a:pPr algn="ctr" fontAlgn="ctr">
                        <a:spcBef>
                          <a:spcPts val="0"/>
                        </a:spcBef>
                        <a:spcAft>
                          <a:spcPts val="0"/>
                        </a:spcAft>
                      </a:pPr>
                      <a:endParaRPr lang="en-GB" sz="1300" b="0" i="0" u="none" strike="noStrike">
                        <a:effectLst/>
                        <a:latin typeface="Arial" panose="020B0604020202020204" pitchFamily="34" charset="0"/>
                      </a:endParaRPr>
                    </a:p>
                  </a:txBody>
                  <a:tcPr marL="6824" marR="6824" marT="682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a:noFill/>
                    </a:lnR>
                    <a:lnT>
                      <a:noFill/>
                    </a:lnT>
                    <a:lnB>
                      <a:noFill/>
                    </a:lnB>
                    <a:noFill/>
                  </a:tcPr>
                </a:tc>
                <a:tc>
                  <a:txBody>
                    <a:bodyPr/>
                    <a:lstStyle/>
                    <a:p>
                      <a:pPr algn="ctr" fontAlgn="ctr">
                        <a:spcBef>
                          <a:spcPts val="0"/>
                        </a:spcBef>
                        <a:spcAft>
                          <a:spcPts val="0"/>
                        </a:spcAft>
                      </a:pPr>
                      <a:endParaRPr lang="en-GB" sz="1300" b="0" i="0" u="none" strike="noStrike">
                        <a:effectLst/>
                        <a:latin typeface="Arial" panose="020B0604020202020204" pitchFamily="34" charset="0"/>
                      </a:endParaRPr>
                    </a:p>
                  </a:txBody>
                  <a:tcPr marL="6824" marR="6824" marT="682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a:noFill/>
                    </a:lnR>
                    <a:lnT>
                      <a:noFill/>
                    </a:lnT>
                    <a:lnB>
                      <a:noFill/>
                    </a:lnB>
                    <a:noFill/>
                  </a:tcPr>
                </a:tc>
                <a:extLst>
                  <a:ext uri="{0D108BD9-81ED-4DB2-BD59-A6C34878D82A}">
                    <a16:rowId xmlns:a16="http://schemas.microsoft.com/office/drawing/2014/main" val="3598425366"/>
                  </a:ext>
                </a:extLst>
              </a:tr>
              <a:tr h="382419">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100" b="1" i="0" u="none" strike="noStrike" dirty="0">
                          <a:solidFill>
                            <a:srgbClr val="000000"/>
                          </a:solidFill>
                          <a:effectLst/>
                          <a:latin typeface="Calibri" panose="020F0502020204030204" pitchFamily="34" charset="0"/>
                        </a:rPr>
                        <a:t>Location 9</a:t>
                      </a:r>
                      <a:endParaRPr lang="en-GB" sz="1300" b="0" i="0" u="none" strike="noStrike" dirty="0">
                        <a:effectLs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100" b="1" i="0" u="none" strike="noStrike" dirty="0">
                          <a:solidFill>
                            <a:srgbClr val="000000"/>
                          </a:solidFill>
                          <a:effectLst/>
                          <a:latin typeface="Calibri" panose="020F0502020204030204" pitchFamily="34" charset="0"/>
                        </a:rPr>
                        <a:t>Location 10</a:t>
                      </a:r>
                      <a:endParaRPr lang="en-GB" sz="1300" b="0" i="0" u="none" strike="noStrike" dirty="0">
                        <a:effectLs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100" b="1" i="0" u="none" strike="noStrike" dirty="0">
                          <a:solidFill>
                            <a:srgbClr val="000000"/>
                          </a:solidFill>
                          <a:effectLst/>
                          <a:latin typeface="Calibri" panose="020F0502020204030204" pitchFamily="34" charset="0"/>
                        </a:rPr>
                        <a:t>Location 11</a:t>
                      </a:r>
                      <a:endParaRPr lang="en-GB" sz="1300" b="0" i="0" u="none" strike="noStrike" dirty="0">
                        <a:effectLs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100" b="1" i="0" u="none" strike="noStrike" dirty="0">
                          <a:solidFill>
                            <a:srgbClr val="000000"/>
                          </a:solidFill>
                          <a:effectLst/>
                          <a:latin typeface="Calibri" panose="020F0502020204030204" pitchFamily="34" charset="0"/>
                        </a:rPr>
                        <a:t>Location 12</a:t>
                      </a:r>
                      <a:endParaRPr lang="en-GB" sz="1300" b="0" i="0" u="none" strike="noStrike" dirty="0">
                        <a:effectLs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100" b="1" i="0" u="none" strike="noStrike" dirty="0">
                          <a:solidFill>
                            <a:srgbClr val="000000"/>
                          </a:solidFill>
                          <a:effectLst/>
                          <a:latin typeface="Calibri" panose="020F0502020204030204" pitchFamily="34" charset="0"/>
                        </a:rPr>
                        <a:t>Location 13</a:t>
                      </a:r>
                      <a:endParaRPr lang="en-GB" sz="1300" b="0" i="0" u="none" strike="noStrike" dirty="0">
                        <a:effectLs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100" b="1" i="0" u="none" strike="noStrike" dirty="0">
                          <a:solidFill>
                            <a:srgbClr val="000000"/>
                          </a:solidFill>
                          <a:effectLst/>
                          <a:latin typeface="Calibri" panose="020F0502020204030204" pitchFamily="34" charset="0"/>
                        </a:rPr>
                        <a:t>Location 14</a:t>
                      </a:r>
                      <a:endParaRPr lang="en-GB" sz="1300" b="0" i="0" u="none" strike="noStrike" dirty="0">
                        <a:effectLs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100" b="1" i="0" u="none" strike="noStrike" dirty="0">
                          <a:solidFill>
                            <a:srgbClr val="000000"/>
                          </a:solidFill>
                          <a:effectLst/>
                          <a:latin typeface="Calibri" panose="020F0502020204030204" pitchFamily="34" charset="0"/>
                        </a:rPr>
                        <a:t>Location 15</a:t>
                      </a:r>
                      <a:endParaRPr lang="en-GB" sz="1300" b="0" i="0" u="none" strike="noStrike" dirty="0">
                        <a:effectLs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100" b="1" i="0" u="none" strike="noStrike" dirty="0">
                          <a:solidFill>
                            <a:srgbClr val="000000"/>
                          </a:solidFill>
                          <a:effectLst/>
                          <a:latin typeface="Calibri" panose="020F0502020204030204" pitchFamily="34" charset="0"/>
                        </a:rPr>
                        <a:t>Location 16</a:t>
                      </a:r>
                      <a:endParaRPr lang="en-GB" sz="1300" b="0" i="0" u="none" strike="noStrike" dirty="0">
                        <a:effectLs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3280426094"/>
                  </a:ext>
                </a:extLst>
              </a:tr>
              <a:tr h="207724">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70AD47"/>
                          </a:highlight>
                          <a:latin typeface="Calibri" panose="020F0502020204030204" pitchFamily="34" charset="0"/>
                        </a:rPr>
                        <a:t>RW6FY</a:t>
                      </a:r>
                      <a:endParaRPr lang="en-GB" sz="1300" b="0" i="0" u="none" strike="noStrike">
                        <a:effectLst/>
                        <a:highlight>
                          <a:srgbClr val="70AD47"/>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70AD47"/>
                          </a:highlight>
                          <a:latin typeface="Calibri" panose="020F0502020204030204" pitchFamily="34" charset="0"/>
                        </a:rPr>
                        <a:t>S50XX</a:t>
                      </a:r>
                      <a:endParaRPr lang="en-GB" sz="1300" b="0" i="0" u="none" strike="noStrike">
                        <a:effectLst/>
                        <a:highlight>
                          <a:srgbClr val="70AD47"/>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70AD47"/>
                          </a:highlight>
                          <a:latin typeface="Calibri" panose="020F0502020204030204" pitchFamily="34" charset="0"/>
                        </a:rPr>
                        <a:t>SV1CNS</a:t>
                      </a:r>
                      <a:endParaRPr lang="en-GB" sz="1300" b="0" i="0" u="none" strike="noStrike">
                        <a:effectLst/>
                        <a:highlight>
                          <a:srgbClr val="70AD47"/>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70AD47"/>
                          </a:highlight>
                          <a:latin typeface="Calibri" panose="020F0502020204030204" pitchFamily="34" charset="0"/>
                        </a:rPr>
                        <a:t>PY2DV</a:t>
                      </a:r>
                      <a:endParaRPr lang="en-GB" sz="1300" b="0" i="0" u="none" strike="noStrike">
                        <a:effectLst/>
                        <a:highlight>
                          <a:srgbClr val="70AD47"/>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70AD47"/>
                          </a:highlight>
                          <a:latin typeface="Calibri" panose="020F0502020204030204" pitchFamily="34" charset="0"/>
                        </a:rPr>
                        <a:t>ON5UN</a:t>
                      </a:r>
                      <a:endParaRPr lang="en-GB" sz="1300" b="0" i="0" u="none" strike="noStrike">
                        <a:effectLst/>
                        <a:highlight>
                          <a:srgbClr val="70AD47"/>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70AD47"/>
                          </a:highlight>
                          <a:latin typeface="Calibri" panose="020F0502020204030204" pitchFamily="34" charset="0"/>
                        </a:rPr>
                        <a:t>NA8V</a:t>
                      </a:r>
                      <a:endParaRPr lang="en-GB" sz="1300" b="0" i="0" u="none" strike="noStrike">
                        <a:effectLst/>
                        <a:highlight>
                          <a:srgbClr val="70AD47"/>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70AD47"/>
                          </a:highlight>
                          <a:latin typeface="Calibri" panose="020F0502020204030204" pitchFamily="34" charset="0"/>
                        </a:rPr>
                        <a:t>LX1CC</a:t>
                      </a:r>
                      <a:endParaRPr lang="en-GB" sz="1300" b="0" i="0" u="none" strike="noStrike">
                        <a:effectLst/>
                        <a:highlight>
                          <a:srgbClr val="70AD47"/>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70AD47"/>
                          </a:highlight>
                          <a:latin typeface="Calibri" panose="020F0502020204030204" pitchFamily="34" charset="0"/>
                        </a:rPr>
                        <a:t>M6UIT</a:t>
                      </a:r>
                      <a:endParaRPr lang="en-GB" sz="1300" b="0" i="0" u="none" strike="noStrike">
                        <a:effectLst/>
                        <a:highlight>
                          <a:srgbClr val="70AD47"/>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3498106326"/>
                  </a:ext>
                </a:extLst>
              </a:tr>
              <a:tr h="207724">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latin typeface="Calibri" panose="020F0502020204030204" pitchFamily="34" charset="0"/>
                        </a:rPr>
                        <a:t>RW9JZ</a:t>
                      </a:r>
                      <a:endParaRPr lang="en-GB" sz="1300" b="0" i="0" u="none" strike="noStrike">
                        <a:effectLs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latin typeface="Calibri" panose="020F0502020204030204" pitchFamily="34" charset="0"/>
                        </a:rPr>
                        <a:t>S51CK</a:t>
                      </a:r>
                      <a:endParaRPr lang="en-GB" sz="1300" b="0" i="0" u="none" strike="noStrike">
                        <a:effectLs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latin typeface="Calibri" panose="020F0502020204030204" pitchFamily="34" charset="0"/>
                        </a:rPr>
                        <a:t>SV1CQN</a:t>
                      </a:r>
                      <a:endParaRPr lang="en-GB" sz="1300" b="0" i="0" u="none" strike="noStrike">
                        <a:effectLs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latin typeface="Calibri" panose="020F0502020204030204" pitchFamily="34" charset="0"/>
                        </a:rPr>
                        <a:t>PY2EIO</a:t>
                      </a:r>
                      <a:endParaRPr lang="en-GB" sz="1300" b="0" i="0" u="none" strike="noStrike">
                        <a:effectLs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latin typeface="Calibri" panose="020F0502020204030204" pitchFamily="34" charset="0"/>
                        </a:rPr>
                        <a:t>ON6FDP</a:t>
                      </a:r>
                      <a:endParaRPr lang="en-GB" sz="1300" b="0" i="0" u="none" strike="noStrike">
                        <a:effectLs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latin typeface="Calibri" panose="020F0502020204030204" pitchFamily="34" charset="0"/>
                        </a:rPr>
                        <a:t>NC1CC</a:t>
                      </a:r>
                      <a:endParaRPr lang="en-GB" sz="1300" b="0" i="0" u="none" strike="noStrike">
                        <a:effectLs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latin typeface="Calibri" panose="020F0502020204030204" pitchFamily="34" charset="0"/>
                        </a:rPr>
                        <a:t>LX1FF</a:t>
                      </a:r>
                      <a:endParaRPr lang="en-GB" sz="1300" b="0" i="0" u="none" strike="noStrike">
                        <a:effectLs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latin typeface="Calibri" panose="020F0502020204030204" pitchFamily="34" charset="0"/>
                        </a:rPr>
                        <a:t>M6UKZ</a:t>
                      </a:r>
                      <a:endParaRPr lang="en-GB" sz="1300" b="0" i="0" u="none" strike="noStrike">
                        <a:effectLs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2952049573"/>
                  </a:ext>
                </a:extLst>
              </a:tr>
              <a:tr h="207724">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8EA9DB"/>
                          </a:highlight>
                          <a:latin typeface="Calibri" panose="020F0502020204030204" pitchFamily="34" charset="0"/>
                        </a:rPr>
                        <a:t>RX3AM</a:t>
                      </a:r>
                      <a:endParaRPr lang="en-GB" sz="1300" b="0" i="0" u="none" strike="noStrike">
                        <a:effectLst/>
                        <a:highlight>
                          <a:srgbClr val="8EA9DB"/>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8EA9DB"/>
                          </a:highlight>
                          <a:latin typeface="Calibri" panose="020F0502020204030204" pitchFamily="34" charset="0"/>
                        </a:rPr>
                        <a:t>S51DD</a:t>
                      </a:r>
                      <a:endParaRPr lang="en-GB" sz="1300" b="0" i="0" u="none" strike="noStrike">
                        <a:effectLst/>
                        <a:highlight>
                          <a:srgbClr val="8EA9DB"/>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8EA9DB"/>
                          </a:highlight>
                          <a:latin typeface="Calibri" panose="020F0502020204030204" pitchFamily="34" charset="0"/>
                        </a:rPr>
                        <a:t>SV1DZB</a:t>
                      </a:r>
                      <a:endParaRPr lang="en-GB" sz="1300" b="0" i="0" u="none" strike="noStrike">
                        <a:effectLst/>
                        <a:highlight>
                          <a:srgbClr val="8EA9DB"/>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8EA9DB"/>
                          </a:highlight>
                          <a:latin typeface="Calibri" panose="020F0502020204030204" pitchFamily="34" charset="0"/>
                        </a:rPr>
                        <a:t>PY2ERA</a:t>
                      </a:r>
                      <a:endParaRPr lang="en-GB" sz="1300" b="0" i="0" u="none" strike="noStrike">
                        <a:effectLst/>
                        <a:highlight>
                          <a:srgbClr val="8EA9DB"/>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8EA9DB"/>
                          </a:highlight>
                          <a:latin typeface="Calibri" panose="020F0502020204030204" pitchFamily="34" charset="0"/>
                        </a:rPr>
                        <a:t>ON6ID</a:t>
                      </a:r>
                      <a:endParaRPr lang="en-GB" sz="1300" b="0" i="0" u="none" strike="noStrike">
                        <a:effectLst/>
                        <a:highlight>
                          <a:srgbClr val="8EA9DB"/>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8EA9DB"/>
                          </a:highlight>
                          <a:latin typeface="Calibri" panose="020F0502020204030204" pitchFamily="34" charset="0"/>
                        </a:rPr>
                        <a:t>ND3L</a:t>
                      </a:r>
                      <a:endParaRPr lang="en-GB" sz="1300" b="0" i="0" u="none" strike="noStrike">
                        <a:effectLst/>
                        <a:highlight>
                          <a:srgbClr val="8EA9DB"/>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8EA9DB"/>
                          </a:highlight>
                          <a:latin typeface="Calibri" panose="020F0502020204030204" pitchFamily="34" charset="0"/>
                        </a:rPr>
                        <a:t>LX1GQ</a:t>
                      </a:r>
                      <a:endParaRPr lang="en-GB" sz="1300" b="0" i="0" u="none" strike="noStrike">
                        <a:effectLst/>
                        <a:highlight>
                          <a:srgbClr val="8EA9DB"/>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8EA9DB"/>
                          </a:highlight>
                          <a:latin typeface="Calibri" panose="020F0502020204030204" pitchFamily="34" charset="0"/>
                        </a:rPr>
                        <a:t>M6WYD</a:t>
                      </a:r>
                      <a:endParaRPr lang="en-GB" sz="1300" b="0" i="0" u="none" strike="noStrike">
                        <a:effectLst/>
                        <a:highlight>
                          <a:srgbClr val="8EA9DB"/>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45555029"/>
                  </a:ext>
                </a:extLst>
              </a:tr>
              <a:tr h="207724">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FF00"/>
                          </a:highlight>
                          <a:latin typeface="Calibri" panose="020F0502020204030204" pitchFamily="34" charset="0"/>
                        </a:rPr>
                        <a:t>RX3ASQ</a:t>
                      </a:r>
                      <a:endParaRPr lang="en-GB" sz="1300" b="0" i="0" u="none" strike="noStrike">
                        <a:effectLst/>
                        <a:highlight>
                          <a:srgbClr val="FFFF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FF00"/>
                          </a:highlight>
                          <a:latin typeface="Calibri" panose="020F0502020204030204" pitchFamily="34" charset="0"/>
                        </a:rPr>
                        <a:t>S51DX</a:t>
                      </a:r>
                      <a:endParaRPr lang="en-GB" sz="1300" b="0" i="0" u="none" strike="noStrike">
                        <a:effectLst/>
                        <a:highlight>
                          <a:srgbClr val="FFFF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FF00"/>
                          </a:highlight>
                          <a:latin typeface="Calibri" panose="020F0502020204030204" pitchFamily="34" charset="0"/>
                        </a:rPr>
                        <a:t>SV1EBV</a:t>
                      </a:r>
                      <a:endParaRPr lang="en-GB" sz="1300" b="0" i="0" u="none" strike="noStrike">
                        <a:effectLst/>
                        <a:highlight>
                          <a:srgbClr val="FFFF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FF00"/>
                          </a:highlight>
                          <a:latin typeface="Calibri" panose="020F0502020204030204" pitchFamily="34" charset="0"/>
                        </a:rPr>
                        <a:t>PY2FZ</a:t>
                      </a:r>
                      <a:endParaRPr lang="en-GB" sz="1300" b="0" i="0" u="none" strike="noStrike">
                        <a:effectLst/>
                        <a:highlight>
                          <a:srgbClr val="FFFF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FF00"/>
                          </a:highlight>
                          <a:latin typeface="Calibri" panose="020F0502020204030204" pitchFamily="34" charset="0"/>
                        </a:rPr>
                        <a:t>ON6PRO</a:t>
                      </a:r>
                      <a:endParaRPr lang="en-GB" sz="1300" b="0" i="0" u="none" strike="noStrike">
                        <a:effectLst/>
                        <a:highlight>
                          <a:srgbClr val="FFFF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FF00"/>
                          </a:highlight>
                          <a:latin typeface="Calibri" panose="020F0502020204030204" pitchFamily="34" charset="0"/>
                        </a:rPr>
                        <a:t>ND4Q</a:t>
                      </a:r>
                      <a:endParaRPr lang="en-GB" sz="1300" b="0" i="0" u="none" strike="noStrike">
                        <a:effectLst/>
                        <a:highlight>
                          <a:srgbClr val="FFFF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FF00"/>
                          </a:highlight>
                          <a:latin typeface="Calibri" panose="020F0502020204030204" pitchFamily="34" charset="0"/>
                        </a:rPr>
                        <a:t>LX1HD</a:t>
                      </a:r>
                      <a:endParaRPr lang="en-GB" sz="1300" b="0" i="0" u="none" strike="noStrike">
                        <a:effectLst/>
                        <a:highlight>
                          <a:srgbClr val="FFFF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FF00"/>
                          </a:highlight>
                          <a:latin typeface="Calibri" panose="020F0502020204030204" pitchFamily="34" charset="0"/>
                        </a:rPr>
                        <a:t>M7BLX</a:t>
                      </a:r>
                      <a:endParaRPr lang="en-GB" sz="1300" b="0" i="0" u="none" strike="noStrike">
                        <a:effectLst/>
                        <a:highlight>
                          <a:srgbClr val="FFFF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3278989446"/>
                  </a:ext>
                </a:extLst>
              </a:tr>
              <a:tr h="207724">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0000"/>
                          </a:highlight>
                          <a:latin typeface="Calibri" panose="020F0502020204030204" pitchFamily="34" charset="0"/>
                        </a:rPr>
                        <a:t>RX4CD</a:t>
                      </a:r>
                      <a:endParaRPr lang="en-GB" sz="1300" b="0" i="0" u="none" strike="noStrike">
                        <a:effectLst/>
                        <a:highlight>
                          <a:srgbClr val="FF00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0000"/>
                          </a:highlight>
                          <a:latin typeface="Calibri" panose="020F0502020204030204" pitchFamily="34" charset="0"/>
                        </a:rPr>
                        <a:t>S51RB</a:t>
                      </a:r>
                      <a:endParaRPr lang="en-GB" sz="1300" b="0" i="0" u="none" strike="noStrike">
                        <a:effectLst/>
                        <a:highlight>
                          <a:srgbClr val="FF00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0000"/>
                          </a:highlight>
                          <a:latin typeface="Calibri" panose="020F0502020204030204" pitchFamily="34" charset="0"/>
                        </a:rPr>
                        <a:t>SV1EDY</a:t>
                      </a:r>
                      <a:endParaRPr lang="en-GB" sz="1300" b="0" i="0" u="none" strike="noStrike">
                        <a:effectLst/>
                        <a:highlight>
                          <a:srgbClr val="FF00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0000"/>
                          </a:highlight>
                          <a:latin typeface="Calibri" panose="020F0502020204030204" pitchFamily="34" charset="0"/>
                        </a:rPr>
                        <a:t>PY2HT</a:t>
                      </a:r>
                      <a:endParaRPr lang="en-GB" sz="1300" b="0" i="0" u="none" strike="noStrike">
                        <a:effectLst/>
                        <a:highlight>
                          <a:srgbClr val="FF00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0000"/>
                          </a:highlight>
                          <a:latin typeface="Calibri" panose="020F0502020204030204" pitchFamily="34" charset="0"/>
                        </a:rPr>
                        <a:t>ON6PV</a:t>
                      </a:r>
                      <a:endParaRPr lang="en-GB" sz="1300" b="0" i="0" u="none" strike="noStrike">
                        <a:effectLst/>
                        <a:highlight>
                          <a:srgbClr val="FF00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0000"/>
                          </a:highlight>
                          <a:latin typeface="Calibri" panose="020F0502020204030204" pitchFamily="34" charset="0"/>
                        </a:rPr>
                        <a:t>ND9G</a:t>
                      </a:r>
                      <a:endParaRPr lang="en-GB" sz="1300" b="0" i="0" u="none" strike="noStrike">
                        <a:effectLst/>
                        <a:highlight>
                          <a:srgbClr val="FF00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0000"/>
                          </a:highlight>
                          <a:latin typeface="Calibri" panose="020F0502020204030204" pitchFamily="34" charset="0"/>
                        </a:rPr>
                        <a:t>LX1JAZ</a:t>
                      </a:r>
                      <a:endParaRPr lang="en-GB" sz="1300" b="0" i="0" u="none" strike="noStrike">
                        <a:effectLst/>
                        <a:highlight>
                          <a:srgbClr val="FF00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0000"/>
                          </a:highlight>
                          <a:latin typeface="Calibri" panose="020F0502020204030204" pitchFamily="34" charset="0"/>
                        </a:rPr>
                        <a:t>M7BXV</a:t>
                      </a:r>
                      <a:endParaRPr lang="en-GB" sz="1300" b="0" i="0" u="none" strike="noStrike">
                        <a:effectLst/>
                        <a:highlight>
                          <a:srgbClr val="FF00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46252816"/>
                  </a:ext>
                </a:extLst>
              </a:tr>
              <a:tr h="207724">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C000"/>
                          </a:highlight>
                          <a:latin typeface="Calibri" panose="020F0502020204030204" pitchFamily="34" charset="0"/>
                        </a:rPr>
                        <a:t>RX6ASO</a:t>
                      </a:r>
                      <a:endParaRPr lang="en-GB" sz="1300" b="0" i="0" u="none" strike="noStrike">
                        <a:effectLst/>
                        <a:highlight>
                          <a:srgbClr val="FFC0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C000"/>
                          </a:highlight>
                          <a:latin typeface="Calibri" panose="020F0502020204030204" pitchFamily="34" charset="0"/>
                        </a:rPr>
                        <a:t>S51TA</a:t>
                      </a:r>
                      <a:endParaRPr lang="en-GB" sz="1300" b="0" i="0" u="none" strike="noStrike">
                        <a:effectLst/>
                        <a:highlight>
                          <a:srgbClr val="FFC0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C000"/>
                          </a:highlight>
                          <a:latin typeface="Calibri" panose="020F0502020204030204" pitchFamily="34" charset="0"/>
                        </a:rPr>
                        <a:t>SV1EGE</a:t>
                      </a:r>
                      <a:endParaRPr lang="en-GB" sz="1300" b="0" i="0" u="none" strike="noStrike">
                        <a:effectLst/>
                        <a:highlight>
                          <a:srgbClr val="FFC0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C000"/>
                          </a:highlight>
                          <a:latin typeface="Calibri" panose="020F0502020204030204" pitchFamily="34" charset="0"/>
                        </a:rPr>
                        <a:t>PY2NA</a:t>
                      </a:r>
                      <a:endParaRPr lang="en-GB" sz="1300" b="0" i="0" u="none" strike="noStrike">
                        <a:effectLst/>
                        <a:highlight>
                          <a:srgbClr val="FFC0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C000"/>
                          </a:highlight>
                          <a:latin typeface="Calibri" panose="020F0502020204030204" pitchFamily="34" charset="0"/>
                        </a:rPr>
                        <a:t>ON6VDS</a:t>
                      </a:r>
                      <a:endParaRPr lang="en-GB" sz="1300" b="0" i="0" u="none" strike="noStrike">
                        <a:effectLst/>
                        <a:highlight>
                          <a:srgbClr val="FFC0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C000"/>
                          </a:highlight>
                          <a:latin typeface="Calibri" panose="020F0502020204030204" pitchFamily="34" charset="0"/>
                        </a:rPr>
                        <a:t>NE8Z</a:t>
                      </a:r>
                      <a:endParaRPr lang="en-GB" sz="1300" b="0" i="0" u="none" strike="noStrike">
                        <a:effectLst/>
                        <a:highlight>
                          <a:srgbClr val="FFC0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C000"/>
                          </a:highlight>
                          <a:latin typeface="Calibri" panose="020F0502020204030204" pitchFamily="34" charset="0"/>
                        </a:rPr>
                        <a:t>LX1JH</a:t>
                      </a:r>
                      <a:endParaRPr lang="en-GB" sz="1300" b="0" i="0" u="none" strike="noStrike">
                        <a:effectLst/>
                        <a:highlight>
                          <a:srgbClr val="FFC0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C000"/>
                          </a:highlight>
                          <a:latin typeface="Calibri" panose="020F0502020204030204" pitchFamily="34" charset="0"/>
                        </a:rPr>
                        <a:t>M7CKR</a:t>
                      </a:r>
                      <a:endParaRPr lang="en-GB" sz="1300" b="0" i="0" u="none" strike="noStrike">
                        <a:effectLst/>
                        <a:highlight>
                          <a:srgbClr val="FFC0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4023837558"/>
                  </a:ext>
                </a:extLst>
              </a:tr>
              <a:tr h="164050">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a:noFill/>
                    </a:lnR>
                    <a:lnT>
                      <a:noFill/>
                    </a:lnT>
                    <a:lnB>
                      <a:noFill/>
                    </a:lnB>
                    <a:noFill/>
                  </a:tcPr>
                </a:tc>
                <a:tc>
                  <a:txBody>
                    <a:bodyPr/>
                    <a:lstStyle/>
                    <a:p>
                      <a:pPr algn="ctr" fontAlgn="ctr">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a:noFill/>
                    </a:lnR>
                    <a:lnT>
                      <a:noFill/>
                    </a:lnT>
                    <a:lnB>
                      <a:noFill/>
                    </a:lnB>
                    <a:noFill/>
                  </a:tcPr>
                </a:tc>
                <a:tc>
                  <a:txBody>
                    <a:bodyPr/>
                    <a:lstStyle/>
                    <a:p>
                      <a:pPr algn="ctr" fontAlgn="ctr">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a:noFill/>
                    </a:lnR>
                    <a:lnT>
                      <a:noFill/>
                    </a:lnT>
                    <a:lnB>
                      <a:noFill/>
                    </a:lnB>
                    <a:noFill/>
                  </a:tcPr>
                </a:tc>
                <a:tc>
                  <a:txBody>
                    <a:bodyPr/>
                    <a:lstStyle/>
                    <a:p>
                      <a:pPr algn="ctr" fontAlgn="ctr">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a:noFill/>
                    </a:lnR>
                    <a:lnT>
                      <a:noFill/>
                    </a:lnT>
                    <a:lnB>
                      <a:noFill/>
                    </a:lnB>
                    <a:noFill/>
                  </a:tcPr>
                </a:tc>
                <a:tc>
                  <a:txBody>
                    <a:bodyPr/>
                    <a:lstStyle/>
                    <a:p>
                      <a:pPr algn="ctr" fontAlgn="ctr">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a:noFill/>
                    </a:lnR>
                    <a:lnT>
                      <a:noFill/>
                    </a:lnT>
                    <a:lnB>
                      <a:noFill/>
                    </a:lnB>
                    <a:noFill/>
                  </a:tcPr>
                </a:tc>
                <a:tc>
                  <a:txBody>
                    <a:bodyPr/>
                    <a:lstStyle/>
                    <a:p>
                      <a:pPr algn="ctr" fontAlgn="ctr">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a:noFill/>
                    </a:lnR>
                    <a:lnT>
                      <a:noFill/>
                    </a:lnT>
                    <a:lnB>
                      <a:noFill/>
                    </a:lnB>
                    <a:noFill/>
                  </a:tcPr>
                </a:tc>
                <a:tc>
                  <a:txBody>
                    <a:bodyPr/>
                    <a:lstStyle/>
                    <a:p>
                      <a:pPr algn="ctr" fontAlgn="ctr">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a:noFill/>
                    </a:lnR>
                    <a:lnT>
                      <a:noFill/>
                    </a:lnT>
                    <a:lnB>
                      <a:noFill/>
                    </a:lnB>
                    <a:noFill/>
                  </a:tcPr>
                </a:tc>
                <a:tc>
                  <a:txBody>
                    <a:bodyPr/>
                    <a:lstStyle/>
                    <a:p>
                      <a:pPr algn="ctr" fontAlgn="ctr">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a:noFill/>
                    </a:lnR>
                    <a:lnT>
                      <a:noFill/>
                    </a:lnT>
                    <a:lnB>
                      <a:noFill/>
                    </a:lnB>
                    <a:noFill/>
                  </a:tcPr>
                </a:tc>
                <a:tc>
                  <a:txBody>
                    <a:bodyPr/>
                    <a:lstStyle/>
                    <a:p>
                      <a:pPr algn="ctr" fontAlgn="ctr">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spcBef>
                          <a:spcPts val="0"/>
                        </a:spcBef>
                        <a:spcAft>
                          <a:spcPts val="0"/>
                        </a:spcAft>
                      </a:pPr>
                      <a:r>
                        <a:rPr lang="en-GB" sz="900" b="0" i="0" u="none" strike="noStrike" dirty="0">
                          <a:solidFill>
                            <a:srgbClr val="000000"/>
                          </a:solidFill>
                          <a:effectLst/>
                          <a:latin typeface="Calibri" panose="020F0502020204030204" pitchFamily="34" charset="0"/>
                        </a:rPr>
                        <a:t> </a:t>
                      </a:r>
                      <a:endParaRPr lang="en-GB" sz="1300" b="0" i="0" u="none" strike="noStrike" dirty="0">
                        <a:effectLst/>
                        <a:latin typeface="Arial" panose="020B0604020202020204" pitchFamily="34" charset="0"/>
                      </a:endParaRPr>
                    </a:p>
                  </a:txBody>
                  <a:tcPr marL="6824" marR="6824" marT="6824" marB="0" anchor="b">
                    <a:lnL>
                      <a:noFill/>
                    </a:lnL>
                    <a:lnR>
                      <a:noFill/>
                    </a:lnR>
                    <a:lnT>
                      <a:noFill/>
                    </a:lnT>
                    <a:lnB>
                      <a:noFill/>
                    </a:lnB>
                    <a:noFill/>
                  </a:tcPr>
                </a:tc>
                <a:extLst>
                  <a:ext uri="{0D108BD9-81ED-4DB2-BD59-A6C34878D82A}">
                    <a16:rowId xmlns:a16="http://schemas.microsoft.com/office/drawing/2014/main" val="2561369906"/>
                  </a:ext>
                </a:extLst>
              </a:tr>
            </a:tbl>
          </a:graphicData>
        </a:graphic>
      </p:graphicFrame>
    </p:spTree>
    <p:extLst>
      <p:ext uri="{BB962C8B-B14F-4D97-AF65-F5344CB8AC3E}">
        <p14:creationId xmlns:p14="http://schemas.microsoft.com/office/powerpoint/2010/main" val="36281483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4ACF7-5AC0-B089-7796-B3D138553180}"/>
              </a:ext>
            </a:extLst>
          </p:cNvPr>
          <p:cNvSpPr>
            <a:spLocks noGrp="1"/>
          </p:cNvSpPr>
          <p:nvPr>
            <p:ph type="title"/>
          </p:nvPr>
        </p:nvSpPr>
        <p:spPr>
          <a:xfrm>
            <a:off x="368519" y="152400"/>
            <a:ext cx="7886700" cy="994172"/>
          </a:xfrm>
        </p:spPr>
        <p:txBody>
          <a:bodyPr/>
          <a:lstStyle/>
          <a:p>
            <a:r>
              <a:rPr lang="en-US" dirty="0"/>
              <a:t>Activity </a:t>
            </a:r>
            <a:r>
              <a:rPr lang="en-US" dirty="0" err="1"/>
              <a:t>Customisation</a:t>
            </a:r>
            <a:endParaRPr lang="en-US" dirty="0"/>
          </a:p>
        </p:txBody>
      </p:sp>
      <p:sp>
        <p:nvSpPr>
          <p:cNvPr id="3" name="Content Placeholder 2">
            <a:extLst>
              <a:ext uri="{FF2B5EF4-FFF2-40B4-BE49-F238E27FC236}">
                <a16:creationId xmlns:a16="http://schemas.microsoft.com/office/drawing/2014/main" id="{15973A55-D97F-171B-13D9-6E20470BDAA9}"/>
              </a:ext>
            </a:extLst>
          </p:cNvPr>
          <p:cNvSpPr>
            <a:spLocks noGrp="1"/>
          </p:cNvSpPr>
          <p:nvPr>
            <p:ph idx="1"/>
          </p:nvPr>
        </p:nvSpPr>
        <p:spPr>
          <a:xfrm>
            <a:off x="451288" y="1116092"/>
            <a:ext cx="8241424" cy="3715161"/>
          </a:xfrm>
        </p:spPr>
        <p:txBody>
          <a:bodyPr>
            <a:normAutofit fontScale="25000" lnSpcReduction="20000"/>
          </a:bodyPr>
          <a:lstStyle/>
          <a:p>
            <a:pPr>
              <a:spcBef>
                <a:spcPts val="1650"/>
              </a:spcBef>
            </a:pPr>
            <a:r>
              <a:rPr lang="en-US" sz="5600" dirty="0"/>
              <a:t>The enclosed is a walkie talkie code hunt is designed for a circa 45 minute Base activity in Castle Saunderson. However, it can easily be </a:t>
            </a:r>
            <a:r>
              <a:rPr lang="en-US" sz="5600" dirty="0" err="1"/>
              <a:t>customised</a:t>
            </a:r>
            <a:r>
              <a:rPr lang="en-US" sz="5600" dirty="0"/>
              <a:t> to any camp or park location. Course can be made shorter or longer by placing code farther away, placing more codes, making code more difficult to find with more quirky clues etc.</a:t>
            </a:r>
          </a:p>
          <a:p>
            <a:pPr>
              <a:spcBef>
                <a:spcPts val="1650"/>
              </a:spcBef>
            </a:pPr>
            <a:r>
              <a:rPr lang="en-US" sz="5600" dirty="0"/>
              <a:t>To customize, drag the grid square overlay to the side on slides 2 and 4</a:t>
            </a:r>
          </a:p>
          <a:p>
            <a:pPr>
              <a:spcBef>
                <a:spcPts val="1650"/>
              </a:spcBef>
            </a:pPr>
            <a:r>
              <a:rPr lang="en-US" sz="5600" dirty="0"/>
              <a:t>Delete the google earth screen shot of lough dan on slides 2 and 4 and replace it with a google earth image or map of your camp/park etc. (move the screen shot to the back and then drag the grid square overlay  back over your screen shot</a:t>
            </a:r>
          </a:p>
          <a:p>
            <a:pPr>
              <a:spcBef>
                <a:spcPts val="1650"/>
              </a:spcBef>
            </a:pPr>
            <a:r>
              <a:rPr lang="en-US" sz="5600" dirty="0"/>
              <a:t>Walk the area of your camp/park and pick out interesting places to place or hide the code cards note the </a:t>
            </a:r>
            <a:r>
              <a:rPr lang="en-US" sz="5600" dirty="0" err="1"/>
              <a:t>lat</a:t>
            </a:r>
            <a:r>
              <a:rPr lang="en-US" sz="5600" dirty="0"/>
              <a:t>/long/easting/northing locations based on the map you have created. Think about funny entertaining clues related to the surroundings. The number of locations and the distance between them determine how long the activity takes</a:t>
            </a:r>
          </a:p>
          <a:p>
            <a:pPr>
              <a:spcBef>
                <a:spcPts val="1650"/>
              </a:spcBef>
            </a:pPr>
            <a:r>
              <a:rPr lang="en-US" sz="5600" dirty="0"/>
              <a:t>Move the red location area dots on slide 2 to the new locations and Replace the </a:t>
            </a:r>
            <a:r>
              <a:rPr lang="en-US" sz="5600" dirty="0" err="1"/>
              <a:t>lat</a:t>
            </a:r>
            <a:r>
              <a:rPr lang="en-US" sz="5600" dirty="0"/>
              <a:t>/long info and clues in slide 3 and print out one copy of slide 5 &amp; 6 for each Command/PL leader</a:t>
            </a:r>
          </a:p>
          <a:p>
            <a:pPr>
              <a:spcBef>
                <a:spcPts val="1650"/>
              </a:spcBef>
            </a:pPr>
            <a:r>
              <a:rPr lang="en-US" sz="5600" dirty="0"/>
              <a:t>Print out a copy of slide 2-4 as required for each search one for each team</a:t>
            </a:r>
          </a:p>
          <a:p>
            <a:pPr>
              <a:spcBef>
                <a:spcPts val="1650"/>
              </a:spcBef>
            </a:pPr>
            <a:r>
              <a:rPr lang="en-US" sz="5600" dirty="0"/>
              <a:t>Laminated sheets and dry whiteboard markers can used so sheets and game  can be re-used to avoid waste and make waterproof.</a:t>
            </a:r>
          </a:p>
          <a:p>
            <a:pPr>
              <a:spcBef>
                <a:spcPts val="1650"/>
              </a:spcBef>
            </a:pPr>
            <a:endParaRPr lang="en-US" dirty="0"/>
          </a:p>
        </p:txBody>
      </p:sp>
    </p:spTree>
    <p:extLst>
      <p:ext uri="{BB962C8B-B14F-4D97-AF65-F5344CB8AC3E}">
        <p14:creationId xmlns:p14="http://schemas.microsoft.com/office/powerpoint/2010/main" val="40590328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103145</TotalTime>
  <Words>3207</Words>
  <Application>Microsoft Macintosh PowerPoint</Application>
  <PresentationFormat>On-screen Show (4:3)</PresentationFormat>
  <Paragraphs>1153</Paragraphs>
  <Slides>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ADLaM Display</vt:lpstr>
      <vt:lpstr>Arial</vt:lpstr>
      <vt:lpstr>Calibri</vt:lpstr>
      <vt:lpstr>Wingdings</vt:lpstr>
      <vt:lpstr>Office Theme</vt:lpstr>
      <vt:lpstr>Radio Code Hunt </vt:lpstr>
      <vt:lpstr>PowerPoint Presentation</vt:lpstr>
      <vt:lpstr>PowerPoint Presentation</vt:lpstr>
      <vt:lpstr>PowerPoint Presentation</vt:lpstr>
      <vt:lpstr>PowerPoint Presentation</vt:lpstr>
      <vt:lpstr>Callsign Cards </vt:lpstr>
      <vt:lpstr>Activity Customisation</vt:lpstr>
    </vt:vector>
  </TitlesOfParts>
  <Manager/>
  <Company>Kilternan 10th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Kilternan 10th AGM</dc:title>
  <dc:subject/>
  <dc:creator>John Holland</dc:creator>
  <cp:keywords/>
  <dc:description/>
  <cp:lastModifiedBy>John Holland</cp:lastModifiedBy>
  <cp:revision>307</cp:revision>
  <cp:lastPrinted>2024-06-21T04:57:38Z</cp:lastPrinted>
  <dcterms:created xsi:type="dcterms:W3CDTF">2010-11-03T21:03:51Z</dcterms:created>
  <dcterms:modified xsi:type="dcterms:W3CDTF">2024-06-25T15:59:03Z</dcterms:modified>
  <cp:category/>
</cp:coreProperties>
</file>