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7" r:id="rId2"/>
    <p:sldId id="263" r:id="rId3"/>
    <p:sldId id="278" r:id="rId4"/>
    <p:sldId id="256" r:id="rId5"/>
    <p:sldId id="257" r:id="rId6"/>
    <p:sldId id="279" r:id="rId7"/>
    <p:sldId id="264" r:id="rId8"/>
    <p:sldId id="261" r:id="rId9"/>
    <p:sldId id="271" r:id="rId10"/>
    <p:sldId id="267" r:id="rId11"/>
    <p:sldId id="265" r:id="rId12"/>
    <p:sldId id="266" r:id="rId13"/>
    <p:sldId id="268" r:id="rId14"/>
    <p:sldId id="269" r:id="rId15"/>
    <p:sldId id="270"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showGuides="1">
      <p:cViewPr varScale="1">
        <p:scale>
          <a:sx n="123" d="100"/>
          <a:sy n="123" d="100"/>
        </p:scale>
        <p:origin x="6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415EB-115C-9145-A1F0-573AE0C5EFDC}" type="datetimeFigureOut">
              <a:rPr lang="en-US" smtClean="0"/>
              <a:t>10/18/23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E0ABA-8C3C-6242-9B8F-CEBBF15984A5}" type="slidenum">
              <a:rPr lang="en-US" smtClean="0"/>
              <a:t>‹#›</a:t>
            </a:fld>
            <a:endParaRPr lang="en-US"/>
          </a:p>
        </p:txBody>
      </p:sp>
    </p:spTree>
    <p:extLst>
      <p:ext uri="{BB962C8B-B14F-4D97-AF65-F5344CB8AC3E}">
        <p14:creationId xmlns:p14="http://schemas.microsoft.com/office/powerpoint/2010/main" val="177516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E0ABA-8C3C-6242-9B8F-CEBBF15984A5}" type="slidenum">
              <a:rPr lang="en-US" smtClean="0"/>
              <a:t>2</a:t>
            </a:fld>
            <a:endParaRPr lang="en-US"/>
          </a:p>
        </p:txBody>
      </p:sp>
    </p:spTree>
    <p:extLst>
      <p:ext uri="{BB962C8B-B14F-4D97-AF65-F5344CB8AC3E}">
        <p14:creationId xmlns:p14="http://schemas.microsoft.com/office/powerpoint/2010/main" val="33522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E7E7-451E-714F-9A2A-70EB635B39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B17202-2B41-F942-BAD0-6A46FEDD9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F95310-A7CB-FE48-943F-1135414CEE56}"/>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8AF96B31-E35D-A748-AD44-E7A7739FD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CEE62-3E18-8841-BA32-5ABDF3D1D7D9}"/>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308939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B85E-C18A-824A-A56D-5DBAF8B870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9FC821-4EC1-CE41-8219-13BD502797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B694CC-6B95-1D4A-BCF5-91FB1B565EF8}"/>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93D0F911-D56E-A143-8517-9E8E63702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6E5D5-24D3-C34C-A2EC-EF028D6B7837}"/>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265604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044AD7-E105-074E-9066-48F88C46210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933BF4-D43A-E043-9F04-BCE2470BCFB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76F670-A642-CB43-9035-7DBD9C332B69}"/>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EC5AFDFD-8379-C34D-AB51-7D0EE6521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C93A8-A2CE-FF42-81D2-FD31BACF8679}"/>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87803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9605-FCDD-A441-850D-5760195CBF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ECEE75-F481-784F-8499-114DF5990F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12A283-F2C4-8D4C-94F0-D2ADE6BF35C5}"/>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0F0112D8-5C23-0642-BAD3-E38347B66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203F9-D0DE-C040-AD66-A237CF1F34F5}"/>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39919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EB97-37CB-7947-B5AB-32D74B64D3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AEFD06C-209F-AA4F-814B-EC883A784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F9B42B-5502-8D43-9FD7-D7D62C10D5A7}"/>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F51B534C-68B5-B647-AD84-DEB479B68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07F2C-3649-DC4B-A87E-B0C1D6E5B5D0}"/>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215858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EE17-95F0-414F-B8A4-5F28472A68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CBE14-C70E-E447-9F19-96A001600C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7A232FC-022C-CD4B-B3F2-94C6990BBD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23A333-237D-0B4E-80AC-CA0DCB7CAA7E}"/>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6" name="Footer Placeholder 5">
            <a:extLst>
              <a:ext uri="{FF2B5EF4-FFF2-40B4-BE49-F238E27FC236}">
                <a16:creationId xmlns:a16="http://schemas.microsoft.com/office/drawing/2014/main" id="{59F0B9FC-1F6E-244C-89DB-2C5E3A62F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9526E-CDD2-8E4D-A86F-3D20FFAAADFE}"/>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419802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F886-1A99-204D-B3B8-935C34018D1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397EB1-4ED6-0343-9D91-3C4DF879E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59C7E5-62F3-644B-B180-B3629F1D19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88C180-9EF7-B242-BABA-53C4BA8E5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84F720-B045-DB4E-B533-4B7A5B79BF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E2BDE1-96AD-464A-BEA8-34E2A1B95454}"/>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8" name="Footer Placeholder 7">
            <a:extLst>
              <a:ext uri="{FF2B5EF4-FFF2-40B4-BE49-F238E27FC236}">
                <a16:creationId xmlns:a16="http://schemas.microsoft.com/office/drawing/2014/main" id="{B56ECCC4-8058-3E4D-BCE5-629283ED0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EDB221-E1C3-2549-B7B2-415DC475A1BB}"/>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64740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AE98-B19C-CE4F-9FD3-47A9C879E4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9CBF51-B2B8-5B45-9368-DD6199DDB5C6}"/>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4" name="Footer Placeholder 3">
            <a:extLst>
              <a:ext uri="{FF2B5EF4-FFF2-40B4-BE49-F238E27FC236}">
                <a16:creationId xmlns:a16="http://schemas.microsoft.com/office/drawing/2014/main" id="{03648681-54BD-5E4E-B721-6368B81B01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805A9-799A-FD43-AA6C-49C8E9A38FFB}"/>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240432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7F429-7A46-454D-8358-51C0B2AE5F61}"/>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3" name="Footer Placeholder 2">
            <a:extLst>
              <a:ext uri="{FF2B5EF4-FFF2-40B4-BE49-F238E27FC236}">
                <a16:creationId xmlns:a16="http://schemas.microsoft.com/office/drawing/2014/main" id="{7C9CD02A-AB8B-7744-BE9C-6A8BF7EBAE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84AD49-8D2D-904D-A7F0-390B1D249A4E}"/>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319954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354E-298C-AF4E-AEB5-C970E3B67C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FB5C7DD-B857-1C4F-9F39-18E7205A8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EAA30FB-292F-254C-AF6F-CD124D6B7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49E58D-918E-5E47-A48F-0006C44DAF2C}"/>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6" name="Footer Placeholder 5">
            <a:extLst>
              <a:ext uri="{FF2B5EF4-FFF2-40B4-BE49-F238E27FC236}">
                <a16:creationId xmlns:a16="http://schemas.microsoft.com/office/drawing/2014/main" id="{0D169099-199B-F241-85A3-85736AD7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4B2F9-94F8-9D4A-8018-B12DD5DCE3DB}"/>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308050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F9B9-1916-8847-A881-DDA738B626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84E961-9128-8647-99C4-51DAE9E10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099293-A4F1-664F-AA1F-C1A2B021A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80417C-4BED-5A4B-9E98-267E2D6414EB}"/>
              </a:ext>
            </a:extLst>
          </p:cNvPr>
          <p:cNvSpPr>
            <a:spLocks noGrp="1"/>
          </p:cNvSpPr>
          <p:nvPr>
            <p:ph type="dt" sz="half" idx="10"/>
          </p:nvPr>
        </p:nvSpPr>
        <p:spPr/>
        <p:txBody>
          <a:bodyPr/>
          <a:lstStyle/>
          <a:p>
            <a:fld id="{CEEA2AAF-FD0F-D949-84F6-F173933BC800}" type="datetimeFigureOut">
              <a:rPr lang="en-US" smtClean="0"/>
              <a:t>10/18/23</a:t>
            </a:fld>
            <a:endParaRPr lang="en-US"/>
          </a:p>
        </p:txBody>
      </p:sp>
      <p:sp>
        <p:nvSpPr>
          <p:cNvPr id="6" name="Footer Placeholder 5">
            <a:extLst>
              <a:ext uri="{FF2B5EF4-FFF2-40B4-BE49-F238E27FC236}">
                <a16:creationId xmlns:a16="http://schemas.microsoft.com/office/drawing/2014/main" id="{621499E1-DF8C-D14D-9691-60FE49A84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D10BD-EDDD-5D43-A1FE-43CE82402CBC}"/>
              </a:ext>
            </a:extLst>
          </p:cNvPr>
          <p:cNvSpPr>
            <a:spLocks noGrp="1"/>
          </p:cNvSpPr>
          <p:nvPr>
            <p:ph type="sldNum" sz="quarter" idx="12"/>
          </p:nvPr>
        </p:nvSpPr>
        <p:spPr/>
        <p:txBody>
          <a:bodyPr/>
          <a:lstStyle/>
          <a:p>
            <a:fld id="{775035F0-FEF8-BB43-88C2-BCAF2CB414A2}" type="slidenum">
              <a:rPr lang="en-US" smtClean="0"/>
              <a:t>‹#›</a:t>
            </a:fld>
            <a:endParaRPr lang="en-US"/>
          </a:p>
        </p:txBody>
      </p:sp>
    </p:spTree>
    <p:extLst>
      <p:ext uri="{BB962C8B-B14F-4D97-AF65-F5344CB8AC3E}">
        <p14:creationId xmlns:p14="http://schemas.microsoft.com/office/powerpoint/2010/main" val="180641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19972-3AC5-9E41-A87C-DFD648FF9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64CED4-64C3-414D-9B9B-E6CF015F4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0B35A1-307C-4D4B-A1E1-4BD648094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A2AAF-FD0F-D949-84F6-F173933BC800}" type="datetimeFigureOut">
              <a:rPr lang="en-US" smtClean="0"/>
              <a:t>10/18/23</a:t>
            </a:fld>
            <a:endParaRPr lang="en-US"/>
          </a:p>
        </p:txBody>
      </p:sp>
      <p:sp>
        <p:nvSpPr>
          <p:cNvPr id="5" name="Footer Placeholder 4">
            <a:extLst>
              <a:ext uri="{FF2B5EF4-FFF2-40B4-BE49-F238E27FC236}">
                <a16:creationId xmlns:a16="http://schemas.microsoft.com/office/drawing/2014/main" id="{472D7202-8B07-364A-B5D5-DB6007559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546816-6F6B-B343-A2FE-C32F75BE7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035F0-FEF8-BB43-88C2-BCAF2CB414A2}" type="slidenum">
              <a:rPr lang="en-US" smtClean="0"/>
              <a:t>‹#›</a:t>
            </a:fld>
            <a:endParaRPr lang="en-US"/>
          </a:p>
        </p:txBody>
      </p:sp>
    </p:spTree>
    <p:extLst>
      <p:ext uri="{BB962C8B-B14F-4D97-AF65-F5344CB8AC3E}">
        <p14:creationId xmlns:p14="http://schemas.microsoft.com/office/powerpoint/2010/main" val="392121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www.huntoffice.ie/show-me-fine-point-slim-barrel-drywipe-marker-black-10pack-fpsdp.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2562-03AC-99A7-B1FF-D42B4B00483B}"/>
              </a:ext>
            </a:extLst>
          </p:cNvPr>
          <p:cNvSpPr>
            <a:spLocks noGrp="1"/>
          </p:cNvSpPr>
          <p:nvPr>
            <p:ph type="ctrTitle"/>
          </p:nvPr>
        </p:nvSpPr>
        <p:spPr>
          <a:xfrm>
            <a:off x="451945" y="3783723"/>
            <a:ext cx="11288110" cy="1071563"/>
          </a:xfrm>
        </p:spPr>
        <p:txBody>
          <a:bodyPr>
            <a:normAutofit fontScale="90000"/>
          </a:bodyPr>
          <a:lstStyle/>
          <a:p>
            <a:r>
              <a:rPr lang="en-US" dirty="0"/>
              <a:t>Radio Code Hunting Activity</a:t>
            </a:r>
            <a:br>
              <a:rPr lang="en-US" dirty="0"/>
            </a:br>
            <a:endParaRPr lang="en-US" sz="2700" dirty="0"/>
          </a:p>
        </p:txBody>
      </p:sp>
      <p:pic>
        <p:nvPicPr>
          <p:cNvPr id="4" name="Google Shape;247;p1" descr="A picture containing black, watch, dark&#10;&#10;Description automatically generated">
            <a:extLst>
              <a:ext uri="{FF2B5EF4-FFF2-40B4-BE49-F238E27FC236}">
                <a16:creationId xmlns:a16="http://schemas.microsoft.com/office/drawing/2014/main" id="{24A1E3CE-BA11-F925-4997-994E73C42114}"/>
              </a:ext>
            </a:extLst>
          </p:cNvPr>
          <p:cNvPicPr preferRelativeResize="0"/>
          <p:nvPr/>
        </p:nvPicPr>
        <p:blipFill rotWithShape="1">
          <a:blip r:embed="rId2">
            <a:alphaModFix/>
          </a:blip>
          <a:srcRect/>
          <a:stretch/>
        </p:blipFill>
        <p:spPr>
          <a:xfrm>
            <a:off x="5029320" y="803615"/>
            <a:ext cx="2133360" cy="2866680"/>
          </a:xfrm>
          <a:prstGeom prst="rect">
            <a:avLst/>
          </a:prstGeom>
          <a:noFill/>
          <a:ln>
            <a:noFill/>
          </a:ln>
        </p:spPr>
      </p:pic>
      <p:sp>
        <p:nvSpPr>
          <p:cNvPr id="6" name="TextBox 5">
            <a:extLst>
              <a:ext uri="{FF2B5EF4-FFF2-40B4-BE49-F238E27FC236}">
                <a16:creationId xmlns:a16="http://schemas.microsoft.com/office/drawing/2014/main" id="{AC2510BB-57F1-79A2-AB40-D1A8F252F6E2}"/>
              </a:ext>
            </a:extLst>
          </p:cNvPr>
          <p:cNvSpPr txBox="1"/>
          <p:nvPr/>
        </p:nvSpPr>
        <p:spPr>
          <a:xfrm>
            <a:off x="1271751" y="4507049"/>
            <a:ext cx="9059917" cy="923330"/>
          </a:xfrm>
          <a:prstGeom prst="rect">
            <a:avLst/>
          </a:prstGeom>
          <a:noFill/>
        </p:spPr>
        <p:txBody>
          <a:bodyPr wrap="square">
            <a:spAutoFit/>
          </a:bodyPr>
          <a:lstStyle/>
          <a:p>
            <a:br>
              <a:rPr lang="en-US" dirty="0"/>
            </a:br>
            <a:r>
              <a:rPr lang="en-US" sz="1800" b="1" dirty="0"/>
              <a:t>Skill development: </a:t>
            </a:r>
            <a:r>
              <a:rPr lang="en-US" sz="1800" dirty="0"/>
              <a:t>Map reading, Route Planning, Orienteering &amp; Radio skills activity</a:t>
            </a:r>
            <a:br>
              <a:rPr lang="en-US" sz="1800" dirty="0"/>
            </a:br>
            <a:r>
              <a:rPr lang="en-US" sz="1800" b="1" dirty="0"/>
              <a:t>Equipment required: </a:t>
            </a:r>
            <a:r>
              <a:rPr lang="en-US" sz="1800" dirty="0"/>
              <a:t>2 walkie talkies per Six, Patrol, team</a:t>
            </a:r>
            <a:endParaRPr lang="en-US" dirty="0"/>
          </a:p>
        </p:txBody>
      </p:sp>
    </p:spTree>
    <p:extLst>
      <p:ext uri="{BB962C8B-B14F-4D97-AF65-F5344CB8AC3E}">
        <p14:creationId xmlns:p14="http://schemas.microsoft.com/office/powerpoint/2010/main" val="412500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B2C135FC-ED4F-0494-049F-CA27B829DAC2}"/>
              </a:ext>
            </a:extLst>
          </p:cNvPr>
          <p:cNvGraphicFramePr>
            <a:graphicFrameLocks noGrp="1"/>
          </p:cNvGraphicFramePr>
          <p:nvPr>
            <p:extLst>
              <p:ext uri="{D42A27DB-BD31-4B8C-83A1-F6EECF244321}">
                <p14:modId xmlns:p14="http://schemas.microsoft.com/office/powerpoint/2010/main" val="2537260707"/>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Yellow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417315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48E8D30D-6FF4-8059-81C3-82F39343FC62}"/>
              </a:ext>
            </a:extLst>
          </p:cNvPr>
          <p:cNvGraphicFramePr>
            <a:graphicFrameLocks noGrp="1"/>
          </p:cNvGraphicFramePr>
          <p:nvPr>
            <p:extLst>
              <p:ext uri="{D42A27DB-BD31-4B8C-83A1-F6EECF244321}">
                <p14:modId xmlns:p14="http://schemas.microsoft.com/office/powerpoint/2010/main" val="3424463603"/>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Orange/Cream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114307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CD623B3B-2984-8660-082D-5CDE0FED68A8}"/>
              </a:ext>
            </a:extLst>
          </p:cNvPr>
          <p:cNvGraphicFramePr>
            <a:graphicFrameLocks noGrp="1"/>
          </p:cNvGraphicFramePr>
          <p:nvPr>
            <p:extLst>
              <p:ext uri="{D42A27DB-BD31-4B8C-83A1-F6EECF244321}">
                <p14:modId xmlns:p14="http://schemas.microsoft.com/office/powerpoint/2010/main" val="3578288063"/>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Purple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37773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70661832-85A7-F12D-E1A2-B5C402EAB087}"/>
              </a:ext>
            </a:extLst>
          </p:cNvPr>
          <p:cNvGraphicFramePr>
            <a:graphicFrameLocks noGrp="1"/>
          </p:cNvGraphicFramePr>
          <p:nvPr>
            <p:extLst>
              <p:ext uri="{D42A27DB-BD31-4B8C-83A1-F6EECF244321}">
                <p14:modId xmlns:p14="http://schemas.microsoft.com/office/powerpoint/2010/main" val="2905142484"/>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Brown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4520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42095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B0C2612C-8BEE-D612-2F63-A63BF7FBC93A}"/>
              </a:ext>
            </a:extLst>
          </p:cNvPr>
          <p:cNvGraphicFramePr>
            <a:graphicFrameLocks noGrp="1"/>
          </p:cNvGraphicFramePr>
          <p:nvPr>
            <p:extLst>
              <p:ext uri="{D42A27DB-BD31-4B8C-83A1-F6EECF244321}">
                <p14:modId xmlns:p14="http://schemas.microsoft.com/office/powerpoint/2010/main" val="1840208551"/>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White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187819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DB614B2F-17BE-C472-0E9D-1DF46B6D2423}"/>
              </a:ext>
            </a:extLst>
          </p:cNvPr>
          <p:cNvGraphicFramePr>
            <a:graphicFrameLocks noGrp="1"/>
          </p:cNvGraphicFramePr>
          <p:nvPr>
            <p:extLst>
              <p:ext uri="{D42A27DB-BD31-4B8C-83A1-F6EECF244321}">
                <p14:modId xmlns:p14="http://schemas.microsoft.com/office/powerpoint/2010/main" val="1295917660"/>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chemeClr val="bg1"/>
                          </a:solidFill>
                          <a:effectLst/>
                          <a:latin typeface="Calibri" panose="020F0502020204030204" pitchFamily="34" charset="0"/>
                        </a:rPr>
                        <a:t>Black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36729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7FC0AB89-EB8C-F592-0330-050F64C6F37C}"/>
              </a:ext>
            </a:extLst>
          </p:cNvPr>
          <p:cNvGraphicFramePr>
            <a:graphicFrameLocks noGrp="1"/>
          </p:cNvGraphicFramePr>
          <p:nvPr>
            <p:extLst>
              <p:ext uri="{D42A27DB-BD31-4B8C-83A1-F6EECF244321}">
                <p14:modId xmlns:p14="http://schemas.microsoft.com/office/powerpoint/2010/main" val="4269738369"/>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Grey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123645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DC179-8CE8-BEC9-B706-B2E5952FE797}"/>
              </a:ext>
            </a:extLst>
          </p:cNvPr>
          <p:cNvPicPr>
            <a:picLocks noChangeAspect="1"/>
          </p:cNvPicPr>
          <p:nvPr/>
        </p:nvPicPr>
        <p:blipFill>
          <a:blip r:embed="rId2"/>
          <a:stretch>
            <a:fillRect/>
          </a:stretch>
        </p:blipFill>
        <p:spPr>
          <a:xfrm>
            <a:off x="0" y="0"/>
            <a:ext cx="2280745" cy="6842235"/>
          </a:xfrm>
          <a:prstGeom prst="rect">
            <a:avLst/>
          </a:prstGeom>
        </p:spPr>
      </p:pic>
      <p:pic>
        <p:nvPicPr>
          <p:cNvPr id="5" name="Picture 4">
            <a:extLst>
              <a:ext uri="{FF2B5EF4-FFF2-40B4-BE49-F238E27FC236}">
                <a16:creationId xmlns:a16="http://schemas.microsoft.com/office/drawing/2014/main" id="{30869A7C-F275-6AE2-B704-B58211D12480}"/>
              </a:ext>
            </a:extLst>
          </p:cNvPr>
          <p:cNvPicPr>
            <a:picLocks noChangeAspect="1"/>
          </p:cNvPicPr>
          <p:nvPr/>
        </p:nvPicPr>
        <p:blipFill>
          <a:blip r:embed="rId3"/>
          <a:stretch>
            <a:fillRect/>
          </a:stretch>
        </p:blipFill>
        <p:spPr>
          <a:xfrm>
            <a:off x="2280745" y="0"/>
            <a:ext cx="2280744" cy="6842232"/>
          </a:xfrm>
          <a:prstGeom prst="rect">
            <a:avLst/>
          </a:prstGeom>
        </p:spPr>
      </p:pic>
      <p:pic>
        <p:nvPicPr>
          <p:cNvPr id="6" name="Picture 5">
            <a:extLst>
              <a:ext uri="{FF2B5EF4-FFF2-40B4-BE49-F238E27FC236}">
                <a16:creationId xmlns:a16="http://schemas.microsoft.com/office/drawing/2014/main" id="{3DE66389-8556-B94B-21CD-F96FF9839FB0}"/>
              </a:ext>
            </a:extLst>
          </p:cNvPr>
          <p:cNvPicPr>
            <a:picLocks noChangeAspect="1"/>
          </p:cNvPicPr>
          <p:nvPr/>
        </p:nvPicPr>
        <p:blipFill>
          <a:blip r:embed="rId4"/>
          <a:stretch>
            <a:fillRect/>
          </a:stretch>
        </p:blipFill>
        <p:spPr>
          <a:xfrm>
            <a:off x="4561489" y="-3"/>
            <a:ext cx="2280744" cy="6842232"/>
          </a:xfrm>
          <a:prstGeom prst="rect">
            <a:avLst/>
          </a:prstGeom>
        </p:spPr>
      </p:pic>
      <p:pic>
        <p:nvPicPr>
          <p:cNvPr id="8" name="Picture 7">
            <a:extLst>
              <a:ext uri="{FF2B5EF4-FFF2-40B4-BE49-F238E27FC236}">
                <a16:creationId xmlns:a16="http://schemas.microsoft.com/office/drawing/2014/main" id="{28800156-8FEB-3AED-887B-5B7F94DE275E}"/>
              </a:ext>
            </a:extLst>
          </p:cNvPr>
          <p:cNvPicPr>
            <a:picLocks noChangeAspect="1"/>
          </p:cNvPicPr>
          <p:nvPr/>
        </p:nvPicPr>
        <p:blipFill>
          <a:blip r:embed="rId5"/>
          <a:stretch>
            <a:fillRect/>
          </a:stretch>
        </p:blipFill>
        <p:spPr>
          <a:xfrm>
            <a:off x="6842233" y="-6"/>
            <a:ext cx="2280744" cy="6842232"/>
          </a:xfrm>
          <a:prstGeom prst="rect">
            <a:avLst/>
          </a:prstGeom>
        </p:spPr>
      </p:pic>
      <p:pic>
        <p:nvPicPr>
          <p:cNvPr id="10" name="Picture 9">
            <a:extLst>
              <a:ext uri="{FF2B5EF4-FFF2-40B4-BE49-F238E27FC236}">
                <a16:creationId xmlns:a16="http://schemas.microsoft.com/office/drawing/2014/main" id="{05867893-9825-C1DE-5EBA-4FC912C93CBE}"/>
              </a:ext>
            </a:extLst>
          </p:cNvPr>
          <p:cNvPicPr>
            <a:picLocks noChangeAspect="1"/>
          </p:cNvPicPr>
          <p:nvPr/>
        </p:nvPicPr>
        <p:blipFill>
          <a:blip r:embed="rId6"/>
          <a:stretch>
            <a:fillRect/>
          </a:stretch>
        </p:blipFill>
        <p:spPr>
          <a:xfrm>
            <a:off x="9122977" y="-9"/>
            <a:ext cx="2280744" cy="6842232"/>
          </a:xfrm>
          <a:prstGeom prst="rect">
            <a:avLst/>
          </a:prstGeom>
        </p:spPr>
      </p:pic>
    </p:spTree>
    <p:extLst>
      <p:ext uri="{BB962C8B-B14F-4D97-AF65-F5344CB8AC3E}">
        <p14:creationId xmlns:p14="http://schemas.microsoft.com/office/powerpoint/2010/main" val="97194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CF1DE-4DE5-9FDF-10BB-5AE6F2B5D1D3}"/>
              </a:ext>
            </a:extLst>
          </p:cNvPr>
          <p:cNvPicPr>
            <a:picLocks noChangeAspect="1"/>
          </p:cNvPicPr>
          <p:nvPr/>
        </p:nvPicPr>
        <p:blipFill>
          <a:blip r:embed="rId2"/>
          <a:stretch>
            <a:fillRect/>
          </a:stretch>
        </p:blipFill>
        <p:spPr>
          <a:xfrm>
            <a:off x="-1" y="-1"/>
            <a:ext cx="2291255" cy="6873765"/>
          </a:xfrm>
          <a:prstGeom prst="rect">
            <a:avLst/>
          </a:prstGeom>
        </p:spPr>
      </p:pic>
      <p:pic>
        <p:nvPicPr>
          <p:cNvPr id="5" name="Picture 4">
            <a:extLst>
              <a:ext uri="{FF2B5EF4-FFF2-40B4-BE49-F238E27FC236}">
                <a16:creationId xmlns:a16="http://schemas.microsoft.com/office/drawing/2014/main" id="{AE4FC871-6161-1CBC-88B1-7D7A204067F7}"/>
              </a:ext>
            </a:extLst>
          </p:cNvPr>
          <p:cNvPicPr>
            <a:picLocks noChangeAspect="1"/>
          </p:cNvPicPr>
          <p:nvPr/>
        </p:nvPicPr>
        <p:blipFill>
          <a:blip r:embed="rId3"/>
          <a:stretch>
            <a:fillRect/>
          </a:stretch>
        </p:blipFill>
        <p:spPr>
          <a:xfrm>
            <a:off x="2291253" y="-2"/>
            <a:ext cx="2291255" cy="6873765"/>
          </a:xfrm>
          <a:prstGeom prst="rect">
            <a:avLst/>
          </a:prstGeom>
        </p:spPr>
      </p:pic>
      <p:pic>
        <p:nvPicPr>
          <p:cNvPr id="6" name="Picture 5">
            <a:extLst>
              <a:ext uri="{FF2B5EF4-FFF2-40B4-BE49-F238E27FC236}">
                <a16:creationId xmlns:a16="http://schemas.microsoft.com/office/drawing/2014/main" id="{11AD6436-6464-5BE2-D7DF-41C212D69367}"/>
              </a:ext>
            </a:extLst>
          </p:cNvPr>
          <p:cNvPicPr>
            <a:picLocks noChangeAspect="1"/>
          </p:cNvPicPr>
          <p:nvPr/>
        </p:nvPicPr>
        <p:blipFill>
          <a:blip r:embed="rId4"/>
          <a:stretch>
            <a:fillRect/>
          </a:stretch>
        </p:blipFill>
        <p:spPr>
          <a:xfrm>
            <a:off x="4582508" y="-3"/>
            <a:ext cx="2291254" cy="6873762"/>
          </a:xfrm>
          <a:prstGeom prst="rect">
            <a:avLst/>
          </a:prstGeom>
        </p:spPr>
      </p:pic>
      <p:pic>
        <p:nvPicPr>
          <p:cNvPr id="7" name="Picture 6">
            <a:extLst>
              <a:ext uri="{FF2B5EF4-FFF2-40B4-BE49-F238E27FC236}">
                <a16:creationId xmlns:a16="http://schemas.microsoft.com/office/drawing/2014/main" id="{CF622B4A-D865-C6EB-5271-950686980138}"/>
              </a:ext>
            </a:extLst>
          </p:cNvPr>
          <p:cNvPicPr>
            <a:picLocks noChangeAspect="1"/>
          </p:cNvPicPr>
          <p:nvPr/>
        </p:nvPicPr>
        <p:blipFill>
          <a:blip r:embed="rId5"/>
          <a:stretch>
            <a:fillRect/>
          </a:stretch>
        </p:blipFill>
        <p:spPr>
          <a:xfrm>
            <a:off x="6873762" y="0"/>
            <a:ext cx="2291254" cy="6873762"/>
          </a:xfrm>
          <a:prstGeom prst="rect">
            <a:avLst/>
          </a:prstGeom>
        </p:spPr>
      </p:pic>
      <p:pic>
        <p:nvPicPr>
          <p:cNvPr id="8" name="Picture 7">
            <a:extLst>
              <a:ext uri="{FF2B5EF4-FFF2-40B4-BE49-F238E27FC236}">
                <a16:creationId xmlns:a16="http://schemas.microsoft.com/office/drawing/2014/main" id="{C94EDFBE-D395-4E5E-C8B6-668B4DE29496}"/>
              </a:ext>
            </a:extLst>
          </p:cNvPr>
          <p:cNvPicPr>
            <a:picLocks noChangeAspect="1"/>
          </p:cNvPicPr>
          <p:nvPr/>
        </p:nvPicPr>
        <p:blipFill>
          <a:blip r:embed="rId6"/>
          <a:stretch>
            <a:fillRect/>
          </a:stretch>
        </p:blipFill>
        <p:spPr>
          <a:xfrm>
            <a:off x="9165015" y="-1"/>
            <a:ext cx="2291253" cy="6873759"/>
          </a:xfrm>
          <a:prstGeom prst="rect">
            <a:avLst/>
          </a:prstGeom>
        </p:spPr>
      </p:pic>
    </p:spTree>
    <p:extLst>
      <p:ext uri="{BB962C8B-B14F-4D97-AF65-F5344CB8AC3E}">
        <p14:creationId xmlns:p14="http://schemas.microsoft.com/office/powerpoint/2010/main" val="66267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CFAAD-35A8-BF16-C285-CF40F68A3A2F}"/>
              </a:ext>
            </a:extLst>
          </p:cNvPr>
          <p:cNvPicPr>
            <a:picLocks noChangeAspect="1"/>
          </p:cNvPicPr>
          <p:nvPr/>
        </p:nvPicPr>
        <p:blipFill>
          <a:blip r:embed="rId2"/>
          <a:stretch>
            <a:fillRect/>
          </a:stretch>
        </p:blipFill>
        <p:spPr>
          <a:xfrm>
            <a:off x="0" y="0"/>
            <a:ext cx="2286000" cy="6858000"/>
          </a:xfrm>
          <a:prstGeom prst="rect">
            <a:avLst/>
          </a:prstGeom>
        </p:spPr>
      </p:pic>
      <p:pic>
        <p:nvPicPr>
          <p:cNvPr id="6" name="Picture 5">
            <a:extLst>
              <a:ext uri="{FF2B5EF4-FFF2-40B4-BE49-F238E27FC236}">
                <a16:creationId xmlns:a16="http://schemas.microsoft.com/office/drawing/2014/main" id="{6A6EC225-3681-36A9-F296-58302EE2BA68}"/>
              </a:ext>
            </a:extLst>
          </p:cNvPr>
          <p:cNvPicPr>
            <a:picLocks noChangeAspect="1"/>
          </p:cNvPicPr>
          <p:nvPr/>
        </p:nvPicPr>
        <p:blipFill>
          <a:blip r:embed="rId3"/>
          <a:stretch>
            <a:fillRect/>
          </a:stretch>
        </p:blipFill>
        <p:spPr>
          <a:xfrm>
            <a:off x="2286000" y="0"/>
            <a:ext cx="2286000" cy="6858000"/>
          </a:xfrm>
          <a:prstGeom prst="rect">
            <a:avLst/>
          </a:prstGeom>
        </p:spPr>
      </p:pic>
      <p:pic>
        <p:nvPicPr>
          <p:cNvPr id="7" name="Picture 6">
            <a:extLst>
              <a:ext uri="{FF2B5EF4-FFF2-40B4-BE49-F238E27FC236}">
                <a16:creationId xmlns:a16="http://schemas.microsoft.com/office/drawing/2014/main" id="{AED9CF1B-0211-CDDA-06E9-629646104A24}"/>
              </a:ext>
            </a:extLst>
          </p:cNvPr>
          <p:cNvPicPr>
            <a:picLocks noChangeAspect="1"/>
          </p:cNvPicPr>
          <p:nvPr/>
        </p:nvPicPr>
        <p:blipFill>
          <a:blip r:embed="rId4"/>
          <a:stretch>
            <a:fillRect/>
          </a:stretch>
        </p:blipFill>
        <p:spPr>
          <a:xfrm>
            <a:off x="4572000" y="0"/>
            <a:ext cx="2286000" cy="6858000"/>
          </a:xfrm>
          <a:prstGeom prst="rect">
            <a:avLst/>
          </a:prstGeom>
        </p:spPr>
      </p:pic>
      <p:pic>
        <p:nvPicPr>
          <p:cNvPr id="8" name="Picture 7">
            <a:extLst>
              <a:ext uri="{FF2B5EF4-FFF2-40B4-BE49-F238E27FC236}">
                <a16:creationId xmlns:a16="http://schemas.microsoft.com/office/drawing/2014/main" id="{733278F9-3415-725E-752C-200A33E25532}"/>
              </a:ext>
            </a:extLst>
          </p:cNvPr>
          <p:cNvPicPr>
            <a:picLocks noChangeAspect="1"/>
          </p:cNvPicPr>
          <p:nvPr/>
        </p:nvPicPr>
        <p:blipFill>
          <a:blip r:embed="rId5"/>
          <a:stretch>
            <a:fillRect/>
          </a:stretch>
        </p:blipFill>
        <p:spPr>
          <a:xfrm>
            <a:off x="6858000" y="0"/>
            <a:ext cx="2286000" cy="6858000"/>
          </a:xfrm>
          <a:prstGeom prst="rect">
            <a:avLst/>
          </a:prstGeom>
        </p:spPr>
      </p:pic>
      <p:pic>
        <p:nvPicPr>
          <p:cNvPr id="9" name="Picture 8">
            <a:extLst>
              <a:ext uri="{FF2B5EF4-FFF2-40B4-BE49-F238E27FC236}">
                <a16:creationId xmlns:a16="http://schemas.microsoft.com/office/drawing/2014/main" id="{90A1859C-292E-1233-4BEF-7A6ADD695324}"/>
              </a:ext>
            </a:extLst>
          </p:cNvPr>
          <p:cNvPicPr>
            <a:picLocks noChangeAspect="1"/>
          </p:cNvPicPr>
          <p:nvPr/>
        </p:nvPicPr>
        <p:blipFill>
          <a:blip r:embed="rId6"/>
          <a:stretch>
            <a:fillRect/>
          </a:stretch>
        </p:blipFill>
        <p:spPr>
          <a:xfrm>
            <a:off x="9122979" y="0"/>
            <a:ext cx="2286000" cy="6858000"/>
          </a:xfrm>
          <a:prstGeom prst="rect">
            <a:avLst/>
          </a:prstGeom>
        </p:spPr>
      </p:pic>
    </p:spTree>
    <p:extLst>
      <p:ext uri="{BB962C8B-B14F-4D97-AF65-F5344CB8AC3E}">
        <p14:creationId xmlns:p14="http://schemas.microsoft.com/office/powerpoint/2010/main" val="392032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7AA08E23-8909-F146-A8E9-3C4DDB714D33}"/>
              </a:ext>
            </a:extLst>
          </p:cNvPr>
          <p:cNvSpPr txBox="1"/>
          <p:nvPr/>
        </p:nvSpPr>
        <p:spPr>
          <a:xfrm>
            <a:off x="-4228378" y="43080"/>
            <a:ext cx="45719" cy="1785104"/>
          </a:xfrm>
          <a:prstGeom prst="rect">
            <a:avLst/>
          </a:prstGeom>
          <a:noFill/>
        </p:spPr>
        <p:txBody>
          <a:bodyPr wrap="square" rtlCol="0">
            <a:spAutoFit/>
          </a:bodyPr>
          <a:lstStyle/>
          <a:p>
            <a:pPr algn="ctr"/>
            <a:r>
              <a:rPr lang="en-US" sz="1000" dirty="0">
                <a:solidFill>
                  <a:schemeClr val="bg1"/>
                </a:solidFill>
              </a:rPr>
              <a:t>Command post</a:t>
            </a:r>
          </a:p>
        </p:txBody>
      </p:sp>
      <p:sp>
        <p:nvSpPr>
          <p:cNvPr id="45" name="TextBox 44">
            <a:extLst>
              <a:ext uri="{FF2B5EF4-FFF2-40B4-BE49-F238E27FC236}">
                <a16:creationId xmlns:a16="http://schemas.microsoft.com/office/drawing/2014/main" id="{62584451-CBB3-4799-518E-227525EB0BE2}"/>
              </a:ext>
            </a:extLst>
          </p:cNvPr>
          <p:cNvSpPr txBox="1"/>
          <p:nvPr/>
        </p:nvSpPr>
        <p:spPr>
          <a:xfrm>
            <a:off x="7567007" y="-11588"/>
            <a:ext cx="4624993" cy="6801862"/>
          </a:xfrm>
          <a:prstGeom prst="rect">
            <a:avLst/>
          </a:prstGeom>
          <a:solidFill>
            <a:schemeClr val="bg1"/>
          </a:solidFill>
        </p:spPr>
        <p:txBody>
          <a:bodyPr wrap="square" rtlCol="0">
            <a:spAutoFit/>
          </a:bodyPr>
          <a:lstStyle/>
          <a:p>
            <a:r>
              <a:rPr lang="en-US" sz="2000" b="1" dirty="0"/>
              <a:t>Overview - 30-180 mins Activity </a:t>
            </a:r>
          </a:p>
          <a:p>
            <a:endParaRPr lang="en-US" sz="400" b="1" dirty="0"/>
          </a:p>
          <a:p>
            <a:pPr marL="171450" indent="-171450">
              <a:buFont typeface="Arial" panose="020B0604020202020204" pitchFamily="34" charset="0"/>
              <a:buChar char="•"/>
            </a:pPr>
            <a:r>
              <a:rPr lang="en-US" sz="1000" dirty="0"/>
              <a:t>Using the Walkie Talkie the Scout PLs or Cub Sixer or a leader must guide their Sixes/Patrols to find the hidden code cards  around the site. They are the Command leader</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The APL/Seconder  or search team lead receives the grid location directions and clue from the PL or leader and leads the search team to look for the hidden codes.</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Only the Command Leader map has the code locations. The Search Leader map only has high level grid squares with no details</a:t>
            </a:r>
          </a:p>
          <a:p>
            <a:pPr marL="171450" indent="-171450">
              <a:buFont typeface="Arial" panose="020B0604020202020204" pitchFamily="34" charset="0"/>
              <a:buChar char="•"/>
            </a:pPr>
            <a:endParaRPr lang="en-US" sz="600" dirty="0"/>
          </a:p>
          <a:p>
            <a:pPr marL="171450" indent="-171450">
              <a:buFont typeface="Arial" panose="020B0604020202020204" pitchFamily="34" charset="0"/>
              <a:buChar char="•"/>
            </a:pPr>
            <a:r>
              <a:rPr lang="en-US" sz="1000" dirty="0"/>
              <a:t>Command Leader will stay at command HQ and will direct  their Search Leader with the search team (via walkie talkie to </a:t>
            </a:r>
            <a:r>
              <a:rPr lang="en-US" sz="1000" dirty="0" err="1"/>
              <a:t>lat</a:t>
            </a:r>
            <a:r>
              <a:rPr lang="en-US" sz="1000" dirty="0"/>
              <a:t>/long  of each code to be retrieved as efficiently as possible – route plan. </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The use of phonetic code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Each member of the search team(agents) must pass at least one code and spell their name using phonetic code (Alpha, Bravo, Charlie </a:t>
            </a:r>
            <a:r>
              <a:rPr lang="en-US" sz="1000" dirty="0" err="1"/>
              <a:t>etc</a:t>
            </a:r>
            <a:r>
              <a:rPr lang="en-US" sz="1000" dirty="0"/>
              <a:t>) to the search Commander at the other end of the radio. –good communication and radio practice. Red team red codes, blue team blue codes etc.</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Both the Search commander and search leader make note of each agent name &amp; code communicated on their check sheet. – Attention to detail</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Once all codes are radioed back to Command HQ the Search team returns to command HQ to have their team score checked. 5 points are scored for each code and agent name that match on the Search Leader and Command Leader. 5 points are scored for the 1</a:t>
            </a:r>
            <a:r>
              <a:rPr lang="en-US" sz="1000" baseline="30000" dirty="0"/>
              <a:t>st</a:t>
            </a:r>
            <a:r>
              <a:rPr lang="en-US" sz="1000" dirty="0"/>
              <a:t> team back </a:t>
            </a:r>
            <a:r>
              <a:rPr lang="en-US" sz="1000" b="1" dirty="0"/>
              <a:t>with all codes correct, </a:t>
            </a:r>
            <a:r>
              <a:rPr lang="en-US" sz="1000" dirty="0"/>
              <a:t>4 for 2</a:t>
            </a:r>
            <a:r>
              <a:rPr lang="en-US" sz="1000" baseline="30000" dirty="0"/>
              <a:t>nd</a:t>
            </a:r>
            <a:r>
              <a:rPr lang="en-US" sz="1000" dirty="0"/>
              <a:t>, 8 for 3</a:t>
            </a:r>
            <a:r>
              <a:rPr lang="en-US" sz="1000" baseline="30000" dirty="0"/>
              <a:t>rd</a:t>
            </a:r>
            <a:r>
              <a:rPr lang="en-US" sz="1000" dirty="0"/>
              <a:t> </a:t>
            </a:r>
            <a:r>
              <a:rPr lang="en-US" sz="1000" dirty="0" err="1"/>
              <a:t>etc</a:t>
            </a:r>
            <a:endParaRPr lang="en-US" sz="1000" dirty="0"/>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Radio communications will be monitored and an extra 10 points will be awarded for the use of phonetic code and good communication/radio use. With 5 points for the next best team. However, beware! Up to 10 points will be deducted for any messing or bad language! You have been warned.</a:t>
            </a:r>
          </a:p>
          <a:p>
            <a:pPr marL="17145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000" dirty="0"/>
              <a:t>The may winners get a prize – evening off camp wash up, badge , treat </a:t>
            </a:r>
            <a:r>
              <a:rPr lang="en-US" sz="1000" dirty="0" err="1"/>
              <a:t>etc</a:t>
            </a:r>
            <a:r>
              <a:rPr lang="en-US" sz="1000" dirty="0"/>
              <a:t> as appropriate…talk to your leaders.</a:t>
            </a:r>
          </a:p>
        </p:txBody>
      </p:sp>
      <p:pic>
        <p:nvPicPr>
          <p:cNvPr id="2" name="Picture 1">
            <a:extLst>
              <a:ext uri="{FF2B5EF4-FFF2-40B4-BE49-F238E27FC236}">
                <a16:creationId xmlns:a16="http://schemas.microsoft.com/office/drawing/2014/main" id="{FECD911A-6DF3-2587-4AB0-3FD89765D665}"/>
              </a:ext>
            </a:extLst>
          </p:cNvPr>
          <p:cNvPicPr>
            <a:picLocks noChangeAspect="1"/>
          </p:cNvPicPr>
          <p:nvPr/>
        </p:nvPicPr>
        <p:blipFill>
          <a:blip r:embed="rId3"/>
          <a:stretch>
            <a:fillRect/>
          </a:stretch>
        </p:blipFill>
        <p:spPr>
          <a:xfrm>
            <a:off x="6504437" y="3154023"/>
            <a:ext cx="674080" cy="2018226"/>
          </a:xfrm>
          <a:prstGeom prst="rect">
            <a:avLst/>
          </a:prstGeom>
          <a:solidFill>
            <a:schemeClr val="bg1"/>
          </a:solidFill>
        </p:spPr>
      </p:pic>
      <p:sp>
        <p:nvSpPr>
          <p:cNvPr id="3" name="Up Arrow 2">
            <a:extLst>
              <a:ext uri="{FF2B5EF4-FFF2-40B4-BE49-F238E27FC236}">
                <a16:creationId xmlns:a16="http://schemas.microsoft.com/office/drawing/2014/main" id="{342B3F14-C22C-0B32-1619-62AB3A1ED84E}"/>
              </a:ext>
            </a:extLst>
          </p:cNvPr>
          <p:cNvSpPr/>
          <p:nvPr/>
        </p:nvSpPr>
        <p:spPr>
          <a:xfrm>
            <a:off x="6468852" y="47114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4" name="Picture 3">
            <a:extLst>
              <a:ext uri="{FF2B5EF4-FFF2-40B4-BE49-F238E27FC236}">
                <a16:creationId xmlns:a16="http://schemas.microsoft.com/office/drawing/2014/main" id="{168885EB-BB1E-272C-AB10-D843F1F7B1C5}"/>
              </a:ext>
            </a:extLst>
          </p:cNvPr>
          <p:cNvPicPr>
            <a:picLocks noChangeAspect="1"/>
          </p:cNvPicPr>
          <p:nvPr/>
        </p:nvPicPr>
        <p:blipFill>
          <a:blip r:embed="rId4"/>
          <a:stretch>
            <a:fillRect/>
          </a:stretch>
        </p:blipFill>
        <p:spPr>
          <a:xfrm>
            <a:off x="753011" y="284206"/>
            <a:ext cx="6820930" cy="6152080"/>
          </a:xfrm>
          <a:prstGeom prst="rect">
            <a:avLst/>
          </a:prstGeom>
        </p:spPr>
      </p:pic>
      <p:graphicFrame>
        <p:nvGraphicFramePr>
          <p:cNvPr id="5" name="Table 4">
            <a:extLst>
              <a:ext uri="{FF2B5EF4-FFF2-40B4-BE49-F238E27FC236}">
                <a16:creationId xmlns:a16="http://schemas.microsoft.com/office/drawing/2014/main" id="{848072A1-0460-9921-E37D-3021A0A61492}"/>
              </a:ext>
            </a:extLst>
          </p:cNvPr>
          <p:cNvGraphicFramePr>
            <a:graphicFrameLocks noGrp="1"/>
          </p:cNvGraphicFramePr>
          <p:nvPr>
            <p:extLst>
              <p:ext uri="{D42A27DB-BD31-4B8C-83A1-F6EECF244321}">
                <p14:modId xmlns:p14="http://schemas.microsoft.com/office/powerpoint/2010/main" val="4225208233"/>
              </p:ext>
            </p:extLst>
          </p:nvPr>
        </p:nvGraphicFramePr>
        <p:xfrm>
          <a:off x="36274" y="24714"/>
          <a:ext cx="7563045" cy="6796594"/>
        </p:xfrm>
        <a:graphic>
          <a:graphicData uri="http://schemas.openxmlformats.org/drawingml/2006/table">
            <a:tbl>
              <a:tblPr/>
              <a:tblGrid>
                <a:gridCol w="398055">
                  <a:extLst>
                    <a:ext uri="{9D8B030D-6E8A-4147-A177-3AD203B41FA5}">
                      <a16:colId xmlns:a16="http://schemas.microsoft.com/office/drawing/2014/main" val="4294491751"/>
                    </a:ext>
                  </a:extLst>
                </a:gridCol>
                <a:gridCol w="398055">
                  <a:extLst>
                    <a:ext uri="{9D8B030D-6E8A-4147-A177-3AD203B41FA5}">
                      <a16:colId xmlns:a16="http://schemas.microsoft.com/office/drawing/2014/main" val="1464606444"/>
                    </a:ext>
                  </a:extLst>
                </a:gridCol>
                <a:gridCol w="398055">
                  <a:extLst>
                    <a:ext uri="{9D8B030D-6E8A-4147-A177-3AD203B41FA5}">
                      <a16:colId xmlns:a16="http://schemas.microsoft.com/office/drawing/2014/main" val="2840531721"/>
                    </a:ext>
                  </a:extLst>
                </a:gridCol>
                <a:gridCol w="398055">
                  <a:extLst>
                    <a:ext uri="{9D8B030D-6E8A-4147-A177-3AD203B41FA5}">
                      <a16:colId xmlns:a16="http://schemas.microsoft.com/office/drawing/2014/main" val="1817065462"/>
                    </a:ext>
                  </a:extLst>
                </a:gridCol>
                <a:gridCol w="398055">
                  <a:extLst>
                    <a:ext uri="{9D8B030D-6E8A-4147-A177-3AD203B41FA5}">
                      <a16:colId xmlns:a16="http://schemas.microsoft.com/office/drawing/2014/main" val="2975098638"/>
                    </a:ext>
                  </a:extLst>
                </a:gridCol>
                <a:gridCol w="398055">
                  <a:extLst>
                    <a:ext uri="{9D8B030D-6E8A-4147-A177-3AD203B41FA5}">
                      <a16:colId xmlns:a16="http://schemas.microsoft.com/office/drawing/2014/main" val="279404111"/>
                    </a:ext>
                  </a:extLst>
                </a:gridCol>
                <a:gridCol w="398055">
                  <a:extLst>
                    <a:ext uri="{9D8B030D-6E8A-4147-A177-3AD203B41FA5}">
                      <a16:colId xmlns:a16="http://schemas.microsoft.com/office/drawing/2014/main" val="1511272873"/>
                    </a:ext>
                  </a:extLst>
                </a:gridCol>
                <a:gridCol w="398055">
                  <a:extLst>
                    <a:ext uri="{9D8B030D-6E8A-4147-A177-3AD203B41FA5}">
                      <a16:colId xmlns:a16="http://schemas.microsoft.com/office/drawing/2014/main" val="2066503136"/>
                    </a:ext>
                  </a:extLst>
                </a:gridCol>
                <a:gridCol w="398055">
                  <a:extLst>
                    <a:ext uri="{9D8B030D-6E8A-4147-A177-3AD203B41FA5}">
                      <a16:colId xmlns:a16="http://schemas.microsoft.com/office/drawing/2014/main" val="570222966"/>
                    </a:ext>
                  </a:extLst>
                </a:gridCol>
                <a:gridCol w="398055">
                  <a:extLst>
                    <a:ext uri="{9D8B030D-6E8A-4147-A177-3AD203B41FA5}">
                      <a16:colId xmlns:a16="http://schemas.microsoft.com/office/drawing/2014/main" val="520520116"/>
                    </a:ext>
                  </a:extLst>
                </a:gridCol>
                <a:gridCol w="398055">
                  <a:extLst>
                    <a:ext uri="{9D8B030D-6E8A-4147-A177-3AD203B41FA5}">
                      <a16:colId xmlns:a16="http://schemas.microsoft.com/office/drawing/2014/main" val="3174591825"/>
                    </a:ext>
                  </a:extLst>
                </a:gridCol>
                <a:gridCol w="398055">
                  <a:extLst>
                    <a:ext uri="{9D8B030D-6E8A-4147-A177-3AD203B41FA5}">
                      <a16:colId xmlns:a16="http://schemas.microsoft.com/office/drawing/2014/main" val="2333814186"/>
                    </a:ext>
                  </a:extLst>
                </a:gridCol>
                <a:gridCol w="398055">
                  <a:extLst>
                    <a:ext uri="{9D8B030D-6E8A-4147-A177-3AD203B41FA5}">
                      <a16:colId xmlns:a16="http://schemas.microsoft.com/office/drawing/2014/main" val="3803430463"/>
                    </a:ext>
                  </a:extLst>
                </a:gridCol>
                <a:gridCol w="398055">
                  <a:extLst>
                    <a:ext uri="{9D8B030D-6E8A-4147-A177-3AD203B41FA5}">
                      <a16:colId xmlns:a16="http://schemas.microsoft.com/office/drawing/2014/main" val="1494477464"/>
                    </a:ext>
                  </a:extLst>
                </a:gridCol>
                <a:gridCol w="398055">
                  <a:extLst>
                    <a:ext uri="{9D8B030D-6E8A-4147-A177-3AD203B41FA5}">
                      <a16:colId xmlns:a16="http://schemas.microsoft.com/office/drawing/2014/main" val="3442582878"/>
                    </a:ext>
                  </a:extLst>
                </a:gridCol>
                <a:gridCol w="398055">
                  <a:extLst>
                    <a:ext uri="{9D8B030D-6E8A-4147-A177-3AD203B41FA5}">
                      <a16:colId xmlns:a16="http://schemas.microsoft.com/office/drawing/2014/main" val="567150190"/>
                    </a:ext>
                  </a:extLst>
                </a:gridCol>
                <a:gridCol w="398055">
                  <a:extLst>
                    <a:ext uri="{9D8B030D-6E8A-4147-A177-3AD203B41FA5}">
                      <a16:colId xmlns:a16="http://schemas.microsoft.com/office/drawing/2014/main" val="58076373"/>
                    </a:ext>
                  </a:extLst>
                </a:gridCol>
                <a:gridCol w="398055">
                  <a:extLst>
                    <a:ext uri="{9D8B030D-6E8A-4147-A177-3AD203B41FA5}">
                      <a16:colId xmlns:a16="http://schemas.microsoft.com/office/drawing/2014/main" val="640014158"/>
                    </a:ext>
                  </a:extLst>
                </a:gridCol>
                <a:gridCol w="398055">
                  <a:extLst>
                    <a:ext uri="{9D8B030D-6E8A-4147-A177-3AD203B41FA5}">
                      <a16:colId xmlns:a16="http://schemas.microsoft.com/office/drawing/2014/main" val="1886567301"/>
                    </a:ext>
                  </a:extLst>
                </a:gridCol>
              </a:tblGrid>
              <a:tr h="359608">
                <a:tc rowSpan="19">
                  <a:txBody>
                    <a:bodyPr/>
                    <a:lstStyle/>
                    <a:p>
                      <a:pPr algn="ctr" fontAlgn="ctr"/>
                      <a:r>
                        <a:rPr lang="en-IE" sz="1400" b="0" i="0" u="none" strike="noStrike" dirty="0">
                          <a:solidFill>
                            <a:srgbClr val="000000"/>
                          </a:solidFill>
                          <a:effectLst/>
                          <a:latin typeface="Calibri" panose="020F0502020204030204" pitchFamily="34" charset="0"/>
                        </a:rPr>
                        <a:t>Latitude</a:t>
                      </a:r>
                    </a:p>
                  </a:txBody>
                  <a:tcPr marL="5756" marR="5756" marT="5756" marB="0" vert="vert270" anchor="ctr">
                    <a:lnL>
                      <a:noFill/>
                    </a:lnL>
                    <a:lnR>
                      <a:noFill/>
                    </a:lnR>
                    <a:lnT>
                      <a:noFill/>
                    </a:lnT>
                    <a:lnB>
                      <a:noFill/>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359608">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371597">
                <a:tc vMerge="1">
                  <a:txBody>
                    <a:bodyPr/>
                    <a:lstStyle/>
                    <a:p>
                      <a:endParaRPr lang="en-US"/>
                    </a:p>
                  </a:txBody>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311661">
                <a:tc vMerge="1">
                  <a:txBody>
                    <a:bodyPr/>
                    <a:lstStyle/>
                    <a:p>
                      <a:endParaRPr lang="en-US"/>
                    </a:p>
                  </a:txBody>
                  <a:tcPr/>
                </a:tc>
                <a:tc>
                  <a:txBody>
                    <a:bodyPr/>
                    <a:lstStyle/>
                    <a:p>
                      <a:pPr algn="l" fontAlgn="b"/>
                      <a:r>
                        <a:rPr lang="en-IE" sz="1400" b="0" i="0" u="none" strike="noStrike">
                          <a:solidFill>
                            <a:srgbClr val="000000"/>
                          </a:solidFill>
                          <a:effectLst/>
                          <a:latin typeface="Calibri" panose="020F0502020204030204" pitchFamily="34" charset="0"/>
                        </a:rPr>
                        <a:t> </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400" b="0" i="0" u="none" strike="noStrike">
                          <a:solidFill>
                            <a:srgbClr val="000000"/>
                          </a:solidFill>
                          <a:effectLst/>
                          <a:latin typeface="Calibri" panose="020F0502020204030204" pitchFamily="34" charset="0"/>
                        </a:rPr>
                        <a:t>Longitude</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400" b="0"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7" name="Picture 6">
            <a:extLst>
              <a:ext uri="{FF2B5EF4-FFF2-40B4-BE49-F238E27FC236}">
                <a16:creationId xmlns:a16="http://schemas.microsoft.com/office/drawing/2014/main" id="{CCE8DCD9-88A8-435E-95CA-5FA0087B66A1}"/>
              </a:ext>
            </a:extLst>
          </p:cNvPr>
          <p:cNvPicPr>
            <a:picLocks noChangeAspect="1"/>
          </p:cNvPicPr>
          <p:nvPr/>
        </p:nvPicPr>
        <p:blipFill>
          <a:blip r:embed="rId3"/>
          <a:stretch>
            <a:fillRect/>
          </a:stretch>
        </p:blipFill>
        <p:spPr>
          <a:xfrm>
            <a:off x="6665759" y="4584355"/>
            <a:ext cx="512758" cy="1535221"/>
          </a:xfrm>
          <a:prstGeom prst="rect">
            <a:avLst/>
          </a:prstGeom>
          <a:solidFill>
            <a:schemeClr val="bg1"/>
          </a:solidFill>
        </p:spPr>
      </p:pic>
      <p:sp>
        <p:nvSpPr>
          <p:cNvPr id="11" name="Up Arrow 10">
            <a:extLst>
              <a:ext uri="{FF2B5EF4-FFF2-40B4-BE49-F238E27FC236}">
                <a16:creationId xmlns:a16="http://schemas.microsoft.com/office/drawing/2014/main" id="{832CFBBA-C3C7-C483-53D1-2B129F452263}"/>
              </a:ext>
            </a:extLst>
          </p:cNvPr>
          <p:cNvSpPr/>
          <p:nvPr/>
        </p:nvSpPr>
        <p:spPr>
          <a:xfrm rot="17816369">
            <a:off x="6073909" y="46340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3" name="Oval 12">
            <a:extLst>
              <a:ext uri="{FF2B5EF4-FFF2-40B4-BE49-F238E27FC236}">
                <a16:creationId xmlns:a16="http://schemas.microsoft.com/office/drawing/2014/main" id="{8A62AC58-90C3-518F-4A42-C5370F47374F}"/>
              </a:ext>
            </a:extLst>
          </p:cNvPr>
          <p:cNvSpPr/>
          <p:nvPr/>
        </p:nvSpPr>
        <p:spPr>
          <a:xfrm>
            <a:off x="6928317" y="2636668"/>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4" name="Oval 23">
            <a:extLst>
              <a:ext uri="{FF2B5EF4-FFF2-40B4-BE49-F238E27FC236}">
                <a16:creationId xmlns:a16="http://schemas.microsoft.com/office/drawing/2014/main" id="{6C59F455-7A22-651C-4634-951B075496B8}"/>
              </a:ext>
            </a:extLst>
          </p:cNvPr>
          <p:cNvSpPr/>
          <p:nvPr/>
        </p:nvSpPr>
        <p:spPr>
          <a:xfrm>
            <a:off x="4808033" y="3406345"/>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E5527B22-58FA-5FA5-4ABD-BCF90CE43934}"/>
              </a:ext>
            </a:extLst>
          </p:cNvPr>
          <p:cNvSpPr/>
          <p:nvPr/>
        </p:nvSpPr>
        <p:spPr>
          <a:xfrm>
            <a:off x="5770325" y="3270730"/>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7" name="Oval 26">
            <a:extLst>
              <a:ext uri="{FF2B5EF4-FFF2-40B4-BE49-F238E27FC236}">
                <a16:creationId xmlns:a16="http://schemas.microsoft.com/office/drawing/2014/main" id="{3F5E5664-E81F-5451-82EA-6EEF6002F515}"/>
              </a:ext>
            </a:extLst>
          </p:cNvPr>
          <p:cNvSpPr/>
          <p:nvPr/>
        </p:nvSpPr>
        <p:spPr>
          <a:xfrm>
            <a:off x="5217886" y="3910104"/>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8" name="Oval 27">
            <a:extLst>
              <a:ext uri="{FF2B5EF4-FFF2-40B4-BE49-F238E27FC236}">
                <a16:creationId xmlns:a16="http://schemas.microsoft.com/office/drawing/2014/main" id="{FFF09013-B538-8520-BD7E-77F33BCD33A9}"/>
              </a:ext>
            </a:extLst>
          </p:cNvPr>
          <p:cNvSpPr/>
          <p:nvPr/>
        </p:nvSpPr>
        <p:spPr>
          <a:xfrm>
            <a:off x="4390781" y="4353536"/>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Oval 28">
            <a:extLst>
              <a:ext uri="{FF2B5EF4-FFF2-40B4-BE49-F238E27FC236}">
                <a16:creationId xmlns:a16="http://schemas.microsoft.com/office/drawing/2014/main" id="{631E9217-8B33-CAD7-4AF9-762DD249FE05}"/>
              </a:ext>
            </a:extLst>
          </p:cNvPr>
          <p:cNvSpPr/>
          <p:nvPr/>
        </p:nvSpPr>
        <p:spPr>
          <a:xfrm>
            <a:off x="2831561" y="4442312"/>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0" name="Oval 29">
            <a:extLst>
              <a:ext uri="{FF2B5EF4-FFF2-40B4-BE49-F238E27FC236}">
                <a16:creationId xmlns:a16="http://schemas.microsoft.com/office/drawing/2014/main" id="{421576C9-2634-7F1D-F274-744E3DCBA40B}"/>
              </a:ext>
            </a:extLst>
          </p:cNvPr>
          <p:cNvSpPr/>
          <p:nvPr/>
        </p:nvSpPr>
        <p:spPr>
          <a:xfrm>
            <a:off x="790629" y="3866394"/>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EF24C46B-1251-F390-34B9-94F218A73C7E}"/>
              </a:ext>
            </a:extLst>
          </p:cNvPr>
          <p:cNvSpPr/>
          <p:nvPr/>
        </p:nvSpPr>
        <p:spPr>
          <a:xfrm>
            <a:off x="2034982" y="3270730"/>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2" name="Oval 31">
            <a:extLst>
              <a:ext uri="{FF2B5EF4-FFF2-40B4-BE49-F238E27FC236}">
                <a16:creationId xmlns:a16="http://schemas.microsoft.com/office/drawing/2014/main" id="{150E38D1-A726-C001-7095-9E30F39C94CF}"/>
              </a:ext>
            </a:extLst>
          </p:cNvPr>
          <p:cNvSpPr/>
          <p:nvPr/>
        </p:nvSpPr>
        <p:spPr>
          <a:xfrm>
            <a:off x="2308925" y="3682502"/>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3" name="Oval 32">
            <a:extLst>
              <a:ext uri="{FF2B5EF4-FFF2-40B4-BE49-F238E27FC236}">
                <a16:creationId xmlns:a16="http://schemas.microsoft.com/office/drawing/2014/main" id="{80CFA5EB-3D86-0E41-8B6E-B8BDAFE54BDE}"/>
              </a:ext>
            </a:extLst>
          </p:cNvPr>
          <p:cNvSpPr/>
          <p:nvPr/>
        </p:nvSpPr>
        <p:spPr>
          <a:xfrm>
            <a:off x="3737704" y="3504949"/>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TextBox 33">
            <a:extLst>
              <a:ext uri="{FF2B5EF4-FFF2-40B4-BE49-F238E27FC236}">
                <a16:creationId xmlns:a16="http://schemas.microsoft.com/office/drawing/2014/main" id="{004EEE1D-2240-701F-3F14-2B793A9A29A2}"/>
              </a:ext>
            </a:extLst>
          </p:cNvPr>
          <p:cNvSpPr txBox="1"/>
          <p:nvPr/>
        </p:nvSpPr>
        <p:spPr>
          <a:xfrm>
            <a:off x="703677" y="3797138"/>
            <a:ext cx="367408" cy="307777"/>
          </a:xfrm>
          <a:prstGeom prst="rect">
            <a:avLst/>
          </a:prstGeom>
          <a:noFill/>
        </p:spPr>
        <p:txBody>
          <a:bodyPr wrap="none" rtlCol="0">
            <a:spAutoFit/>
          </a:bodyPr>
          <a:lstStyle/>
          <a:p>
            <a:r>
              <a:rPr lang="en-US" sz="1400" dirty="0">
                <a:solidFill>
                  <a:schemeClr val="bg1"/>
                </a:solidFill>
              </a:rPr>
              <a:t>10</a:t>
            </a:r>
          </a:p>
        </p:txBody>
      </p:sp>
    </p:spTree>
    <p:extLst>
      <p:ext uri="{BB962C8B-B14F-4D97-AF65-F5344CB8AC3E}">
        <p14:creationId xmlns:p14="http://schemas.microsoft.com/office/powerpoint/2010/main" val="259851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ACF7-5AC0-B089-7796-B3D138553180}"/>
              </a:ext>
            </a:extLst>
          </p:cNvPr>
          <p:cNvSpPr>
            <a:spLocks noGrp="1"/>
          </p:cNvSpPr>
          <p:nvPr>
            <p:ph type="title"/>
          </p:nvPr>
        </p:nvSpPr>
        <p:spPr>
          <a:xfrm>
            <a:off x="712076" y="37606"/>
            <a:ext cx="10515600" cy="1325563"/>
          </a:xfrm>
        </p:spPr>
        <p:txBody>
          <a:bodyPr/>
          <a:lstStyle/>
          <a:p>
            <a:r>
              <a:rPr lang="en-US" dirty="0"/>
              <a:t>Activity Notes </a:t>
            </a:r>
            <a:r>
              <a:rPr lang="en-US" dirty="0" err="1"/>
              <a:t>Customisation</a:t>
            </a:r>
            <a:endParaRPr lang="en-US" dirty="0"/>
          </a:p>
        </p:txBody>
      </p:sp>
      <p:sp>
        <p:nvSpPr>
          <p:cNvPr id="3" name="Content Placeholder 2">
            <a:extLst>
              <a:ext uri="{FF2B5EF4-FFF2-40B4-BE49-F238E27FC236}">
                <a16:creationId xmlns:a16="http://schemas.microsoft.com/office/drawing/2014/main" id="{15973A55-D97F-171B-13D9-6E20470BDAA9}"/>
              </a:ext>
            </a:extLst>
          </p:cNvPr>
          <p:cNvSpPr>
            <a:spLocks noGrp="1"/>
          </p:cNvSpPr>
          <p:nvPr>
            <p:ph idx="1"/>
          </p:nvPr>
        </p:nvSpPr>
        <p:spPr>
          <a:xfrm>
            <a:off x="491358" y="1173983"/>
            <a:ext cx="10988565" cy="5486590"/>
          </a:xfrm>
        </p:spPr>
        <p:txBody>
          <a:bodyPr>
            <a:normAutofit fontScale="55000" lnSpcReduction="20000"/>
          </a:bodyPr>
          <a:lstStyle/>
          <a:p>
            <a:pPr>
              <a:spcBef>
                <a:spcPts val="2200"/>
              </a:spcBef>
            </a:pPr>
            <a:r>
              <a:rPr lang="en-US" dirty="0"/>
              <a:t>The enclosed is a walkie talkie code hunt is designed for a circa 45 minute Base activity in Lough Dan that can easily be </a:t>
            </a:r>
            <a:r>
              <a:rPr lang="en-US" dirty="0" err="1"/>
              <a:t>customised</a:t>
            </a:r>
            <a:r>
              <a:rPr lang="en-US" dirty="0"/>
              <a:t> to any camp or park location. Course can be made shorter or longer by placing code farther away, placing more codes, making code more difficult to find with more quirky clues etc.</a:t>
            </a:r>
          </a:p>
          <a:p>
            <a:pPr>
              <a:spcBef>
                <a:spcPts val="2200"/>
              </a:spcBef>
            </a:pPr>
            <a:r>
              <a:rPr lang="en-US" dirty="0"/>
              <a:t>It is a good idea to go through and demo how to use the walkie talkies and the the good Radio Operations note before starting the game</a:t>
            </a:r>
          </a:p>
          <a:p>
            <a:pPr>
              <a:spcBef>
                <a:spcPts val="2200"/>
              </a:spcBef>
            </a:pPr>
            <a:r>
              <a:rPr lang="en-US" dirty="0"/>
              <a:t>To customize, drag the grid square overlay to the side on slides 4 and 5</a:t>
            </a:r>
          </a:p>
          <a:p>
            <a:pPr>
              <a:spcBef>
                <a:spcPts val="2200"/>
              </a:spcBef>
            </a:pPr>
            <a:r>
              <a:rPr lang="en-US" dirty="0"/>
              <a:t>Delete the google earth screen shot of lough dan on slides 4 and 5 and replace it with a google earth image or map of your camp/park </a:t>
            </a:r>
            <a:r>
              <a:rPr lang="en-US" dirty="0" err="1"/>
              <a:t>etc</a:t>
            </a:r>
            <a:r>
              <a:rPr lang="en-US" dirty="0"/>
              <a:t> (move the screen shot to the back and then drag the grid square overlay  back over your screen shot</a:t>
            </a:r>
          </a:p>
          <a:p>
            <a:pPr>
              <a:spcBef>
                <a:spcPts val="2200"/>
              </a:spcBef>
            </a:pPr>
            <a:r>
              <a:rPr lang="en-US" dirty="0"/>
              <a:t>Walk the area of your camp/park and pick out interesting places to place or hide the code cards note the </a:t>
            </a:r>
            <a:r>
              <a:rPr lang="en-US" dirty="0" err="1"/>
              <a:t>lat</a:t>
            </a:r>
            <a:r>
              <a:rPr lang="en-US" dirty="0"/>
              <a:t>/long locations based on the map you have created and think about funny entertaining clues related to the </a:t>
            </a:r>
            <a:r>
              <a:rPr lang="en-US" dirty="0" err="1"/>
              <a:t>surroudings</a:t>
            </a:r>
            <a:r>
              <a:rPr lang="en-US" dirty="0"/>
              <a:t>. The number of locations and the distance between them determine how long the activity takes</a:t>
            </a:r>
          </a:p>
          <a:p>
            <a:pPr>
              <a:spcBef>
                <a:spcPts val="2200"/>
              </a:spcBef>
            </a:pPr>
            <a:r>
              <a:rPr lang="en-US" dirty="0"/>
              <a:t>Move the red location area dots on slide 5 to the new locations and Replace the </a:t>
            </a:r>
            <a:r>
              <a:rPr lang="en-US" dirty="0" err="1"/>
              <a:t>lat</a:t>
            </a:r>
            <a:r>
              <a:rPr lang="en-US" dirty="0"/>
              <a:t>/long info and clues in slide 6 and print out one copy of slide 5 &amp; 6 for each Command/PL leader</a:t>
            </a:r>
          </a:p>
          <a:p>
            <a:pPr>
              <a:spcBef>
                <a:spcPts val="2200"/>
              </a:spcBef>
            </a:pPr>
            <a:r>
              <a:rPr lang="en-US" dirty="0"/>
              <a:t>Print out a copy of slide 4 with one of sheet 7-16 as required for each search team</a:t>
            </a:r>
          </a:p>
          <a:p>
            <a:pPr>
              <a:spcBef>
                <a:spcPts val="2200"/>
              </a:spcBef>
            </a:pPr>
            <a:r>
              <a:rPr lang="en-US" dirty="0"/>
              <a:t>Print outs can be laminated so sheets can be re-used with “dry” markers to avoid waste and make waterproof. Use </a:t>
            </a:r>
            <a:r>
              <a:rPr lang="en-GB" sz="2800" dirty="0"/>
              <a:t>fine tip dry marker pens such as </a:t>
            </a:r>
            <a:r>
              <a:rPr lang="en-GB" sz="2800" dirty="0">
                <a:hlinkClick r:id="rId2"/>
              </a:rPr>
              <a:t>https://www.huntoffice.ie/show-me-fine-point-slim-barrel-drywipe-marker-black-10pack-fpsdp.html</a:t>
            </a:r>
            <a:endParaRPr lang="en-GB" sz="2800" dirty="0"/>
          </a:p>
          <a:p>
            <a:pPr>
              <a:spcBef>
                <a:spcPts val="2200"/>
              </a:spcBef>
            </a:pPr>
            <a:r>
              <a:rPr lang="en-GB" dirty="0"/>
              <a:t>Any errors, omissions or suggestions for improvement, please email them to </a:t>
            </a:r>
            <a:r>
              <a:rPr lang="en-GB" dirty="0" err="1"/>
              <a:t>radioscoutingireland@gmail.com</a:t>
            </a:r>
            <a:endParaRPr lang="en-GB" sz="2800" dirty="0"/>
          </a:p>
          <a:p>
            <a:pPr>
              <a:spcBef>
                <a:spcPts val="2200"/>
              </a:spcBef>
            </a:pPr>
            <a:endParaRPr lang="en-GB" sz="2800" dirty="0">
              <a:effectLst/>
            </a:endParaRPr>
          </a:p>
          <a:p>
            <a:pPr>
              <a:spcBef>
                <a:spcPts val="2200"/>
              </a:spcBef>
            </a:pPr>
            <a:endParaRPr lang="en-US" dirty="0"/>
          </a:p>
          <a:p>
            <a:pPr>
              <a:spcBef>
                <a:spcPts val="2200"/>
              </a:spcBef>
            </a:pPr>
            <a:endParaRPr lang="en-US" dirty="0"/>
          </a:p>
        </p:txBody>
      </p:sp>
    </p:spTree>
    <p:extLst>
      <p:ext uri="{BB962C8B-B14F-4D97-AF65-F5344CB8AC3E}">
        <p14:creationId xmlns:p14="http://schemas.microsoft.com/office/powerpoint/2010/main" val="405903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3BDFAF-83D9-5A49-8536-5CC252F90C46}"/>
              </a:ext>
            </a:extLst>
          </p:cNvPr>
          <p:cNvSpPr txBox="1"/>
          <p:nvPr/>
        </p:nvSpPr>
        <p:spPr>
          <a:xfrm>
            <a:off x="7611676" y="23688"/>
            <a:ext cx="4580325" cy="6832640"/>
          </a:xfrm>
          <a:prstGeom prst="rect">
            <a:avLst/>
          </a:prstGeom>
          <a:solidFill>
            <a:schemeClr val="bg1"/>
          </a:solidFill>
        </p:spPr>
        <p:txBody>
          <a:bodyPr wrap="square" rtlCol="0">
            <a:spAutoFit/>
          </a:bodyPr>
          <a:lstStyle/>
          <a:p>
            <a:endParaRPr lang="en-US" sz="1400" b="1" dirty="0"/>
          </a:p>
          <a:p>
            <a:r>
              <a:rPr lang="en-US" b="1" dirty="0"/>
              <a:t>Search Leader Map &amp; instructions</a:t>
            </a:r>
          </a:p>
          <a:p>
            <a:endParaRPr lang="en-US" sz="600" dirty="0"/>
          </a:p>
          <a:p>
            <a:r>
              <a:rPr lang="en-US" sz="1000" dirty="0"/>
              <a:t>1.) As. Search Leader your job is to take direction from your Command Leader and lead your agents to find the codes and return to base as quickly as possible.</a:t>
            </a:r>
          </a:p>
          <a:p>
            <a:endParaRPr lang="en-US" sz="400" dirty="0"/>
          </a:p>
          <a:p>
            <a:r>
              <a:rPr lang="en-US" sz="1000" dirty="0"/>
              <a:t>2.) Find the code cards hidden around the site and relay the codes accurately to the radio base over the radio</a:t>
            </a:r>
          </a:p>
          <a:p>
            <a:endParaRPr lang="en-US" sz="600" dirty="0"/>
          </a:p>
          <a:p>
            <a:r>
              <a:rPr lang="en-US" sz="1000" dirty="0"/>
              <a:t>2.)  Your Search Command Leader  will stay at Command HQ with one other team member and direct  the search via walkie talkie to the location of each code to be retrieved. For example, the 1</a:t>
            </a:r>
            <a:r>
              <a:rPr lang="en-US" sz="1000" baseline="30000" dirty="0"/>
              <a:t>st</a:t>
            </a:r>
            <a:r>
              <a:rPr lang="en-US" sz="1000" dirty="0"/>
              <a:t> code is at the phone reception pole”- Latitude 06, Longitude 04, with the clue “</a:t>
            </a:r>
            <a:r>
              <a:rPr lang="en-IE" sz="1000" b="0" i="0" u="none" strike="noStrike" dirty="0">
                <a:solidFill>
                  <a:srgbClr val="000000"/>
                </a:solidFill>
                <a:effectLst/>
                <a:latin typeface="Calibri" panose="020F0502020204030204" pitchFamily="34" charset="0"/>
              </a:rPr>
              <a:t>A strong signal may help you find the 1</a:t>
            </a:r>
            <a:r>
              <a:rPr lang="en-IE" sz="1000" b="0" i="0" u="none" strike="noStrike" baseline="30000" dirty="0">
                <a:solidFill>
                  <a:srgbClr val="000000"/>
                </a:solidFill>
                <a:effectLst/>
                <a:latin typeface="Calibri" panose="020F0502020204030204" pitchFamily="34" charset="0"/>
              </a:rPr>
              <a:t>st</a:t>
            </a:r>
            <a:r>
              <a:rPr lang="en-IE" sz="1000" b="0" i="0" u="none" strike="noStrike" dirty="0">
                <a:solidFill>
                  <a:srgbClr val="000000"/>
                </a:solidFill>
                <a:effectLst/>
                <a:latin typeface="Calibri" panose="020F0502020204030204" pitchFamily="34" charset="0"/>
              </a:rPr>
              <a:t> code”</a:t>
            </a:r>
            <a:endParaRPr lang="en-US" sz="1000" dirty="0"/>
          </a:p>
          <a:p>
            <a:r>
              <a:rPr lang="en-US" sz="1000" dirty="0"/>
              <a:t> example the 1</a:t>
            </a:r>
            <a:r>
              <a:rPr lang="en-US" sz="1000" baseline="30000" dirty="0"/>
              <a:t>st</a:t>
            </a:r>
            <a:r>
              <a:rPr lang="en-US" sz="1000" dirty="0"/>
              <a:t> code is at the “Deserted shacks”- Latitude 11, Longitude 02</a:t>
            </a:r>
          </a:p>
          <a:p>
            <a:endParaRPr lang="en-US" sz="400" dirty="0"/>
          </a:p>
          <a:p>
            <a:r>
              <a:rPr lang="en-US" sz="1000" dirty="0"/>
              <a:t>3.) The use of phonetic code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endParaRPr lang="en-US" sz="600" dirty="0"/>
          </a:p>
          <a:p>
            <a:r>
              <a:rPr lang="en-US" sz="1000" dirty="0"/>
              <a:t>4.) 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endParaRPr lang="en-US" sz="600" dirty="0"/>
          </a:p>
          <a:p>
            <a:r>
              <a:rPr lang="en-US" sz="1000" dirty="0"/>
              <a:t>5.) Each member of the search team(agents) must pass at least one code and spell their name using phonetic code (Alpha, Bravo, Charlie </a:t>
            </a:r>
            <a:r>
              <a:rPr lang="en-US" sz="1000" dirty="0" err="1"/>
              <a:t>etc</a:t>
            </a:r>
            <a:r>
              <a:rPr lang="en-US" sz="1000" dirty="0"/>
              <a:t>) to the search Commander at the other end of the radio. –good communication and radio practice.</a:t>
            </a:r>
          </a:p>
          <a:p>
            <a:endParaRPr lang="en-US" sz="600" dirty="0"/>
          </a:p>
          <a:p>
            <a:r>
              <a:rPr lang="en-US" sz="1000" dirty="0"/>
              <a:t>6.) Both the Search commander and search leader make note of each agent name &amp; code communicated on their check sheet. – Attention to detail</a:t>
            </a:r>
          </a:p>
          <a:p>
            <a:endParaRPr lang="en-US" sz="600" dirty="0"/>
          </a:p>
          <a:p>
            <a:r>
              <a:rPr lang="en-US" sz="1000" dirty="0"/>
              <a:t>7.) Once all codes are radioed back to Command HQ the Search team returns to command HQ to have their team score checked. 5 points are scored for each code and agent name that match on the Search Leader and Command Leader. 5 points are scored for the 1</a:t>
            </a:r>
            <a:r>
              <a:rPr lang="en-US" sz="1000" baseline="30000" dirty="0"/>
              <a:t>st</a:t>
            </a:r>
            <a:r>
              <a:rPr lang="en-US" sz="1000" dirty="0"/>
              <a:t> team back </a:t>
            </a:r>
            <a:r>
              <a:rPr lang="en-US" sz="1000" b="1" dirty="0"/>
              <a:t>with all codes correct, </a:t>
            </a:r>
            <a:r>
              <a:rPr lang="en-US" sz="1000" dirty="0"/>
              <a:t>4 for 2</a:t>
            </a:r>
            <a:r>
              <a:rPr lang="en-US" sz="1000" baseline="30000" dirty="0"/>
              <a:t>nd</a:t>
            </a:r>
            <a:r>
              <a:rPr lang="en-US" sz="1000" dirty="0"/>
              <a:t>, 8 for 3</a:t>
            </a:r>
            <a:r>
              <a:rPr lang="en-US" sz="1000" baseline="30000" dirty="0"/>
              <a:t>rd</a:t>
            </a:r>
            <a:r>
              <a:rPr lang="en-US" sz="1000" dirty="0"/>
              <a:t> </a:t>
            </a:r>
            <a:r>
              <a:rPr lang="en-US" sz="1000" dirty="0" err="1"/>
              <a:t>etc</a:t>
            </a:r>
            <a:endParaRPr lang="en-US" sz="1000" dirty="0"/>
          </a:p>
          <a:p>
            <a:endParaRPr lang="en-US" sz="600" dirty="0"/>
          </a:p>
          <a:p>
            <a:r>
              <a:rPr lang="en-US" sz="1000" dirty="0"/>
              <a:t>8.) Radio communications will be monitored and an extra 10 points will be awarded for the use of phonetic code and good communication/radio use. With 5 points for the next best team. However beware! Up to 10 points will be deducted for any messing or bad language.</a:t>
            </a:r>
          </a:p>
          <a:p>
            <a:endParaRPr lang="en-US" sz="600" dirty="0"/>
          </a:p>
          <a:p>
            <a:r>
              <a:rPr lang="en-US" sz="1000" dirty="0"/>
              <a:t>9.) The may winners get a prize – evening off camp wash up, badge , treat </a:t>
            </a:r>
            <a:r>
              <a:rPr lang="en-US" sz="1000" dirty="0" err="1"/>
              <a:t>etc</a:t>
            </a:r>
            <a:r>
              <a:rPr lang="en-US" sz="1000" dirty="0"/>
              <a:t> as appropriate…talk to your leaders.</a:t>
            </a:r>
          </a:p>
        </p:txBody>
      </p:sp>
      <p:pic>
        <p:nvPicPr>
          <p:cNvPr id="2" name="Picture 1">
            <a:extLst>
              <a:ext uri="{FF2B5EF4-FFF2-40B4-BE49-F238E27FC236}">
                <a16:creationId xmlns:a16="http://schemas.microsoft.com/office/drawing/2014/main" id="{A7F127D6-99C2-D297-E2AE-51D1B20127A3}"/>
              </a:ext>
            </a:extLst>
          </p:cNvPr>
          <p:cNvPicPr>
            <a:picLocks noChangeAspect="1"/>
          </p:cNvPicPr>
          <p:nvPr/>
        </p:nvPicPr>
        <p:blipFill>
          <a:blip r:embed="rId2"/>
          <a:stretch>
            <a:fillRect/>
          </a:stretch>
        </p:blipFill>
        <p:spPr>
          <a:xfrm>
            <a:off x="6504437" y="3154023"/>
            <a:ext cx="674080" cy="2018226"/>
          </a:xfrm>
          <a:prstGeom prst="rect">
            <a:avLst/>
          </a:prstGeom>
          <a:solidFill>
            <a:schemeClr val="bg1"/>
          </a:solidFill>
        </p:spPr>
      </p:pic>
      <p:sp>
        <p:nvSpPr>
          <p:cNvPr id="3" name="Up Arrow 2">
            <a:extLst>
              <a:ext uri="{FF2B5EF4-FFF2-40B4-BE49-F238E27FC236}">
                <a16:creationId xmlns:a16="http://schemas.microsoft.com/office/drawing/2014/main" id="{13AA0030-E784-D3C8-2238-1DC00694BAB7}"/>
              </a:ext>
            </a:extLst>
          </p:cNvPr>
          <p:cNvSpPr/>
          <p:nvPr/>
        </p:nvSpPr>
        <p:spPr>
          <a:xfrm>
            <a:off x="6468852" y="47114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4" name="Picture 3">
            <a:extLst>
              <a:ext uri="{FF2B5EF4-FFF2-40B4-BE49-F238E27FC236}">
                <a16:creationId xmlns:a16="http://schemas.microsoft.com/office/drawing/2014/main" id="{64471BA9-6F75-00F4-FF2F-4770C625CC0D}"/>
              </a:ext>
            </a:extLst>
          </p:cNvPr>
          <p:cNvPicPr>
            <a:picLocks noChangeAspect="1"/>
          </p:cNvPicPr>
          <p:nvPr/>
        </p:nvPicPr>
        <p:blipFill>
          <a:blip r:embed="rId3"/>
          <a:stretch>
            <a:fillRect/>
          </a:stretch>
        </p:blipFill>
        <p:spPr>
          <a:xfrm>
            <a:off x="753011" y="284206"/>
            <a:ext cx="6820930" cy="6152080"/>
          </a:xfrm>
          <a:prstGeom prst="rect">
            <a:avLst/>
          </a:prstGeom>
        </p:spPr>
      </p:pic>
      <p:graphicFrame>
        <p:nvGraphicFramePr>
          <p:cNvPr id="5" name="Table 4">
            <a:extLst>
              <a:ext uri="{FF2B5EF4-FFF2-40B4-BE49-F238E27FC236}">
                <a16:creationId xmlns:a16="http://schemas.microsoft.com/office/drawing/2014/main" id="{815F9C1E-0BD6-E5F0-5F56-85212142285B}"/>
              </a:ext>
            </a:extLst>
          </p:cNvPr>
          <p:cNvGraphicFramePr>
            <a:graphicFrameLocks noGrp="1"/>
          </p:cNvGraphicFramePr>
          <p:nvPr>
            <p:extLst>
              <p:ext uri="{D42A27DB-BD31-4B8C-83A1-F6EECF244321}">
                <p14:modId xmlns:p14="http://schemas.microsoft.com/office/powerpoint/2010/main" val="572136108"/>
              </p:ext>
            </p:extLst>
          </p:nvPr>
        </p:nvGraphicFramePr>
        <p:xfrm>
          <a:off x="36274" y="24714"/>
          <a:ext cx="7563045" cy="6796594"/>
        </p:xfrm>
        <a:graphic>
          <a:graphicData uri="http://schemas.openxmlformats.org/drawingml/2006/table">
            <a:tbl>
              <a:tblPr/>
              <a:tblGrid>
                <a:gridCol w="398055">
                  <a:extLst>
                    <a:ext uri="{9D8B030D-6E8A-4147-A177-3AD203B41FA5}">
                      <a16:colId xmlns:a16="http://schemas.microsoft.com/office/drawing/2014/main" val="4294491751"/>
                    </a:ext>
                  </a:extLst>
                </a:gridCol>
                <a:gridCol w="398055">
                  <a:extLst>
                    <a:ext uri="{9D8B030D-6E8A-4147-A177-3AD203B41FA5}">
                      <a16:colId xmlns:a16="http://schemas.microsoft.com/office/drawing/2014/main" val="1464606444"/>
                    </a:ext>
                  </a:extLst>
                </a:gridCol>
                <a:gridCol w="398055">
                  <a:extLst>
                    <a:ext uri="{9D8B030D-6E8A-4147-A177-3AD203B41FA5}">
                      <a16:colId xmlns:a16="http://schemas.microsoft.com/office/drawing/2014/main" val="2840531721"/>
                    </a:ext>
                  </a:extLst>
                </a:gridCol>
                <a:gridCol w="398055">
                  <a:extLst>
                    <a:ext uri="{9D8B030D-6E8A-4147-A177-3AD203B41FA5}">
                      <a16:colId xmlns:a16="http://schemas.microsoft.com/office/drawing/2014/main" val="1817065462"/>
                    </a:ext>
                  </a:extLst>
                </a:gridCol>
                <a:gridCol w="398055">
                  <a:extLst>
                    <a:ext uri="{9D8B030D-6E8A-4147-A177-3AD203B41FA5}">
                      <a16:colId xmlns:a16="http://schemas.microsoft.com/office/drawing/2014/main" val="2975098638"/>
                    </a:ext>
                  </a:extLst>
                </a:gridCol>
                <a:gridCol w="398055">
                  <a:extLst>
                    <a:ext uri="{9D8B030D-6E8A-4147-A177-3AD203B41FA5}">
                      <a16:colId xmlns:a16="http://schemas.microsoft.com/office/drawing/2014/main" val="279404111"/>
                    </a:ext>
                  </a:extLst>
                </a:gridCol>
                <a:gridCol w="398055">
                  <a:extLst>
                    <a:ext uri="{9D8B030D-6E8A-4147-A177-3AD203B41FA5}">
                      <a16:colId xmlns:a16="http://schemas.microsoft.com/office/drawing/2014/main" val="1511272873"/>
                    </a:ext>
                  </a:extLst>
                </a:gridCol>
                <a:gridCol w="398055">
                  <a:extLst>
                    <a:ext uri="{9D8B030D-6E8A-4147-A177-3AD203B41FA5}">
                      <a16:colId xmlns:a16="http://schemas.microsoft.com/office/drawing/2014/main" val="2066503136"/>
                    </a:ext>
                  </a:extLst>
                </a:gridCol>
                <a:gridCol w="398055">
                  <a:extLst>
                    <a:ext uri="{9D8B030D-6E8A-4147-A177-3AD203B41FA5}">
                      <a16:colId xmlns:a16="http://schemas.microsoft.com/office/drawing/2014/main" val="570222966"/>
                    </a:ext>
                  </a:extLst>
                </a:gridCol>
                <a:gridCol w="398055">
                  <a:extLst>
                    <a:ext uri="{9D8B030D-6E8A-4147-A177-3AD203B41FA5}">
                      <a16:colId xmlns:a16="http://schemas.microsoft.com/office/drawing/2014/main" val="520520116"/>
                    </a:ext>
                  </a:extLst>
                </a:gridCol>
                <a:gridCol w="398055">
                  <a:extLst>
                    <a:ext uri="{9D8B030D-6E8A-4147-A177-3AD203B41FA5}">
                      <a16:colId xmlns:a16="http://schemas.microsoft.com/office/drawing/2014/main" val="3174591825"/>
                    </a:ext>
                  </a:extLst>
                </a:gridCol>
                <a:gridCol w="398055">
                  <a:extLst>
                    <a:ext uri="{9D8B030D-6E8A-4147-A177-3AD203B41FA5}">
                      <a16:colId xmlns:a16="http://schemas.microsoft.com/office/drawing/2014/main" val="2333814186"/>
                    </a:ext>
                  </a:extLst>
                </a:gridCol>
                <a:gridCol w="398055">
                  <a:extLst>
                    <a:ext uri="{9D8B030D-6E8A-4147-A177-3AD203B41FA5}">
                      <a16:colId xmlns:a16="http://schemas.microsoft.com/office/drawing/2014/main" val="3803430463"/>
                    </a:ext>
                  </a:extLst>
                </a:gridCol>
                <a:gridCol w="398055">
                  <a:extLst>
                    <a:ext uri="{9D8B030D-6E8A-4147-A177-3AD203B41FA5}">
                      <a16:colId xmlns:a16="http://schemas.microsoft.com/office/drawing/2014/main" val="1494477464"/>
                    </a:ext>
                  </a:extLst>
                </a:gridCol>
                <a:gridCol w="398055">
                  <a:extLst>
                    <a:ext uri="{9D8B030D-6E8A-4147-A177-3AD203B41FA5}">
                      <a16:colId xmlns:a16="http://schemas.microsoft.com/office/drawing/2014/main" val="3442582878"/>
                    </a:ext>
                  </a:extLst>
                </a:gridCol>
                <a:gridCol w="398055">
                  <a:extLst>
                    <a:ext uri="{9D8B030D-6E8A-4147-A177-3AD203B41FA5}">
                      <a16:colId xmlns:a16="http://schemas.microsoft.com/office/drawing/2014/main" val="567150190"/>
                    </a:ext>
                  </a:extLst>
                </a:gridCol>
                <a:gridCol w="398055">
                  <a:extLst>
                    <a:ext uri="{9D8B030D-6E8A-4147-A177-3AD203B41FA5}">
                      <a16:colId xmlns:a16="http://schemas.microsoft.com/office/drawing/2014/main" val="58076373"/>
                    </a:ext>
                  </a:extLst>
                </a:gridCol>
                <a:gridCol w="398055">
                  <a:extLst>
                    <a:ext uri="{9D8B030D-6E8A-4147-A177-3AD203B41FA5}">
                      <a16:colId xmlns:a16="http://schemas.microsoft.com/office/drawing/2014/main" val="640014158"/>
                    </a:ext>
                  </a:extLst>
                </a:gridCol>
                <a:gridCol w="398055">
                  <a:extLst>
                    <a:ext uri="{9D8B030D-6E8A-4147-A177-3AD203B41FA5}">
                      <a16:colId xmlns:a16="http://schemas.microsoft.com/office/drawing/2014/main" val="1886567301"/>
                    </a:ext>
                  </a:extLst>
                </a:gridCol>
              </a:tblGrid>
              <a:tr h="359608">
                <a:tc rowSpan="19">
                  <a:txBody>
                    <a:bodyPr/>
                    <a:lstStyle/>
                    <a:p>
                      <a:pPr algn="ctr" fontAlgn="ctr"/>
                      <a:r>
                        <a:rPr lang="en-IE" sz="1400" b="1" i="0" u="none" strike="noStrike" dirty="0">
                          <a:solidFill>
                            <a:srgbClr val="000000"/>
                          </a:solidFill>
                          <a:effectLst/>
                          <a:latin typeface="Calibri" panose="020F0502020204030204" pitchFamily="34" charset="0"/>
                        </a:rPr>
                        <a:t>Latitude</a:t>
                      </a:r>
                    </a:p>
                  </a:txBody>
                  <a:tcPr marL="5756" marR="5756" marT="5756" marB="0" vert="vert270" anchor="ctr">
                    <a:lnL>
                      <a:noFill/>
                    </a:lnL>
                    <a:lnR>
                      <a:noFill/>
                    </a:lnR>
                    <a:lnT>
                      <a:noFill/>
                    </a:lnT>
                    <a:lnB>
                      <a:noFill/>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371597">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311661">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400" b="1" i="0" u="none" strike="noStrike">
                          <a:solidFill>
                            <a:srgbClr val="000000"/>
                          </a:solidFill>
                          <a:effectLst/>
                          <a:latin typeface="Calibri" panose="020F0502020204030204" pitchFamily="34" charset="0"/>
                        </a:rPr>
                        <a:t>Longitude</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6" name="Picture 5">
            <a:extLst>
              <a:ext uri="{FF2B5EF4-FFF2-40B4-BE49-F238E27FC236}">
                <a16:creationId xmlns:a16="http://schemas.microsoft.com/office/drawing/2014/main" id="{0F3DDCB2-6F4D-8649-4422-7F629EF0EF49}"/>
              </a:ext>
            </a:extLst>
          </p:cNvPr>
          <p:cNvPicPr>
            <a:picLocks noChangeAspect="1"/>
          </p:cNvPicPr>
          <p:nvPr/>
        </p:nvPicPr>
        <p:blipFill>
          <a:blip r:embed="rId2"/>
          <a:stretch>
            <a:fillRect/>
          </a:stretch>
        </p:blipFill>
        <p:spPr>
          <a:xfrm>
            <a:off x="886396" y="4531089"/>
            <a:ext cx="512758" cy="1535221"/>
          </a:xfrm>
          <a:prstGeom prst="rect">
            <a:avLst/>
          </a:prstGeom>
          <a:solidFill>
            <a:schemeClr val="bg1"/>
          </a:solidFill>
        </p:spPr>
      </p:pic>
      <p:sp>
        <p:nvSpPr>
          <p:cNvPr id="7" name="Up Arrow 6">
            <a:extLst>
              <a:ext uri="{FF2B5EF4-FFF2-40B4-BE49-F238E27FC236}">
                <a16:creationId xmlns:a16="http://schemas.microsoft.com/office/drawing/2014/main" id="{540B6A40-9731-0472-CA23-3075C189A884}"/>
              </a:ext>
            </a:extLst>
          </p:cNvPr>
          <p:cNvSpPr/>
          <p:nvPr/>
        </p:nvSpPr>
        <p:spPr>
          <a:xfrm rot="17816369">
            <a:off x="6073909" y="46340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20" name="Picture 19" descr="Phonetic Alphabet: How Soldiers Communicated - History">
            <a:extLst>
              <a:ext uri="{FF2B5EF4-FFF2-40B4-BE49-F238E27FC236}">
                <a16:creationId xmlns:a16="http://schemas.microsoft.com/office/drawing/2014/main" id="{C61FBA18-5855-6A3D-BA0A-8E655492DFA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396" y="448840"/>
            <a:ext cx="1977493" cy="1958123"/>
          </a:xfrm>
          <a:prstGeom prst="rect">
            <a:avLst/>
          </a:prstGeom>
          <a:noFill/>
          <a:ln>
            <a:noFill/>
          </a:ln>
        </p:spPr>
      </p:pic>
    </p:spTree>
    <p:extLst>
      <p:ext uri="{BB962C8B-B14F-4D97-AF65-F5344CB8AC3E}">
        <p14:creationId xmlns:p14="http://schemas.microsoft.com/office/powerpoint/2010/main" val="15820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C72520-B03E-4A83-79CC-FDDCC89694D5}"/>
              </a:ext>
            </a:extLst>
          </p:cNvPr>
          <p:cNvPicPr>
            <a:picLocks noChangeAspect="1"/>
          </p:cNvPicPr>
          <p:nvPr/>
        </p:nvPicPr>
        <p:blipFill>
          <a:blip r:embed="rId2"/>
          <a:stretch>
            <a:fillRect/>
          </a:stretch>
        </p:blipFill>
        <p:spPr>
          <a:xfrm>
            <a:off x="6504437" y="3154023"/>
            <a:ext cx="674080" cy="2018226"/>
          </a:xfrm>
          <a:prstGeom prst="rect">
            <a:avLst/>
          </a:prstGeom>
          <a:solidFill>
            <a:schemeClr val="bg1"/>
          </a:solidFill>
        </p:spPr>
      </p:pic>
      <p:sp>
        <p:nvSpPr>
          <p:cNvPr id="15" name="Up Arrow 14">
            <a:extLst>
              <a:ext uri="{FF2B5EF4-FFF2-40B4-BE49-F238E27FC236}">
                <a16:creationId xmlns:a16="http://schemas.microsoft.com/office/drawing/2014/main" id="{716FB40E-E1A2-6CA3-6F98-317AA0B85471}"/>
              </a:ext>
            </a:extLst>
          </p:cNvPr>
          <p:cNvSpPr/>
          <p:nvPr/>
        </p:nvSpPr>
        <p:spPr>
          <a:xfrm>
            <a:off x="6468852" y="47114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21" name="TextBox 20">
            <a:extLst>
              <a:ext uri="{FF2B5EF4-FFF2-40B4-BE49-F238E27FC236}">
                <a16:creationId xmlns:a16="http://schemas.microsoft.com/office/drawing/2014/main" id="{740CB35E-67CA-B546-8A0A-A405C4C6EFD9}"/>
              </a:ext>
            </a:extLst>
          </p:cNvPr>
          <p:cNvSpPr txBox="1"/>
          <p:nvPr/>
        </p:nvSpPr>
        <p:spPr>
          <a:xfrm>
            <a:off x="7611677" y="23688"/>
            <a:ext cx="4580324" cy="6955750"/>
          </a:xfrm>
          <a:prstGeom prst="rect">
            <a:avLst/>
          </a:prstGeom>
          <a:solidFill>
            <a:schemeClr val="bg1"/>
          </a:solidFill>
        </p:spPr>
        <p:txBody>
          <a:bodyPr wrap="square" rtlCol="0">
            <a:spAutoFit/>
          </a:bodyPr>
          <a:lstStyle/>
          <a:p>
            <a:r>
              <a:rPr lang="en-US" sz="1400" b="1" dirty="0"/>
              <a:t>Command Leader Map &amp; instructions</a:t>
            </a:r>
          </a:p>
          <a:p>
            <a:endParaRPr lang="en-US" sz="1000" dirty="0"/>
          </a:p>
          <a:p>
            <a:r>
              <a:rPr lang="en-US" sz="1000" dirty="0"/>
              <a:t>1.) There are 10 secret search codes hidden around Lough Dan that must be retrieved correctly by your team</a:t>
            </a:r>
          </a:p>
          <a:p>
            <a:endParaRPr lang="en-US" sz="400" dirty="0"/>
          </a:p>
          <a:p>
            <a:r>
              <a:rPr lang="en-US" sz="1000" dirty="0"/>
              <a:t>2.) As Command Leader your job is to give good directions to the search Leader and search team to find the codes and return to base as quickly as possible. Perhaps consider what might be the most efficient route or order to do each grid sq? </a:t>
            </a:r>
          </a:p>
          <a:p>
            <a:endParaRPr lang="en-US" sz="600" dirty="0"/>
          </a:p>
          <a:p>
            <a:r>
              <a:rPr lang="en-US" sz="1000" dirty="0"/>
              <a:t>2.)  Your Search Leader and team will listen to your directions and try and find the codes. For example, the 1</a:t>
            </a:r>
            <a:r>
              <a:rPr lang="en-US" sz="1000" baseline="30000" dirty="0"/>
              <a:t>st</a:t>
            </a:r>
            <a:r>
              <a:rPr lang="en-US" sz="1000" dirty="0"/>
              <a:t> code is at the phone reception pole- Latitude 06, Longitude 04, with the clue “</a:t>
            </a:r>
            <a:r>
              <a:rPr lang="en-IE" sz="1000" b="0" i="0" u="none" strike="noStrike" dirty="0">
                <a:solidFill>
                  <a:srgbClr val="000000"/>
                </a:solidFill>
                <a:effectLst/>
                <a:latin typeface="Calibri" panose="020F0502020204030204" pitchFamily="34" charset="0"/>
              </a:rPr>
              <a:t>A strong signal may help you find the 1</a:t>
            </a:r>
            <a:r>
              <a:rPr lang="en-IE" sz="1000" b="0" i="0" u="none" strike="noStrike" baseline="30000" dirty="0">
                <a:solidFill>
                  <a:srgbClr val="000000"/>
                </a:solidFill>
                <a:effectLst/>
                <a:latin typeface="Calibri" panose="020F0502020204030204" pitchFamily="34" charset="0"/>
              </a:rPr>
              <a:t>st</a:t>
            </a:r>
            <a:r>
              <a:rPr lang="en-IE" sz="1000" b="0" i="0" u="none" strike="noStrike" dirty="0">
                <a:solidFill>
                  <a:srgbClr val="000000"/>
                </a:solidFill>
                <a:effectLst/>
                <a:latin typeface="Calibri" panose="020F0502020204030204" pitchFamily="34" charset="0"/>
              </a:rPr>
              <a:t> code”. </a:t>
            </a:r>
            <a:r>
              <a:rPr lang="en-IE" sz="1000" dirty="0">
                <a:solidFill>
                  <a:srgbClr val="000000"/>
                </a:solidFill>
                <a:latin typeface="Calibri" panose="020F0502020204030204" pitchFamily="34" charset="0"/>
              </a:rPr>
              <a:t>You will give similar instructions to your team to retrieve all the codes.</a:t>
            </a:r>
            <a:endParaRPr lang="en-US" sz="1000" dirty="0"/>
          </a:p>
          <a:p>
            <a:endParaRPr lang="en-US" sz="600" dirty="0"/>
          </a:p>
          <a:p>
            <a:r>
              <a:rPr lang="en-US" sz="1000" dirty="0"/>
              <a:t>3.) The use of phonetic code and good radio practice to direct the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endParaRPr lang="en-US" sz="600" dirty="0"/>
          </a:p>
          <a:p>
            <a:r>
              <a:rPr lang="en-US" sz="1000" dirty="0"/>
              <a:t>4.) 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endParaRPr lang="en-US" sz="600" dirty="0"/>
          </a:p>
          <a:p>
            <a:r>
              <a:rPr lang="en-US" sz="1000" dirty="0"/>
              <a:t>5.) Each member of the search team(agents) must pass at least one code and spell their name using the phonetic alphabet (Alpha, Bravo, Charlie </a:t>
            </a:r>
            <a:r>
              <a:rPr lang="en-US" sz="1000" dirty="0" err="1"/>
              <a:t>etc</a:t>
            </a:r>
            <a:r>
              <a:rPr lang="en-US" sz="1000" dirty="0"/>
              <a:t>) to the search Commander at the other end of the radio. –good communication and radio practice.</a:t>
            </a:r>
          </a:p>
          <a:p>
            <a:endParaRPr lang="en-US" sz="600" dirty="0"/>
          </a:p>
          <a:p>
            <a:r>
              <a:rPr lang="en-US" sz="1000" dirty="0"/>
              <a:t>6.) Both the Search commander and search leader make note of each agent name &amp; code communicated on their check sheet. – Attention to detail</a:t>
            </a:r>
          </a:p>
          <a:p>
            <a:endParaRPr lang="en-US" sz="600" dirty="0"/>
          </a:p>
          <a:p>
            <a:r>
              <a:rPr lang="en-US" sz="1000" dirty="0"/>
              <a:t>7.) Once all codes are radioed back to Command HQ, or time has run out, the Search team returns to command HQ to have their team score checked. 5 points are scored for each code and agent name that match on the Search Leader and Command Leader. 5 points are scored for the 1</a:t>
            </a:r>
            <a:r>
              <a:rPr lang="en-US" sz="1000" baseline="30000" dirty="0"/>
              <a:t>st</a:t>
            </a:r>
            <a:r>
              <a:rPr lang="en-US" sz="1000" dirty="0"/>
              <a:t> team back </a:t>
            </a:r>
            <a:r>
              <a:rPr lang="en-US" sz="1000" b="1" dirty="0"/>
              <a:t>with all codes correct, </a:t>
            </a:r>
            <a:r>
              <a:rPr lang="en-US" sz="1000" dirty="0"/>
              <a:t>4 for 2</a:t>
            </a:r>
            <a:r>
              <a:rPr lang="en-US" sz="1000" baseline="30000" dirty="0"/>
              <a:t>nd</a:t>
            </a:r>
            <a:r>
              <a:rPr lang="en-US" sz="1000" dirty="0"/>
              <a:t>, 8 for 3</a:t>
            </a:r>
            <a:r>
              <a:rPr lang="en-US" sz="1000" baseline="30000" dirty="0"/>
              <a:t>rd</a:t>
            </a:r>
            <a:r>
              <a:rPr lang="en-US" sz="1000" dirty="0"/>
              <a:t> </a:t>
            </a:r>
            <a:r>
              <a:rPr lang="en-US" sz="1000" dirty="0" err="1"/>
              <a:t>etc</a:t>
            </a:r>
            <a:endParaRPr lang="en-US" sz="1000" dirty="0"/>
          </a:p>
          <a:p>
            <a:endParaRPr lang="en-US" sz="600" dirty="0"/>
          </a:p>
          <a:p>
            <a:r>
              <a:rPr lang="en-US" sz="1000" dirty="0"/>
              <a:t>8.) Radio communications will be monitored, and an extra 10 points will be awarded for the use of phonetic code and good communication/radio use. With 5 points for the next best team. However, beware! Up to 10 points will be deducted for any messing or bad language over the airwaves! You have been warned.</a:t>
            </a:r>
          </a:p>
          <a:p>
            <a:endParaRPr lang="en-US" sz="600" dirty="0"/>
          </a:p>
          <a:p>
            <a:r>
              <a:rPr lang="en-US" sz="1000" dirty="0"/>
              <a:t>9.) The winners might get a prize – evening off wash up, badge </a:t>
            </a:r>
            <a:r>
              <a:rPr lang="en-US" sz="1000" dirty="0" err="1"/>
              <a:t>etc</a:t>
            </a:r>
            <a:r>
              <a:rPr lang="en-US" sz="1000" dirty="0"/>
              <a:t> as appropriate. Talk to your leaders!</a:t>
            </a:r>
          </a:p>
        </p:txBody>
      </p:sp>
      <p:pic>
        <p:nvPicPr>
          <p:cNvPr id="17" name="Picture 16">
            <a:extLst>
              <a:ext uri="{FF2B5EF4-FFF2-40B4-BE49-F238E27FC236}">
                <a16:creationId xmlns:a16="http://schemas.microsoft.com/office/drawing/2014/main" id="{1E8F5A8F-1876-7926-EBB8-323E10D2666E}"/>
              </a:ext>
            </a:extLst>
          </p:cNvPr>
          <p:cNvPicPr>
            <a:picLocks noChangeAspect="1"/>
          </p:cNvPicPr>
          <p:nvPr/>
        </p:nvPicPr>
        <p:blipFill>
          <a:blip r:embed="rId3"/>
          <a:stretch>
            <a:fillRect/>
          </a:stretch>
        </p:blipFill>
        <p:spPr>
          <a:xfrm>
            <a:off x="753011" y="284206"/>
            <a:ext cx="6820930" cy="6152080"/>
          </a:xfrm>
          <a:prstGeom prst="rect">
            <a:avLst/>
          </a:prstGeom>
        </p:spPr>
      </p:pic>
      <p:graphicFrame>
        <p:nvGraphicFramePr>
          <p:cNvPr id="3" name="Table 2">
            <a:extLst>
              <a:ext uri="{FF2B5EF4-FFF2-40B4-BE49-F238E27FC236}">
                <a16:creationId xmlns:a16="http://schemas.microsoft.com/office/drawing/2014/main" id="{6C8F9CBB-C564-BCCB-8ABA-38B5A834A246}"/>
              </a:ext>
            </a:extLst>
          </p:cNvPr>
          <p:cNvGraphicFramePr>
            <a:graphicFrameLocks noGrp="1"/>
          </p:cNvGraphicFramePr>
          <p:nvPr>
            <p:extLst>
              <p:ext uri="{D42A27DB-BD31-4B8C-83A1-F6EECF244321}">
                <p14:modId xmlns:p14="http://schemas.microsoft.com/office/powerpoint/2010/main" val="1119507126"/>
              </p:ext>
            </p:extLst>
          </p:nvPr>
        </p:nvGraphicFramePr>
        <p:xfrm>
          <a:off x="36274" y="24714"/>
          <a:ext cx="7563045" cy="6796594"/>
        </p:xfrm>
        <a:graphic>
          <a:graphicData uri="http://schemas.openxmlformats.org/drawingml/2006/table">
            <a:tbl>
              <a:tblPr/>
              <a:tblGrid>
                <a:gridCol w="398055">
                  <a:extLst>
                    <a:ext uri="{9D8B030D-6E8A-4147-A177-3AD203B41FA5}">
                      <a16:colId xmlns:a16="http://schemas.microsoft.com/office/drawing/2014/main" val="4294491751"/>
                    </a:ext>
                  </a:extLst>
                </a:gridCol>
                <a:gridCol w="398055">
                  <a:extLst>
                    <a:ext uri="{9D8B030D-6E8A-4147-A177-3AD203B41FA5}">
                      <a16:colId xmlns:a16="http://schemas.microsoft.com/office/drawing/2014/main" val="1464606444"/>
                    </a:ext>
                  </a:extLst>
                </a:gridCol>
                <a:gridCol w="398055">
                  <a:extLst>
                    <a:ext uri="{9D8B030D-6E8A-4147-A177-3AD203B41FA5}">
                      <a16:colId xmlns:a16="http://schemas.microsoft.com/office/drawing/2014/main" val="2840531721"/>
                    </a:ext>
                  </a:extLst>
                </a:gridCol>
                <a:gridCol w="398055">
                  <a:extLst>
                    <a:ext uri="{9D8B030D-6E8A-4147-A177-3AD203B41FA5}">
                      <a16:colId xmlns:a16="http://schemas.microsoft.com/office/drawing/2014/main" val="1817065462"/>
                    </a:ext>
                  </a:extLst>
                </a:gridCol>
                <a:gridCol w="398055">
                  <a:extLst>
                    <a:ext uri="{9D8B030D-6E8A-4147-A177-3AD203B41FA5}">
                      <a16:colId xmlns:a16="http://schemas.microsoft.com/office/drawing/2014/main" val="2975098638"/>
                    </a:ext>
                  </a:extLst>
                </a:gridCol>
                <a:gridCol w="398055">
                  <a:extLst>
                    <a:ext uri="{9D8B030D-6E8A-4147-A177-3AD203B41FA5}">
                      <a16:colId xmlns:a16="http://schemas.microsoft.com/office/drawing/2014/main" val="279404111"/>
                    </a:ext>
                  </a:extLst>
                </a:gridCol>
                <a:gridCol w="398055">
                  <a:extLst>
                    <a:ext uri="{9D8B030D-6E8A-4147-A177-3AD203B41FA5}">
                      <a16:colId xmlns:a16="http://schemas.microsoft.com/office/drawing/2014/main" val="1511272873"/>
                    </a:ext>
                  </a:extLst>
                </a:gridCol>
                <a:gridCol w="398055">
                  <a:extLst>
                    <a:ext uri="{9D8B030D-6E8A-4147-A177-3AD203B41FA5}">
                      <a16:colId xmlns:a16="http://schemas.microsoft.com/office/drawing/2014/main" val="2066503136"/>
                    </a:ext>
                  </a:extLst>
                </a:gridCol>
                <a:gridCol w="398055">
                  <a:extLst>
                    <a:ext uri="{9D8B030D-6E8A-4147-A177-3AD203B41FA5}">
                      <a16:colId xmlns:a16="http://schemas.microsoft.com/office/drawing/2014/main" val="570222966"/>
                    </a:ext>
                  </a:extLst>
                </a:gridCol>
                <a:gridCol w="398055">
                  <a:extLst>
                    <a:ext uri="{9D8B030D-6E8A-4147-A177-3AD203B41FA5}">
                      <a16:colId xmlns:a16="http://schemas.microsoft.com/office/drawing/2014/main" val="520520116"/>
                    </a:ext>
                  </a:extLst>
                </a:gridCol>
                <a:gridCol w="398055">
                  <a:extLst>
                    <a:ext uri="{9D8B030D-6E8A-4147-A177-3AD203B41FA5}">
                      <a16:colId xmlns:a16="http://schemas.microsoft.com/office/drawing/2014/main" val="3174591825"/>
                    </a:ext>
                  </a:extLst>
                </a:gridCol>
                <a:gridCol w="398055">
                  <a:extLst>
                    <a:ext uri="{9D8B030D-6E8A-4147-A177-3AD203B41FA5}">
                      <a16:colId xmlns:a16="http://schemas.microsoft.com/office/drawing/2014/main" val="2333814186"/>
                    </a:ext>
                  </a:extLst>
                </a:gridCol>
                <a:gridCol w="398055">
                  <a:extLst>
                    <a:ext uri="{9D8B030D-6E8A-4147-A177-3AD203B41FA5}">
                      <a16:colId xmlns:a16="http://schemas.microsoft.com/office/drawing/2014/main" val="3803430463"/>
                    </a:ext>
                  </a:extLst>
                </a:gridCol>
                <a:gridCol w="398055">
                  <a:extLst>
                    <a:ext uri="{9D8B030D-6E8A-4147-A177-3AD203B41FA5}">
                      <a16:colId xmlns:a16="http://schemas.microsoft.com/office/drawing/2014/main" val="1494477464"/>
                    </a:ext>
                  </a:extLst>
                </a:gridCol>
                <a:gridCol w="398055">
                  <a:extLst>
                    <a:ext uri="{9D8B030D-6E8A-4147-A177-3AD203B41FA5}">
                      <a16:colId xmlns:a16="http://schemas.microsoft.com/office/drawing/2014/main" val="3442582878"/>
                    </a:ext>
                  </a:extLst>
                </a:gridCol>
                <a:gridCol w="398055">
                  <a:extLst>
                    <a:ext uri="{9D8B030D-6E8A-4147-A177-3AD203B41FA5}">
                      <a16:colId xmlns:a16="http://schemas.microsoft.com/office/drawing/2014/main" val="567150190"/>
                    </a:ext>
                  </a:extLst>
                </a:gridCol>
                <a:gridCol w="398055">
                  <a:extLst>
                    <a:ext uri="{9D8B030D-6E8A-4147-A177-3AD203B41FA5}">
                      <a16:colId xmlns:a16="http://schemas.microsoft.com/office/drawing/2014/main" val="58076373"/>
                    </a:ext>
                  </a:extLst>
                </a:gridCol>
                <a:gridCol w="398055">
                  <a:extLst>
                    <a:ext uri="{9D8B030D-6E8A-4147-A177-3AD203B41FA5}">
                      <a16:colId xmlns:a16="http://schemas.microsoft.com/office/drawing/2014/main" val="640014158"/>
                    </a:ext>
                  </a:extLst>
                </a:gridCol>
                <a:gridCol w="398055">
                  <a:extLst>
                    <a:ext uri="{9D8B030D-6E8A-4147-A177-3AD203B41FA5}">
                      <a16:colId xmlns:a16="http://schemas.microsoft.com/office/drawing/2014/main" val="1886567301"/>
                    </a:ext>
                  </a:extLst>
                </a:gridCol>
              </a:tblGrid>
              <a:tr h="359608">
                <a:tc rowSpan="19">
                  <a:txBody>
                    <a:bodyPr/>
                    <a:lstStyle/>
                    <a:p>
                      <a:pPr algn="ctr" fontAlgn="ctr"/>
                      <a:r>
                        <a:rPr lang="en-IE" sz="1400" b="1" i="0" u="none" strike="noStrike" dirty="0">
                          <a:solidFill>
                            <a:srgbClr val="000000"/>
                          </a:solidFill>
                          <a:effectLst/>
                          <a:latin typeface="Calibri" panose="020F0502020204030204" pitchFamily="34" charset="0"/>
                        </a:rPr>
                        <a:t>Latitude</a:t>
                      </a:r>
                    </a:p>
                  </a:txBody>
                  <a:tcPr marL="5756" marR="5756" marT="5756" marB="0" vert="vert270" anchor="ctr">
                    <a:lnL>
                      <a:noFill/>
                    </a:lnL>
                    <a:lnR>
                      <a:noFill/>
                    </a:lnR>
                    <a:lnT>
                      <a:noFill/>
                    </a:lnT>
                    <a:lnB>
                      <a:noFill/>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359608">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371597">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06</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07</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08</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09</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10</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11</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12</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13</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14</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15</a:t>
                      </a:r>
                    </a:p>
                  </a:txBody>
                  <a:tcPr marL="5756" marR="5756" marT="5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311661">
                <a:tc vMerge="1">
                  <a:txBody>
                    <a:bodyPr/>
                    <a:lstStyle/>
                    <a:p>
                      <a:endParaRPr lang="en-US"/>
                    </a:p>
                  </a:txBody>
                  <a:tcPr/>
                </a:tc>
                <a:tc>
                  <a:txBody>
                    <a:bodyPr/>
                    <a:lstStyle/>
                    <a:p>
                      <a:pPr algn="l" fontAlgn="b"/>
                      <a:r>
                        <a:rPr lang="en-IE" sz="1400" b="1" i="0" u="none" strike="noStrike">
                          <a:solidFill>
                            <a:srgbClr val="000000"/>
                          </a:solidFill>
                          <a:effectLst/>
                          <a:latin typeface="Calibri" panose="020F0502020204030204" pitchFamily="34" charset="0"/>
                        </a:rPr>
                        <a:t> </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400" b="1" i="0" u="none" strike="noStrike">
                          <a:solidFill>
                            <a:srgbClr val="000000"/>
                          </a:solidFill>
                          <a:effectLst/>
                          <a:latin typeface="Calibri" panose="020F0502020204030204" pitchFamily="34" charset="0"/>
                        </a:rPr>
                        <a:t>Longitude</a:t>
                      </a:r>
                    </a:p>
                  </a:txBody>
                  <a:tcPr marL="5756" marR="5756" marT="5756"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400" b="1" i="0" u="none" strike="noStrike" dirty="0">
                          <a:solidFill>
                            <a:srgbClr val="000000"/>
                          </a:solidFill>
                          <a:effectLst/>
                          <a:latin typeface="Calibri" panose="020F0502020204030204" pitchFamily="34" charset="0"/>
                        </a:rPr>
                        <a:t> </a:t>
                      </a:r>
                    </a:p>
                  </a:txBody>
                  <a:tcPr marL="5756" marR="5756" marT="5756"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18" name="Picture 17">
            <a:extLst>
              <a:ext uri="{FF2B5EF4-FFF2-40B4-BE49-F238E27FC236}">
                <a16:creationId xmlns:a16="http://schemas.microsoft.com/office/drawing/2014/main" id="{128D007C-B156-7CE5-AFA6-AAD823F2810E}"/>
              </a:ext>
            </a:extLst>
          </p:cNvPr>
          <p:cNvPicPr>
            <a:picLocks noChangeAspect="1"/>
          </p:cNvPicPr>
          <p:nvPr/>
        </p:nvPicPr>
        <p:blipFill>
          <a:blip r:embed="rId2"/>
          <a:stretch>
            <a:fillRect/>
          </a:stretch>
        </p:blipFill>
        <p:spPr>
          <a:xfrm>
            <a:off x="6665759" y="4584355"/>
            <a:ext cx="512758" cy="1535221"/>
          </a:xfrm>
          <a:prstGeom prst="rect">
            <a:avLst/>
          </a:prstGeom>
          <a:solidFill>
            <a:schemeClr val="bg1"/>
          </a:solidFill>
        </p:spPr>
      </p:pic>
      <p:sp>
        <p:nvSpPr>
          <p:cNvPr id="19" name="Up Arrow 18">
            <a:extLst>
              <a:ext uri="{FF2B5EF4-FFF2-40B4-BE49-F238E27FC236}">
                <a16:creationId xmlns:a16="http://schemas.microsoft.com/office/drawing/2014/main" id="{5B982AD7-754A-F9DC-0069-210C363A0112}"/>
              </a:ext>
            </a:extLst>
          </p:cNvPr>
          <p:cNvSpPr/>
          <p:nvPr/>
        </p:nvSpPr>
        <p:spPr>
          <a:xfrm rot="17816369">
            <a:off x="6073909" y="46340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20" name="Oval 19">
            <a:extLst>
              <a:ext uri="{FF2B5EF4-FFF2-40B4-BE49-F238E27FC236}">
                <a16:creationId xmlns:a16="http://schemas.microsoft.com/office/drawing/2014/main" id="{DAD9C27C-4493-36D1-9399-B20ECC10E582}"/>
              </a:ext>
            </a:extLst>
          </p:cNvPr>
          <p:cNvSpPr/>
          <p:nvPr/>
        </p:nvSpPr>
        <p:spPr>
          <a:xfrm>
            <a:off x="6928317" y="2636668"/>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2" name="Oval 21">
            <a:extLst>
              <a:ext uri="{FF2B5EF4-FFF2-40B4-BE49-F238E27FC236}">
                <a16:creationId xmlns:a16="http://schemas.microsoft.com/office/drawing/2014/main" id="{9D416058-18D5-E011-9312-C68DC795DAE9}"/>
              </a:ext>
            </a:extLst>
          </p:cNvPr>
          <p:cNvSpPr/>
          <p:nvPr/>
        </p:nvSpPr>
        <p:spPr>
          <a:xfrm>
            <a:off x="4808033" y="3406345"/>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 name="Oval 22">
            <a:extLst>
              <a:ext uri="{FF2B5EF4-FFF2-40B4-BE49-F238E27FC236}">
                <a16:creationId xmlns:a16="http://schemas.microsoft.com/office/drawing/2014/main" id="{7E7D31A2-84DC-D10B-7CB0-32369E6A7E3C}"/>
              </a:ext>
            </a:extLst>
          </p:cNvPr>
          <p:cNvSpPr/>
          <p:nvPr/>
        </p:nvSpPr>
        <p:spPr>
          <a:xfrm>
            <a:off x="5770325" y="3270730"/>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4" name="Oval 23">
            <a:extLst>
              <a:ext uri="{FF2B5EF4-FFF2-40B4-BE49-F238E27FC236}">
                <a16:creationId xmlns:a16="http://schemas.microsoft.com/office/drawing/2014/main" id="{C89CCFB6-E255-BA54-7129-B8E3A13CF016}"/>
              </a:ext>
            </a:extLst>
          </p:cNvPr>
          <p:cNvSpPr/>
          <p:nvPr/>
        </p:nvSpPr>
        <p:spPr>
          <a:xfrm>
            <a:off x="5217886" y="3910104"/>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5" name="Oval 24">
            <a:extLst>
              <a:ext uri="{FF2B5EF4-FFF2-40B4-BE49-F238E27FC236}">
                <a16:creationId xmlns:a16="http://schemas.microsoft.com/office/drawing/2014/main" id="{DC061CD5-5C2E-9ECA-969B-683E6AD99786}"/>
              </a:ext>
            </a:extLst>
          </p:cNvPr>
          <p:cNvSpPr/>
          <p:nvPr/>
        </p:nvSpPr>
        <p:spPr>
          <a:xfrm>
            <a:off x="4390781" y="4353536"/>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a:extLst>
              <a:ext uri="{FF2B5EF4-FFF2-40B4-BE49-F238E27FC236}">
                <a16:creationId xmlns:a16="http://schemas.microsoft.com/office/drawing/2014/main" id="{5CFF1411-AE78-B064-2C83-ABE96D6FDC98}"/>
              </a:ext>
            </a:extLst>
          </p:cNvPr>
          <p:cNvSpPr/>
          <p:nvPr/>
        </p:nvSpPr>
        <p:spPr>
          <a:xfrm>
            <a:off x="2883599" y="4442312"/>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7" name="Oval 26">
            <a:extLst>
              <a:ext uri="{FF2B5EF4-FFF2-40B4-BE49-F238E27FC236}">
                <a16:creationId xmlns:a16="http://schemas.microsoft.com/office/drawing/2014/main" id="{FEA51330-FF3C-2F8B-CF58-5585CE4928F8}"/>
              </a:ext>
            </a:extLst>
          </p:cNvPr>
          <p:cNvSpPr/>
          <p:nvPr/>
        </p:nvSpPr>
        <p:spPr>
          <a:xfrm>
            <a:off x="790629" y="3866394"/>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E8776DB-FA17-F45C-8D70-F60F28AF6756}"/>
              </a:ext>
            </a:extLst>
          </p:cNvPr>
          <p:cNvSpPr/>
          <p:nvPr/>
        </p:nvSpPr>
        <p:spPr>
          <a:xfrm>
            <a:off x="2034982" y="3270730"/>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9" name="Oval 28">
            <a:extLst>
              <a:ext uri="{FF2B5EF4-FFF2-40B4-BE49-F238E27FC236}">
                <a16:creationId xmlns:a16="http://schemas.microsoft.com/office/drawing/2014/main" id="{91258806-584C-117D-9E04-36A1FE1CFA9E}"/>
              </a:ext>
            </a:extLst>
          </p:cNvPr>
          <p:cNvSpPr/>
          <p:nvPr/>
        </p:nvSpPr>
        <p:spPr>
          <a:xfrm>
            <a:off x="2308925" y="3682502"/>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0" name="Oval 29">
            <a:extLst>
              <a:ext uri="{FF2B5EF4-FFF2-40B4-BE49-F238E27FC236}">
                <a16:creationId xmlns:a16="http://schemas.microsoft.com/office/drawing/2014/main" id="{77A9429E-4FF3-B473-8DEA-EE6B02C99685}"/>
              </a:ext>
            </a:extLst>
          </p:cNvPr>
          <p:cNvSpPr/>
          <p:nvPr/>
        </p:nvSpPr>
        <p:spPr>
          <a:xfrm>
            <a:off x="3737704" y="3504949"/>
            <a:ext cx="191533" cy="17755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1" name="TextBox 30">
            <a:extLst>
              <a:ext uri="{FF2B5EF4-FFF2-40B4-BE49-F238E27FC236}">
                <a16:creationId xmlns:a16="http://schemas.microsoft.com/office/drawing/2014/main" id="{611745EF-1C36-D3E6-B1D8-8A2FD232D60C}"/>
              </a:ext>
            </a:extLst>
          </p:cNvPr>
          <p:cNvSpPr txBox="1"/>
          <p:nvPr/>
        </p:nvSpPr>
        <p:spPr>
          <a:xfrm>
            <a:off x="703677" y="3797138"/>
            <a:ext cx="367408" cy="307777"/>
          </a:xfrm>
          <a:prstGeom prst="rect">
            <a:avLst/>
          </a:prstGeom>
          <a:noFill/>
        </p:spPr>
        <p:txBody>
          <a:bodyPr wrap="none" rtlCol="0">
            <a:spAutoFit/>
          </a:bodyPr>
          <a:lstStyle/>
          <a:p>
            <a:r>
              <a:rPr lang="en-US" sz="1400" dirty="0">
                <a:solidFill>
                  <a:schemeClr val="bg1"/>
                </a:solidFill>
              </a:rPr>
              <a:t>10</a:t>
            </a:r>
          </a:p>
        </p:txBody>
      </p:sp>
      <p:pic>
        <p:nvPicPr>
          <p:cNvPr id="2" name="Picture 1" descr="Phonetic Alphabet: How Soldiers Communicated - History">
            <a:extLst>
              <a:ext uri="{FF2B5EF4-FFF2-40B4-BE49-F238E27FC236}">
                <a16:creationId xmlns:a16="http://schemas.microsoft.com/office/drawing/2014/main" id="{F0768B91-CA93-9DFB-BA2A-23BAB8F7EC4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396" y="448840"/>
            <a:ext cx="1977493" cy="1958123"/>
          </a:xfrm>
          <a:prstGeom prst="rect">
            <a:avLst/>
          </a:prstGeom>
          <a:noFill/>
          <a:ln>
            <a:noFill/>
          </a:ln>
        </p:spPr>
      </p:pic>
    </p:spTree>
    <p:extLst>
      <p:ext uri="{BB962C8B-B14F-4D97-AF65-F5344CB8AC3E}">
        <p14:creationId xmlns:p14="http://schemas.microsoft.com/office/powerpoint/2010/main" val="202880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3409535661"/>
              </p:ext>
            </p:extLst>
          </p:nvPr>
        </p:nvGraphicFramePr>
        <p:xfrm>
          <a:off x="91683" y="16294"/>
          <a:ext cx="7224889" cy="5811674"/>
        </p:xfrm>
        <a:graphic>
          <a:graphicData uri="http://schemas.openxmlformats.org/drawingml/2006/table">
            <a:tbl>
              <a:tblPr/>
              <a:tblGrid>
                <a:gridCol w="582084">
                  <a:extLst>
                    <a:ext uri="{9D8B030D-6E8A-4147-A177-3AD203B41FA5}">
                      <a16:colId xmlns:a16="http://schemas.microsoft.com/office/drawing/2014/main" val="1323015281"/>
                    </a:ext>
                  </a:extLst>
                </a:gridCol>
                <a:gridCol w="1134251">
                  <a:extLst>
                    <a:ext uri="{9D8B030D-6E8A-4147-A177-3AD203B41FA5}">
                      <a16:colId xmlns:a16="http://schemas.microsoft.com/office/drawing/2014/main" val="3474983475"/>
                    </a:ext>
                  </a:extLst>
                </a:gridCol>
                <a:gridCol w="1143000">
                  <a:extLst>
                    <a:ext uri="{9D8B030D-6E8A-4147-A177-3AD203B41FA5}">
                      <a16:colId xmlns:a16="http://schemas.microsoft.com/office/drawing/2014/main" val="634907255"/>
                    </a:ext>
                  </a:extLst>
                </a:gridCol>
                <a:gridCol w="644237">
                  <a:extLst>
                    <a:ext uri="{9D8B030D-6E8A-4147-A177-3AD203B41FA5}">
                      <a16:colId xmlns:a16="http://schemas.microsoft.com/office/drawing/2014/main" val="89460312"/>
                    </a:ext>
                  </a:extLst>
                </a:gridCol>
                <a:gridCol w="696190">
                  <a:extLst>
                    <a:ext uri="{9D8B030D-6E8A-4147-A177-3AD203B41FA5}">
                      <a16:colId xmlns:a16="http://schemas.microsoft.com/office/drawing/2014/main" val="2064224023"/>
                    </a:ext>
                  </a:extLst>
                </a:gridCol>
                <a:gridCol w="3025127">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dirty="0"/>
                        <a:t>Command - Scout PLs or Cub Sixer or a leader log</a:t>
                      </a:r>
                    </a:p>
                    <a:p>
                      <a:pPr marL="0" marR="0" lvl="0" indent="0" algn="l" defTabSz="914400" rtl="0" eaLnBrk="1" fontAlgn="b" latinLnBrk="0" hangingPunct="1">
                        <a:lnSpc>
                          <a:spcPct val="100000"/>
                        </a:lnSpc>
                        <a:spcBef>
                          <a:spcPts val="0"/>
                        </a:spcBef>
                        <a:spcAft>
                          <a:spcPts val="0"/>
                        </a:spcAft>
                        <a:buClrTx/>
                        <a:buSzTx/>
                        <a:buFontTx/>
                        <a:buNone/>
                        <a:tabLst/>
                        <a:defRPr/>
                      </a:pPr>
                      <a:r>
                        <a:rPr lang="en-US" sz="2400" b="1" i="0" u="none" strike="noStrike" baseline="0" dirty="0">
                          <a:solidFill>
                            <a:schemeClr val="tx1"/>
                          </a:solidFill>
                          <a:effectLst/>
                          <a:latin typeface="Calibri" panose="020F0502020204030204" pitchFamily="34" charset="0"/>
                        </a:rPr>
                        <a:t>Team/color:</a:t>
                      </a:r>
                      <a:endParaRPr lang="en-IE" sz="2400" b="1" i="0" u="none" strike="noStrike" baseline="0" dirty="0">
                        <a:solidFill>
                          <a:schemeClr val="tx1"/>
                        </a:solidFill>
                        <a:effectLst/>
                        <a:latin typeface="Calibri" panose="020F0502020204030204" pitchFamily="34" charset="0"/>
                      </a:endParaRPr>
                    </a:p>
                    <a:p>
                      <a:pPr algn="l" fontAlgn="b"/>
                      <a:endParaRPr lang="en-IE" sz="200" b="1" i="0" u="none" strike="noStrike" baseline="0" dirty="0">
                        <a:solidFill>
                          <a:schemeClr val="tx1"/>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Direction Clue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A strong signal may help you find the 1</a:t>
                      </a:r>
                      <a:r>
                        <a:rPr lang="en-IE" sz="1000" b="0" i="0" u="none" strike="noStrike" baseline="30000" dirty="0">
                          <a:solidFill>
                            <a:srgbClr val="000000"/>
                          </a:solidFill>
                          <a:effectLst/>
                          <a:latin typeface="Calibri" panose="020F0502020204030204" pitchFamily="34" charset="0"/>
                        </a:rPr>
                        <a:t>st</a:t>
                      </a:r>
                      <a:r>
                        <a:rPr lang="en-IE" sz="1000" b="0" i="0" u="none" strike="noStrike" dirty="0">
                          <a:solidFill>
                            <a:srgbClr val="000000"/>
                          </a:solidFill>
                          <a:effectLst/>
                          <a:latin typeface="Calibri" panose="020F0502020204030204" pitchFamily="34" charset="0"/>
                        </a:rPr>
                        <a:t>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Seek what you want in the spooky forest glade you’ll need no spade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0" i="0" u="none" strike="noStrike" dirty="0">
                          <a:solidFill>
                            <a:srgbClr val="000000"/>
                          </a:solidFill>
                          <a:effectLst/>
                          <a:latin typeface="Calibri" panose="020F050202020403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 Escape the backwoods towards the road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 Don’t be left behind managing the wildlife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000" b="0" i="0" u="none" strike="noStrike" dirty="0">
                          <a:solidFill>
                            <a:srgbClr val="000000"/>
                          </a:solidFill>
                          <a:effectLst/>
                          <a:latin typeface="Calibri" panose="020F0502020204030204" pitchFamily="34" charset="0"/>
                        </a:rPr>
                        <a:t>Near the gate to hunters house your clue might be, but beware of the dogs!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448085">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000" b="0" i="0" u="none" strike="noStrike" dirty="0">
                          <a:solidFill>
                            <a:srgbClr val="000000"/>
                          </a:solidFill>
                          <a:effectLst/>
                          <a:latin typeface="Calibri" panose="020F0502020204030204" pitchFamily="34" charset="0"/>
                        </a:rPr>
                        <a:t>Orienteering behind the hedgerow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000" b="0" i="0" u="none" strike="noStrike" dirty="0">
                          <a:solidFill>
                            <a:srgbClr val="000000"/>
                          </a:solidFill>
                          <a:effectLst/>
                          <a:latin typeface="Calibri" panose="020F0502020204030204" pitchFamily="34" charset="0"/>
                        </a:rPr>
                        <a:t>Seek your next code near the waters edge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When you come in on the left there's a grey box on the wall, find it and there’s no need to bawl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In the long grass try to find the 2</a:t>
                      </a:r>
                      <a:r>
                        <a:rPr lang="en-IE" sz="1000" b="0" i="0" u="none" strike="noStrike" baseline="30000" dirty="0">
                          <a:solidFill>
                            <a:srgbClr val="000000"/>
                          </a:solidFill>
                          <a:effectLst/>
                          <a:latin typeface="Calibri" panose="020F0502020204030204" pitchFamily="34" charset="0"/>
                        </a:rPr>
                        <a:t>nd</a:t>
                      </a:r>
                      <a:r>
                        <a:rPr lang="en-IE" sz="1000" b="0" i="0" u="none" strike="noStrike" dirty="0">
                          <a:solidFill>
                            <a:srgbClr val="000000"/>
                          </a:solidFill>
                          <a:effectLst/>
                          <a:latin typeface="Calibri" panose="020F0502020204030204" pitchFamily="34" charset="0"/>
                        </a:rPr>
                        <a:t> last clue, but hurry up mind!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000" b="0" i="0" u="none" strike="noStrike" dirty="0">
                          <a:solidFill>
                            <a:srgbClr val="000000"/>
                          </a:solidFill>
                          <a:effectLst/>
                          <a:latin typeface="Calibri" panose="020F050202020403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000" b="0" i="0" u="none" strike="noStrike" dirty="0">
                          <a:solidFill>
                            <a:srgbClr val="000000"/>
                          </a:solidFill>
                          <a:effectLst/>
                          <a:latin typeface="Calibri" panose="020F0502020204030204" pitchFamily="34" charset="0"/>
                        </a:rPr>
                        <a:t>Some bird tweet, other birds twitter, your on the last code, hurry don’t flitter!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3108543"/>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r>
              <a:rPr lang="en-US" sz="1200" dirty="0"/>
              <a:t>7.) Scout leaders listen in an award points for good radio operation</a:t>
            </a:r>
          </a:p>
          <a:p>
            <a:endParaRPr lang="en-US" sz="1200" dirty="0"/>
          </a:p>
        </p:txBody>
      </p:sp>
      <p:sp>
        <p:nvSpPr>
          <p:cNvPr id="3" name="TextBox 2">
            <a:extLst>
              <a:ext uri="{FF2B5EF4-FFF2-40B4-BE49-F238E27FC236}">
                <a16:creationId xmlns:a16="http://schemas.microsoft.com/office/drawing/2014/main" id="{D77CB1CD-D295-58D8-D161-5E9F6575B23E}"/>
              </a:ext>
            </a:extLst>
          </p:cNvPr>
          <p:cNvSpPr txBox="1"/>
          <p:nvPr/>
        </p:nvSpPr>
        <p:spPr>
          <a:xfrm>
            <a:off x="91683" y="5806821"/>
            <a:ext cx="7224889" cy="1077218"/>
          </a:xfrm>
          <a:prstGeom prst="rect">
            <a:avLst/>
          </a:prstGeom>
          <a:noFill/>
        </p:spPr>
        <p:txBody>
          <a:bodyPr wrap="square" rtlCol="0">
            <a:spAutoFit/>
          </a:bodyPr>
          <a:lstStyle/>
          <a:p>
            <a:r>
              <a:rPr lang="en-US" sz="1600" b="1" dirty="0"/>
              <a:t>Note: </a:t>
            </a:r>
            <a:r>
              <a:rPr lang="en-US" sz="1600" dirty="0"/>
              <a:t>With multiple teams it is good to stagger stating locations e.g. </a:t>
            </a:r>
          </a:p>
          <a:p>
            <a:r>
              <a:rPr lang="en-US" sz="1600" dirty="0"/>
              <a:t>Green team start at Code 1, then 2,3 etc.</a:t>
            </a:r>
          </a:p>
          <a:p>
            <a:r>
              <a:rPr lang="en-US" sz="1600" dirty="0"/>
              <a:t>Red team start at code 3, then 4,5 </a:t>
            </a:r>
            <a:r>
              <a:rPr lang="en-US" sz="1600" dirty="0" err="1"/>
              <a:t>etc</a:t>
            </a:r>
            <a:r>
              <a:rPr lang="en-US" sz="1600" dirty="0"/>
              <a:t> and back to 1 and 2</a:t>
            </a:r>
          </a:p>
          <a:p>
            <a:r>
              <a:rPr lang="en-US" sz="1600" dirty="0"/>
              <a:t>Orange team start at code 5, then 6,7 and back to 1,2,3 </a:t>
            </a:r>
            <a:r>
              <a:rPr lang="en-US" sz="1600" dirty="0" err="1"/>
              <a:t>etc</a:t>
            </a:r>
            <a:endParaRPr lang="en-US" sz="1600" dirty="0"/>
          </a:p>
        </p:txBody>
      </p:sp>
    </p:spTree>
    <p:extLst>
      <p:ext uri="{BB962C8B-B14F-4D97-AF65-F5344CB8AC3E}">
        <p14:creationId xmlns:p14="http://schemas.microsoft.com/office/powerpoint/2010/main" val="223236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0440" y="337552"/>
            <a:ext cx="3852998" cy="3815257"/>
          </a:xfrm>
          <a:prstGeom prst="rect">
            <a:avLst/>
          </a:prstGeom>
          <a:noFill/>
          <a:ln>
            <a:noFill/>
          </a:ln>
        </p:spPr>
      </p:pic>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extLst>
              <p:ext uri="{D42A27DB-BD31-4B8C-83A1-F6EECF244321}">
                <p14:modId xmlns:p14="http://schemas.microsoft.com/office/powerpoint/2010/main" val="3297487469"/>
              </p:ext>
            </p:extLst>
          </p:nvPr>
        </p:nvGraphicFramePr>
        <p:xfrm>
          <a:off x="91683" y="473494"/>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Green search team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spTree>
    <p:extLst>
      <p:ext uri="{BB962C8B-B14F-4D97-AF65-F5344CB8AC3E}">
        <p14:creationId xmlns:p14="http://schemas.microsoft.com/office/powerpoint/2010/main" val="38384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D1B0FAC7-7A8D-C479-6A16-BDD79AC95810}"/>
              </a:ext>
            </a:extLst>
          </p:cNvPr>
          <p:cNvGraphicFramePr>
            <a:graphicFrameLocks noGrp="1"/>
          </p:cNvGraphicFramePr>
          <p:nvPr>
            <p:extLst>
              <p:ext uri="{D42A27DB-BD31-4B8C-83A1-F6EECF244321}">
                <p14:modId xmlns:p14="http://schemas.microsoft.com/office/powerpoint/2010/main" val="1507837490"/>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Red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117517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7867" y="98561"/>
            <a:ext cx="3852998" cy="3815257"/>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7316572" y="3835562"/>
            <a:ext cx="4935588" cy="2923877"/>
          </a:xfrm>
          <a:prstGeom prst="rect">
            <a:avLst/>
          </a:prstGeom>
          <a:noFill/>
        </p:spPr>
        <p:txBody>
          <a:bodyPr wrap="square" rtlCol="0">
            <a:spAutoFit/>
          </a:bodyPr>
          <a:lstStyle/>
          <a:p>
            <a:r>
              <a:rPr lang="en-US" dirty="0"/>
              <a:t>Good radio operations</a:t>
            </a:r>
          </a:p>
          <a:p>
            <a:endParaRPr lang="en-US" sz="1000" dirty="0"/>
          </a:p>
          <a:p>
            <a:r>
              <a:rPr lang="en-US" sz="1200" dirty="0"/>
              <a:t>1.) Listen and wait for other operator to finish</a:t>
            </a:r>
          </a:p>
          <a:p>
            <a:r>
              <a:rPr lang="en-US" sz="1200" dirty="0"/>
              <a:t>2.) Wait half a second after pressing the transmit button before speaking</a:t>
            </a:r>
          </a:p>
          <a:p>
            <a:r>
              <a:rPr lang="en-US" sz="1200" dirty="0"/>
              <a:t>3.) Say “over” at the end of your communication so the other operator knows you have finished speaking</a:t>
            </a:r>
          </a:p>
          <a:p>
            <a:r>
              <a:rPr lang="en-US" sz="1200" dirty="0"/>
              <a:t>4.) Say “ Say again please, over” if you need the other operator to repeat what they said.</a:t>
            </a:r>
          </a:p>
          <a:p>
            <a:r>
              <a:rPr lang="en-US" sz="1200" dirty="0"/>
              <a:t>5.) When you repeat your message confirm you have been heard by adding QSL? E.g.  My message was “go to Deserted shacks - Latitude 11, Longitude 02, QSL?”  QSL means did you hear me?</a:t>
            </a:r>
          </a:p>
          <a:p>
            <a:r>
              <a:rPr lang="en-US" sz="1200" dirty="0"/>
              <a:t>6.)  If you have heard the repeated message you answer saying  QSL twice and repeating back the message  and </a:t>
            </a:r>
            <a:r>
              <a:rPr lang="en-US" sz="1200" dirty="0" err="1"/>
              <a:t>over.g</a:t>
            </a:r>
            <a:r>
              <a:rPr lang="en-US" sz="1200" dirty="0"/>
              <a:t>.  “QSL, QSL Go to Deserted shacks Latitude 11, Longitude 02,  Over”</a:t>
            </a:r>
          </a:p>
          <a:p>
            <a:endParaRPr lang="en-US" sz="1200" dirty="0"/>
          </a:p>
        </p:txBody>
      </p:sp>
      <p:graphicFrame>
        <p:nvGraphicFramePr>
          <p:cNvPr id="3" name="Table 2">
            <a:extLst>
              <a:ext uri="{FF2B5EF4-FFF2-40B4-BE49-F238E27FC236}">
                <a16:creationId xmlns:a16="http://schemas.microsoft.com/office/drawing/2014/main" id="{5D020E60-5414-D366-0697-0CEB78BF8D83}"/>
              </a:ext>
            </a:extLst>
          </p:cNvPr>
          <p:cNvGraphicFramePr>
            <a:graphicFrameLocks noGrp="1"/>
          </p:cNvGraphicFramePr>
          <p:nvPr>
            <p:extLst>
              <p:ext uri="{D42A27DB-BD31-4B8C-83A1-F6EECF244321}">
                <p14:modId xmlns:p14="http://schemas.microsoft.com/office/powerpoint/2010/main" val="1605076107"/>
              </p:ext>
            </p:extLst>
          </p:nvPr>
        </p:nvGraphicFramePr>
        <p:xfrm>
          <a:off x="91683" y="400758"/>
          <a:ext cx="7224889" cy="5596359"/>
        </p:xfrm>
        <a:graphic>
          <a:graphicData uri="http://schemas.openxmlformats.org/drawingml/2006/table">
            <a:tbl>
              <a:tblPr/>
              <a:tblGrid>
                <a:gridCol w="582084">
                  <a:extLst>
                    <a:ext uri="{9D8B030D-6E8A-4147-A177-3AD203B41FA5}">
                      <a16:colId xmlns:a16="http://schemas.microsoft.com/office/drawing/2014/main" val="1323015281"/>
                    </a:ext>
                  </a:extLst>
                </a:gridCol>
                <a:gridCol w="1414806">
                  <a:extLst>
                    <a:ext uri="{9D8B030D-6E8A-4147-A177-3AD203B41FA5}">
                      <a16:colId xmlns:a16="http://schemas.microsoft.com/office/drawing/2014/main" val="3474983475"/>
                    </a:ext>
                  </a:extLst>
                </a:gridCol>
                <a:gridCol w="1620982">
                  <a:extLst>
                    <a:ext uri="{9D8B030D-6E8A-4147-A177-3AD203B41FA5}">
                      <a16:colId xmlns:a16="http://schemas.microsoft.com/office/drawing/2014/main" val="634907255"/>
                    </a:ext>
                  </a:extLst>
                </a:gridCol>
                <a:gridCol w="1267690">
                  <a:extLst>
                    <a:ext uri="{9D8B030D-6E8A-4147-A177-3AD203B41FA5}">
                      <a16:colId xmlns:a16="http://schemas.microsoft.com/office/drawing/2014/main" val="89460312"/>
                    </a:ext>
                  </a:extLst>
                </a:gridCol>
                <a:gridCol w="987137">
                  <a:extLst>
                    <a:ext uri="{9D8B030D-6E8A-4147-A177-3AD203B41FA5}">
                      <a16:colId xmlns:a16="http://schemas.microsoft.com/office/drawing/2014/main" val="2064224023"/>
                    </a:ext>
                  </a:extLst>
                </a:gridCol>
                <a:gridCol w="1352190">
                  <a:extLst>
                    <a:ext uri="{9D8B030D-6E8A-4147-A177-3AD203B41FA5}">
                      <a16:colId xmlns:a16="http://schemas.microsoft.com/office/drawing/2014/main" val="1173480255"/>
                    </a:ext>
                  </a:extLst>
                </a:gridCol>
              </a:tblGrid>
              <a:tr h="669613">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2400" b="1" i="0" u="none" strike="noStrike" baseline="0" dirty="0">
                          <a:solidFill>
                            <a:srgbClr val="000000"/>
                          </a:solidFill>
                          <a:effectLst/>
                          <a:latin typeface="Calibri" panose="020F0502020204030204" pitchFamily="34" charset="0"/>
                        </a:rPr>
                        <a:t>Blue team search code log </a:t>
                      </a:r>
                    </a:p>
                    <a:p>
                      <a:pPr marL="0" marR="0" lvl="0" indent="0" algn="l" defTabSz="914400" rtl="0" eaLnBrk="1" fontAlgn="b" latinLnBrk="0" hangingPunct="1">
                        <a:lnSpc>
                          <a:spcPct val="100000"/>
                        </a:lnSpc>
                        <a:spcBef>
                          <a:spcPts val="0"/>
                        </a:spcBef>
                        <a:spcAft>
                          <a:spcPts val="0"/>
                        </a:spcAft>
                        <a:buClrTx/>
                        <a:buSzTx/>
                        <a:buFontTx/>
                        <a:buNone/>
                        <a:tabLst/>
                        <a:defRPr/>
                      </a:pPr>
                      <a:endParaRPr lang="en-IE" sz="2400" b="1" i="0" u="none" strike="noStrike" baseline="0" dirty="0">
                        <a:solidFill>
                          <a:srgbClr val="000000"/>
                        </a:solidFill>
                        <a:effectLst/>
                        <a:latin typeface="Calibri" panose="020F0502020204030204" pitchFamily="34" charset="0"/>
                      </a:endParaRPr>
                    </a:p>
                    <a:p>
                      <a:pPr algn="l" fontAlgn="b"/>
                      <a:endParaRPr lang="en-IE" sz="200" b="1" i="0" u="none" strike="noStrike" baseline="0"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322995"/>
                  </a:ext>
                </a:extLst>
              </a:tr>
              <a:tr h="456459">
                <a:tc>
                  <a:txBody>
                    <a:bodyPr/>
                    <a:lstStyle/>
                    <a:p>
                      <a:pPr algn="ctr" fontAlgn="b"/>
                      <a:r>
                        <a:rPr lang="en-IE" sz="1100" b="1" i="0" u="none" strike="noStrike" baseline="0" dirty="0">
                          <a:solidFill>
                            <a:srgbClr val="000000"/>
                          </a:solidFill>
                          <a:effectLst/>
                          <a:latin typeface="Calibri" panose="020F0502020204030204" pitchFamily="34" charset="0"/>
                        </a:rPr>
                        <a:t>Code 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Code collected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Scout 1</a:t>
                      </a:r>
                      <a:r>
                        <a:rPr lang="en-IE" sz="1100" b="1" i="0" u="none" strike="noStrike" baseline="30000" dirty="0">
                          <a:solidFill>
                            <a:srgbClr val="000000"/>
                          </a:solidFill>
                          <a:effectLst/>
                          <a:latin typeface="Calibri" panose="020F0502020204030204" pitchFamily="34" charset="0"/>
                        </a:rPr>
                        <a:t>st</a:t>
                      </a:r>
                      <a:r>
                        <a:rPr lang="en-IE" sz="1100" b="1" i="0" u="none" strike="noStrike" baseline="0" dirty="0">
                          <a:solidFill>
                            <a:srgbClr val="000000"/>
                          </a:solidFill>
                          <a:effectLst/>
                          <a:latin typeface="Calibri" panose="020F0502020204030204" pitchFamily="34" charset="0"/>
                        </a:rPr>
                        <a: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Latitude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Longitude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100" b="1" i="0" u="none" strike="noStrike" baseline="0" dirty="0">
                          <a:solidFill>
                            <a:srgbClr val="000000"/>
                          </a:solidFill>
                          <a:effectLst/>
                          <a:latin typeface="Calibri" panose="020F0502020204030204" pitchFamily="34" charset="0"/>
                        </a:rPr>
                        <a:t>Did you need the Clue ? Yes/No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301772">
                <a:tc>
                  <a:txBody>
                    <a:bodyPr/>
                    <a:lstStyle/>
                    <a:p>
                      <a:pPr algn="ctr" fontAlgn="b"/>
                      <a:r>
                        <a:rPr lang="en-IE"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301772">
                <a:tc>
                  <a:txBody>
                    <a:bodyPr/>
                    <a:lstStyle/>
                    <a:p>
                      <a:pPr algn="ctr" fontAlgn="b"/>
                      <a:r>
                        <a:rPr lang="en-IE"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301772">
                <a:tc>
                  <a:txBody>
                    <a:bodyPr/>
                    <a:lstStyle/>
                    <a:p>
                      <a:pPr algn="ctr" fontAlgn="b"/>
                      <a:r>
                        <a:rPr lang="en-IE" sz="1200" b="1"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301772">
                <a:tc>
                  <a:txBody>
                    <a:bodyPr/>
                    <a:lstStyle/>
                    <a:p>
                      <a:pPr algn="ctr" fontAlgn="b"/>
                      <a:r>
                        <a:rPr lang="en-IE" sz="12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301772">
                <a:tc>
                  <a:txBody>
                    <a:bodyPr/>
                    <a:lstStyle/>
                    <a:p>
                      <a:pPr algn="ctr" fontAlgn="b"/>
                      <a:r>
                        <a:rPr lang="en-IE" sz="12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71519">
                <a:tc>
                  <a:txBody>
                    <a:bodyPr/>
                    <a:lstStyle/>
                    <a:p>
                      <a:pPr algn="ctr" fontAlgn="b"/>
                      <a:r>
                        <a:rPr lang="en-IE" sz="12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76444">
                <a:tc>
                  <a:txBody>
                    <a:bodyPr/>
                    <a:lstStyle/>
                    <a:p>
                      <a:pPr algn="ctr" fontAlgn="b"/>
                      <a:r>
                        <a:rPr lang="en-IE" sz="12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6444">
                <a:tc>
                  <a:txBody>
                    <a:bodyPr/>
                    <a:lstStyle/>
                    <a:p>
                      <a:pPr algn="ctr" fontAlgn="b"/>
                      <a:r>
                        <a:rPr lang="en-IE" sz="12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76444">
                <a:tc>
                  <a:txBody>
                    <a:bodyPr/>
                    <a:lstStyle/>
                    <a:p>
                      <a:pPr algn="ctr" fontAlgn="b"/>
                      <a:r>
                        <a:rPr lang="en-IE" sz="1200" b="1"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6444">
                <a:tc>
                  <a:txBody>
                    <a:bodyPr/>
                    <a:lstStyle/>
                    <a:p>
                      <a:pPr algn="ctr" fontAlgn="b"/>
                      <a:r>
                        <a:rPr lang="en-IE" sz="1200" b="1"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76444">
                <a:tc>
                  <a:txBody>
                    <a:bodyPr/>
                    <a:lstStyle/>
                    <a:p>
                      <a:pPr algn="ctr" fontAlgn="b"/>
                      <a:r>
                        <a:rPr lang="en-IE" sz="1200" b="1"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76444">
                <a:tc>
                  <a:txBody>
                    <a:bodyPr/>
                    <a:lstStyle/>
                    <a:p>
                      <a:pPr algn="ctr" fontAlgn="b"/>
                      <a:r>
                        <a:rPr lang="en-IE" sz="12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r h="276444">
                <a:tc>
                  <a:txBody>
                    <a:bodyPr/>
                    <a:lstStyle/>
                    <a:p>
                      <a:pPr algn="ctr" fontAlgn="b"/>
                      <a:r>
                        <a:rPr lang="en-IE" sz="12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8060366"/>
                  </a:ext>
                </a:extLst>
              </a:tr>
              <a:tr h="27644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45593860"/>
                  </a:ext>
                </a:extLst>
              </a:tr>
              <a:tr h="276444">
                <a:tc>
                  <a:txBody>
                    <a:bodyPr/>
                    <a:lstStyle/>
                    <a:p>
                      <a:pPr algn="ctr" fontAlgn="b"/>
                      <a:r>
                        <a:rPr lang="en-IE" sz="12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808080"/>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000" b="0" i="0" u="none" strike="noStrike" dirty="0">
                        <a:solidFill>
                          <a:srgbClr val="000000"/>
                        </a:solidFill>
                        <a:effectLst/>
                        <a:highlight>
                          <a:srgbClr val="808080"/>
                        </a:highligh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853553139"/>
                  </a:ext>
                </a:extLst>
              </a:tr>
            </a:tbl>
          </a:graphicData>
        </a:graphic>
      </p:graphicFrame>
    </p:spTree>
    <p:extLst>
      <p:ext uri="{BB962C8B-B14F-4D97-AF65-F5344CB8AC3E}">
        <p14:creationId xmlns:p14="http://schemas.microsoft.com/office/powerpoint/2010/main" val="761670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52262</TotalTime>
  <Words>5610</Words>
  <Application>Microsoft Macintosh PowerPoint</Application>
  <PresentationFormat>Widescreen</PresentationFormat>
  <Paragraphs>1777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Radio Code Hunting Activity </vt:lpstr>
      <vt:lpstr>PowerPoint Presentation</vt:lpstr>
      <vt:lpstr>Activity Notes Customisation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Holland</dc:creator>
  <cp:lastModifiedBy>John Holland</cp:lastModifiedBy>
  <cp:revision>19</cp:revision>
  <cp:lastPrinted>2023-10-18T15:46:10Z</cp:lastPrinted>
  <dcterms:created xsi:type="dcterms:W3CDTF">2022-05-11T14:14:07Z</dcterms:created>
  <dcterms:modified xsi:type="dcterms:W3CDTF">2023-10-18T16:01:08Z</dcterms:modified>
</cp:coreProperties>
</file>