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57" r:id="rId3"/>
    <p:sldId id="258" r:id="rId4"/>
    <p:sldId id="259" r:id="rId5"/>
    <p:sldId id="445" r:id="rId6"/>
    <p:sldId id="260" r:id="rId7"/>
    <p:sldId id="261" r:id="rId8"/>
    <p:sldId id="262" r:id="rId9"/>
    <p:sldId id="263" r:id="rId10"/>
    <p:sldId id="264" r:id="rId11"/>
    <p:sldId id="450" r:id="rId12"/>
    <p:sldId id="449" r:id="rId13"/>
    <p:sldId id="267" r:id="rId14"/>
    <p:sldId id="268" r:id="rId15"/>
    <p:sldId id="269" r:id="rId16"/>
    <p:sldId id="270" r:id="rId17"/>
    <p:sldId id="271" r:id="rId18"/>
    <p:sldId id="272" r:id="rId19"/>
    <p:sldId id="273" r:id="rId20"/>
    <p:sldId id="274" r:id="rId21"/>
    <p:sldId id="275" r:id="rId22"/>
    <p:sldId id="310" r:id="rId23"/>
    <p:sldId id="447" r:id="rId24"/>
    <p:sldId id="276" r:id="rId25"/>
    <p:sldId id="278" r:id="rId26"/>
    <p:sldId id="277" r:id="rId27"/>
    <p:sldId id="444" r:id="rId28"/>
    <p:sldId id="446" r:id="rId29"/>
    <p:sldId id="438" r:id="rId30"/>
    <p:sldId id="448" r:id="rId31"/>
    <p:sldId id="306" r:id="rId32"/>
    <p:sldId id="280" r:id="rId33"/>
    <p:sldId id="281" r:id="rId34"/>
    <p:sldId id="282" r:id="rId35"/>
    <p:sldId id="283" r:id="rId36"/>
    <p:sldId id="284" r:id="rId37"/>
    <p:sldId id="285" r:id="rId38"/>
    <p:sldId id="286" r:id="rId39"/>
    <p:sldId id="287" r:id="rId40"/>
    <p:sldId id="288" r:id="rId41"/>
    <p:sldId id="427" r:id="rId42"/>
    <p:sldId id="289" r:id="rId43"/>
    <p:sldId id="290" r:id="rId44"/>
    <p:sldId id="291" r:id="rId45"/>
    <p:sldId id="292" r:id="rId46"/>
    <p:sldId id="293" r:id="rId47"/>
    <p:sldId id="294" r:id="rId48"/>
    <p:sldId id="295" r:id="rId49"/>
    <p:sldId id="305" r:id="rId50"/>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40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NvjBwxwnAlS45W0B6wad4+oBt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C6A3AC-C847-4423-AC68-2DD3C5C2D0B1}">
  <a:tblStyle styleId="{3FC6A3AC-C847-4423-AC68-2DD3C5C2D0B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6"/>
    <p:restoredTop sz="95009"/>
  </p:normalViewPr>
  <p:slideViewPr>
    <p:cSldViewPr snapToGrid="0">
      <p:cViewPr varScale="1">
        <p:scale>
          <a:sx n="91" d="100"/>
          <a:sy n="91" d="100"/>
        </p:scale>
        <p:origin x="2064" y="176"/>
      </p:cViewPr>
      <p:guideLst>
        <p:guide orient="horz" pos="2160"/>
        <p:guide pos="34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 name="Google Shape;61;p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 name="Google Shape;62;p1: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D0BDB5D8-0724-CAF0-C3F5-1C8982E814B6}"/>
            </a:ext>
          </a:extLst>
        </p:cNvPr>
        <p:cNvGrpSpPr/>
        <p:nvPr/>
      </p:nvGrpSpPr>
      <p:grpSpPr>
        <a:xfrm>
          <a:off x="0" y="0"/>
          <a:ext cx="0" cy="0"/>
          <a:chOff x="0" y="0"/>
          <a:chExt cx="0" cy="0"/>
        </a:xfrm>
      </p:grpSpPr>
      <p:sp>
        <p:nvSpPr>
          <p:cNvPr id="180" name="Google Shape;180;p10:notes">
            <a:extLst>
              <a:ext uri="{FF2B5EF4-FFF2-40B4-BE49-F238E27FC236}">
                <a16:creationId xmlns:a16="http://schemas.microsoft.com/office/drawing/2014/main" id="{E120F6D3-D928-3CE0-AD29-0A12980222CF}"/>
              </a:ext>
            </a:extLst>
          </p:cNvPr>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0:notes">
            <a:extLst>
              <a:ext uri="{FF2B5EF4-FFF2-40B4-BE49-F238E27FC236}">
                <a16:creationId xmlns:a16="http://schemas.microsoft.com/office/drawing/2014/main" id="{F9C51D7B-6C26-4D70-81C8-3892CD9C0E86}"/>
              </a:ext>
            </a:extLst>
          </p:cNvPr>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81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2" name="Google Shape;212;p1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9" name="Google Shape;219;p1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5" name="Google Shape;225;p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p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6:notes"/>
          <p:cNvSpPr txBox="1">
            <a:spLocks noGrp="1"/>
          </p:cNvSpPr>
          <p:nvPr>
            <p:ph type="body" idx="1"/>
          </p:nvPr>
        </p:nvSpPr>
        <p:spPr>
          <a:xfrm>
            <a:off x="685800" y="4416480"/>
            <a:ext cx="5486040" cy="418284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On VHF contacts are normally line of sight only.</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Can be extended to 1000 miles or more with Tropo, various scatter modes</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How can we make contacts further out?</a:t>
            </a:r>
            <a:endParaRPr sz="1200" b="0" strike="noStrike">
              <a:latin typeface="Arial"/>
              <a:ea typeface="Arial"/>
              <a:cs typeface="Arial"/>
              <a:sym typeface="Arial"/>
            </a:endParaRPr>
          </a:p>
        </p:txBody>
      </p:sp>
      <p:sp>
        <p:nvSpPr>
          <p:cNvPr id="239" name="Google Shape;239;p16:notes"/>
          <p:cNvSpPr txBox="1">
            <a:spLocks noGrp="1"/>
          </p:cNvSpPr>
          <p:nvPr>
            <p:ph type="sldNum" idx="12"/>
          </p:nvPr>
        </p:nvSpPr>
        <p:spPr>
          <a:xfrm>
            <a:off x="3884760" y="8829720"/>
            <a:ext cx="2971440" cy="4647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17</a:t>
            </a:fld>
            <a:endParaRPr sz="13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7: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171450" lvl="0" indent="-95250" algn="l" rtl="0">
              <a:lnSpc>
                <a:spcPct val="90000"/>
              </a:lnSpc>
              <a:spcBef>
                <a:spcPts val="0"/>
              </a:spcBef>
              <a:spcAft>
                <a:spcPts val="0"/>
              </a:spcAft>
              <a:buClr>
                <a:schemeClr val="dk1"/>
              </a:buClr>
              <a:buSzPts val="1200"/>
              <a:buFont typeface="Calibri"/>
              <a:buNone/>
            </a:pPr>
            <a:endParaRPr/>
          </a:p>
        </p:txBody>
      </p:sp>
      <p:sp>
        <p:nvSpPr>
          <p:cNvPr id="248" name="Google Shape;248;p17: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7" name="Google Shape;257;p1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6" name="Google Shape;266;p1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22cebb8909_0_0: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g322cebb8909_0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0" name="Google Shape;280;p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4614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1706c5b47b_1_48: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3" name="Google Shape;293;g31706c5b47b_1_4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1706c5b47b_1_53: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6" name="Google Shape;286;g31706c5b47b_1_5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1E0ABA-8C3C-6242-9B8F-CEBBF15984A5}" type="slidenum">
              <a:rPr lang="en-US" smtClean="0"/>
              <a:t>28</a:t>
            </a:fld>
            <a:endParaRPr lang="en-US"/>
          </a:p>
        </p:txBody>
      </p:sp>
    </p:spTree>
    <p:extLst>
      <p:ext uri="{BB962C8B-B14F-4D97-AF65-F5344CB8AC3E}">
        <p14:creationId xmlns:p14="http://schemas.microsoft.com/office/powerpoint/2010/main" val="33522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BB2FCA13-CEA7-CB69-1FA4-800825B57C3E}"/>
            </a:ext>
          </a:extLst>
        </p:cNvPr>
        <p:cNvGrpSpPr/>
        <p:nvPr/>
      </p:nvGrpSpPr>
      <p:grpSpPr>
        <a:xfrm>
          <a:off x="0" y="0"/>
          <a:ext cx="0" cy="0"/>
          <a:chOff x="0" y="0"/>
          <a:chExt cx="0" cy="0"/>
        </a:xfrm>
      </p:grpSpPr>
      <p:sp>
        <p:nvSpPr>
          <p:cNvPr id="180" name="Google Shape;180;p10:notes">
            <a:extLst>
              <a:ext uri="{FF2B5EF4-FFF2-40B4-BE49-F238E27FC236}">
                <a16:creationId xmlns:a16="http://schemas.microsoft.com/office/drawing/2014/main" id="{C52102E8-906C-A0B7-D983-2EFFD0EB06E4}"/>
              </a:ext>
            </a:extLst>
          </p:cNvPr>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0:notes">
            <a:extLst>
              <a:ext uri="{FF2B5EF4-FFF2-40B4-BE49-F238E27FC236}">
                <a16:creationId xmlns:a16="http://schemas.microsoft.com/office/drawing/2014/main" id="{B5BE6AF2-4E79-266A-80F3-195984061992}"/>
              </a:ext>
            </a:extLst>
          </p:cNvPr>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2466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901E1517-DF6A-0778-63F5-23BCB14CF9FF}"/>
            </a:ext>
          </a:extLst>
        </p:cNvPr>
        <p:cNvGrpSpPr/>
        <p:nvPr/>
      </p:nvGrpSpPr>
      <p:grpSpPr>
        <a:xfrm>
          <a:off x="0" y="0"/>
          <a:ext cx="0" cy="0"/>
          <a:chOff x="0" y="0"/>
          <a:chExt cx="0" cy="0"/>
        </a:xfrm>
      </p:grpSpPr>
      <p:sp>
        <p:nvSpPr>
          <p:cNvPr id="149" name="Google Shape;149;p8:notes">
            <a:extLst>
              <a:ext uri="{FF2B5EF4-FFF2-40B4-BE49-F238E27FC236}">
                <a16:creationId xmlns:a16="http://schemas.microsoft.com/office/drawing/2014/main" id="{1F884315-5AE1-D165-11FE-6E986DA5F602}"/>
              </a:ext>
            </a:extLst>
          </p:cNvPr>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0" name="Google Shape;150;p8:notes">
            <a:extLst>
              <a:ext uri="{FF2B5EF4-FFF2-40B4-BE49-F238E27FC236}">
                <a16:creationId xmlns:a16="http://schemas.microsoft.com/office/drawing/2014/main" id="{F7A18F90-7F2B-6691-9B97-FB5A351E0521}"/>
              </a:ext>
            </a:extLst>
          </p:cNvPr>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3099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0" name="Google Shape;320;p2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2" name="Google Shape;342;p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1" name="Google Shape;351;p2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4" name="Google Shape;364;p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4" name="Google Shape;84;p3: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73" name="Google Shape;373;p25: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3" name="Google Shape;413;p26: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14" name="Google Shape;414;p26: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37</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5" name="Google Shape;425;p27: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26" name="Google Shape;426;p27: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38</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5" name="Google Shape;435;p2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36" name="Google Shape;436;p28: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7" name="Google Shape;447;p2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x-none" dirty="0">
                <a:ea typeface="ＭＳ Ｐゴシック" charset="-128"/>
              </a:rPr>
              <a:t>Get details from Stuart</a:t>
            </a:r>
            <a:endParaRPr lang="x-none" altLang="x-none">
              <a:ea typeface="ＭＳ Ｐゴシック" charset="-128"/>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Geneva" charset="0"/>
              </a:defRPr>
            </a:lvl1pPr>
            <a:lvl2pPr marL="742950" indent="-285750">
              <a:spcBef>
                <a:spcPct val="30000"/>
              </a:spcBef>
              <a:defRPr sz="1200">
                <a:solidFill>
                  <a:schemeClr val="tx1"/>
                </a:solidFill>
                <a:latin typeface="Calibri" charset="0"/>
                <a:ea typeface="Geneva" charset="0"/>
                <a:cs typeface="Geneva" charset="0"/>
              </a:defRPr>
            </a:lvl2pPr>
            <a:lvl3pPr marL="1143000" indent="-228600">
              <a:spcBef>
                <a:spcPct val="30000"/>
              </a:spcBef>
              <a:defRPr sz="1200">
                <a:solidFill>
                  <a:schemeClr val="tx1"/>
                </a:solidFill>
                <a:latin typeface="Calibri" charset="0"/>
                <a:ea typeface="Geneva" charset="0"/>
                <a:cs typeface="Geneva" charset="0"/>
              </a:defRPr>
            </a:lvl3pPr>
            <a:lvl4pPr marL="1600200" indent="-228600">
              <a:spcBef>
                <a:spcPct val="30000"/>
              </a:spcBef>
              <a:defRPr sz="1200">
                <a:solidFill>
                  <a:schemeClr val="tx1"/>
                </a:solidFill>
                <a:latin typeface="Calibri" charset="0"/>
                <a:ea typeface="Geneva" charset="0"/>
                <a:cs typeface="Geneva" charset="0"/>
              </a:defRPr>
            </a:lvl4pPr>
            <a:lvl5pPr marL="2057400" indent="-228600">
              <a:spcBef>
                <a:spcPct val="30000"/>
              </a:spcBef>
              <a:defRPr sz="1200">
                <a:solidFill>
                  <a:schemeClr val="tx1"/>
                </a:solidFill>
                <a:latin typeface="Calibri"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Calibri"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Calibri"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Calibri"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Calibri" charset="0"/>
                <a:ea typeface="Geneva" charset="0"/>
                <a:cs typeface="Geneva" charset="0"/>
              </a:defRPr>
            </a:lvl9pPr>
          </a:lstStyle>
          <a:p>
            <a:pPr>
              <a:spcBef>
                <a:spcPct val="0"/>
              </a:spcBef>
            </a:pPr>
            <a:fld id="{83813055-D8DC-1040-A416-8303FED52FB8}" type="slidenum">
              <a:rPr lang="en-US" altLang="x-none">
                <a:latin typeface="Arial" charset="0"/>
              </a:rPr>
              <a:pPr>
                <a:spcBef>
                  <a:spcPct val="0"/>
                </a:spcBef>
              </a:pPr>
              <a:t>41</a:t>
            </a:fld>
            <a:endParaRPr lang="en-US" altLang="x-none">
              <a:latin typeface="Arial" charset="0"/>
            </a:endParaRPr>
          </a:p>
        </p:txBody>
      </p:sp>
    </p:spTree>
    <p:extLst>
      <p:ext uri="{BB962C8B-B14F-4D97-AF65-F5344CB8AC3E}">
        <p14:creationId xmlns:p14="http://schemas.microsoft.com/office/powerpoint/2010/main" val="3186807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22ba4dbb53_0_22: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3" name="Google Shape;453;g322ba4dbb53_0_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1706c5b47b_1_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1706c5b47b_1_9: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6" name="Google Shape;476;g31706c5b47b_1_9: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1706c5b47b_1_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1706c5b47b_1_23: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4" name="Google Shape;484;g31706c5b47b_1_23: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1706c5b47b_1_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1706c5b47b_1_16: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1" name="Google Shape;491;g31706c5b47b_1_16: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00" name="Google Shape;100;p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0" name="Google Shape;500;p3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5" name="Google Shape;505;p3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0" name="Google Shape;510;p3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4" name="Google Shape;624;p4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5" name="Google Shape;625;p41: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49</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2" name="Google Shape;112;p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6: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200"/>
              <a:buFont typeface="Calibri"/>
              <a:buChar char="•"/>
            </a:pPr>
            <a:r>
              <a:rPr lang="en-US"/>
              <a:t>What is scouting all about</a:t>
            </a:r>
            <a:endParaRPr/>
          </a:p>
          <a:p>
            <a:pPr marL="628650" lvl="1" indent="-171450" algn="l" rtl="0">
              <a:lnSpc>
                <a:spcPct val="90000"/>
              </a:lnSpc>
              <a:spcBef>
                <a:spcPts val="360"/>
              </a:spcBef>
              <a:spcAft>
                <a:spcPts val="0"/>
              </a:spcAft>
              <a:buClr>
                <a:schemeClr val="dk1"/>
              </a:buClr>
              <a:buSzPts val="1200"/>
              <a:buFont typeface="Calibri"/>
              <a:buChar char="•"/>
            </a:pPr>
            <a:r>
              <a:rPr lang="en-US"/>
              <a:t>Talk about the value of what we do, getting kids out doors, providing and fun place for kids that don’t fit into the world of sport</a:t>
            </a:r>
            <a:endParaRPr/>
          </a:p>
          <a:p>
            <a:pPr marL="171450" lvl="0" indent="-171450" algn="l" rtl="0">
              <a:lnSpc>
                <a:spcPct val="90000"/>
              </a:lnSpc>
              <a:spcBef>
                <a:spcPts val="360"/>
              </a:spcBef>
              <a:spcAft>
                <a:spcPts val="0"/>
              </a:spcAft>
              <a:buClr>
                <a:schemeClr val="dk1"/>
              </a:buClr>
              <a:buSzPts val="1200"/>
              <a:buFont typeface="Calibri"/>
              <a:buChar char="•"/>
            </a:pPr>
            <a:r>
              <a:rPr lang="en-US"/>
              <a:t>How to get involved, leader, parents and friends</a:t>
            </a:r>
            <a:endParaRPr/>
          </a:p>
          <a:p>
            <a:pPr marL="171450" lvl="0" indent="-171450" algn="l" rtl="0">
              <a:lnSpc>
                <a:spcPct val="90000"/>
              </a:lnSpc>
              <a:spcBef>
                <a:spcPts val="360"/>
              </a:spcBef>
              <a:spcAft>
                <a:spcPts val="0"/>
              </a:spcAft>
              <a:buClr>
                <a:schemeClr val="dk1"/>
              </a:buClr>
              <a:buSzPts val="1200"/>
              <a:buFont typeface="Calibri"/>
              <a:buChar char="•"/>
            </a:pPr>
            <a:r>
              <a:rPr lang="en-US"/>
              <a:t>We are getting bigger</a:t>
            </a:r>
            <a:endParaRPr/>
          </a:p>
          <a:p>
            <a:pPr marL="628650" lvl="1" indent="-171450" algn="l" rtl="0">
              <a:lnSpc>
                <a:spcPct val="90000"/>
              </a:lnSpc>
              <a:spcBef>
                <a:spcPts val="360"/>
              </a:spcBef>
              <a:spcAft>
                <a:spcPts val="0"/>
              </a:spcAft>
              <a:buClr>
                <a:schemeClr val="dk1"/>
              </a:buClr>
              <a:buSzPts val="1200"/>
              <a:buFont typeface="Calibri"/>
              <a:buChar char="•"/>
            </a:pPr>
            <a:r>
              <a:rPr lang="en-US"/>
              <a:t>we have recrutied from within (Fionn)</a:t>
            </a:r>
            <a:endParaRPr/>
          </a:p>
          <a:p>
            <a:pPr marL="628650" lvl="1" indent="-171450" algn="l" rtl="0">
              <a:lnSpc>
                <a:spcPct val="90000"/>
              </a:lnSpc>
              <a:spcBef>
                <a:spcPts val="360"/>
              </a:spcBef>
              <a:spcAft>
                <a:spcPts val="0"/>
              </a:spcAft>
              <a:buClr>
                <a:schemeClr val="dk1"/>
              </a:buClr>
              <a:buSzPts val="1200"/>
              <a:buFont typeface="Calibri"/>
              <a:buChar char="•"/>
            </a:pPr>
            <a:r>
              <a:rPr lang="en-US"/>
              <a:t>Need leaders in scouts and venturers</a:t>
            </a:r>
            <a:endParaRPr/>
          </a:p>
          <a:p>
            <a:pPr marL="628650" lvl="1" indent="-95250" algn="l" rtl="0">
              <a:lnSpc>
                <a:spcPct val="90000"/>
              </a:lnSpc>
              <a:spcBef>
                <a:spcPts val="360"/>
              </a:spcBef>
              <a:spcAft>
                <a:spcPts val="0"/>
              </a:spcAft>
              <a:buClr>
                <a:schemeClr val="dk1"/>
              </a:buClr>
              <a:buSzPts val="1200"/>
              <a:buFont typeface="Calibri"/>
              <a:buNone/>
            </a:pPr>
            <a:endParaRPr/>
          </a:p>
          <a:p>
            <a:pPr marL="171450" lvl="0" indent="-95250" algn="l" rtl="0">
              <a:lnSpc>
                <a:spcPct val="90000"/>
              </a:lnSpc>
              <a:spcBef>
                <a:spcPts val="360"/>
              </a:spcBef>
              <a:spcAft>
                <a:spcPts val="0"/>
              </a:spcAft>
              <a:buClr>
                <a:schemeClr val="dk1"/>
              </a:buClr>
              <a:buSzPts val="1200"/>
              <a:buFont typeface="Calibri"/>
              <a:buNone/>
            </a:pPr>
            <a:endParaRPr/>
          </a:p>
        </p:txBody>
      </p:sp>
      <p:sp>
        <p:nvSpPr>
          <p:cNvPr id="122" name="Google Shape;122;p6: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7:notes"/>
          <p:cNvSpPr txBox="1">
            <a:spLocks noGrp="1"/>
          </p:cNvSpPr>
          <p:nvPr>
            <p:ph type="body" idx="1"/>
          </p:nvPr>
        </p:nvSpPr>
        <p:spPr>
          <a:xfrm>
            <a:off x="685800" y="4416480"/>
            <a:ext cx="5486040" cy="418284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On VHF contacts are normally line of sight only.</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Can be extended to 1000 miles or more with Tropo, various scatter modes</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How can we make contacts further out?</a:t>
            </a:r>
            <a:endParaRPr sz="1200" b="0" strike="noStrike">
              <a:latin typeface="Arial"/>
              <a:ea typeface="Arial"/>
              <a:cs typeface="Arial"/>
              <a:sym typeface="Arial"/>
            </a:endParaRPr>
          </a:p>
        </p:txBody>
      </p:sp>
      <p:sp>
        <p:nvSpPr>
          <p:cNvPr id="130" name="Google Shape;130;p7:notes"/>
          <p:cNvSpPr txBox="1">
            <a:spLocks noGrp="1"/>
          </p:cNvSpPr>
          <p:nvPr>
            <p:ph type="sldNum" idx="12"/>
          </p:nvPr>
        </p:nvSpPr>
        <p:spPr>
          <a:xfrm>
            <a:off x="3884760" y="8829720"/>
            <a:ext cx="2971440" cy="4647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a:t>
            </a:fld>
            <a:endParaRPr sz="13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0" name="Google Shape;150;p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60" name="Google Shape;160;p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3"/>
          <p:cNvSpPr txBox="1">
            <a:spLocks noGrp="1"/>
          </p:cNvSpPr>
          <p:nvPr>
            <p:ph type="ctrTitle"/>
          </p:nvPr>
        </p:nvSpPr>
        <p:spPr>
          <a:xfrm>
            <a:off x="685800" y="1663706"/>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3"/>
          <p:cNvSpPr txBox="1">
            <a:spLocks noGrp="1"/>
          </p:cNvSpPr>
          <p:nvPr>
            <p:ph type="subTitle" idx="1"/>
          </p:nvPr>
        </p:nvSpPr>
        <p:spPr>
          <a:xfrm>
            <a:off x="1371600" y="3419475"/>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53"/>
          <p:cNvSpPr txBox="1">
            <a:spLocks noGrp="1"/>
          </p:cNvSpPr>
          <p:nvPr>
            <p:ph type="body" idx="1"/>
          </p:nvPr>
        </p:nvSpPr>
        <p:spPr>
          <a:xfrm rot="5400000">
            <a:off x="2667001" y="-609600"/>
            <a:ext cx="3809999"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
        <p:cNvGrpSpPr/>
        <p:nvPr/>
      </p:nvGrpSpPr>
      <p:grpSpPr>
        <a:xfrm>
          <a:off x="0" y="0"/>
          <a:ext cx="0" cy="0"/>
          <a:chOff x="0" y="0"/>
          <a:chExt cx="0" cy="0"/>
        </a:xfrm>
      </p:grpSpPr>
      <p:sp>
        <p:nvSpPr>
          <p:cNvPr id="57" name="Google Shape;57;p54"/>
          <p:cNvSpPr txBox="1">
            <a:spLocks noGrp="1"/>
          </p:cNvSpPr>
          <p:nvPr>
            <p:ph type="title"/>
          </p:nvPr>
        </p:nvSpPr>
        <p:spPr>
          <a:xfrm rot="5400000">
            <a:off x="5219701" y="1943107"/>
            <a:ext cx="4876799"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54"/>
          <p:cNvSpPr txBox="1">
            <a:spLocks noGrp="1"/>
          </p:cNvSpPr>
          <p:nvPr>
            <p:ph type="body" idx="1"/>
          </p:nvPr>
        </p:nvSpPr>
        <p:spPr>
          <a:xfrm rot="5400000">
            <a:off x="1028701" y="-38094"/>
            <a:ext cx="4876799"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457200" y="1600201"/>
            <a:ext cx="8229600" cy="3809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1"/>
            <a:ext cx="4038600" cy="3809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1"/>
            <a:ext cx="4038600" cy="3809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9"/>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49"/>
          <p:cNvSpPr txBox="1">
            <a:spLocks noGrp="1"/>
          </p:cNvSpPr>
          <p:nvPr>
            <p:ph type="body" idx="2"/>
          </p:nvPr>
        </p:nvSpPr>
        <p:spPr>
          <a:xfrm>
            <a:off x="457200" y="2174878"/>
            <a:ext cx="4040188" cy="32353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49"/>
          <p:cNvSpPr txBox="1">
            <a:spLocks noGrp="1"/>
          </p:cNvSpPr>
          <p:nvPr>
            <p:ph type="body" idx="3"/>
          </p:nvPr>
        </p:nvSpPr>
        <p:spPr>
          <a:xfrm>
            <a:off x="4645028"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49"/>
          <p:cNvSpPr txBox="1">
            <a:spLocks noGrp="1"/>
          </p:cNvSpPr>
          <p:nvPr>
            <p:ph type="body" idx="4"/>
          </p:nvPr>
        </p:nvSpPr>
        <p:spPr>
          <a:xfrm>
            <a:off x="4645028" y="2174878"/>
            <a:ext cx="4041775" cy="32353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50"/>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51"/>
          <p:cNvSpPr txBox="1">
            <a:spLocks noGrp="1"/>
          </p:cNvSpPr>
          <p:nvPr>
            <p:ph type="title"/>
          </p:nvPr>
        </p:nvSpPr>
        <p:spPr>
          <a:xfrm>
            <a:off x="457202" y="533400"/>
            <a:ext cx="3008313" cy="90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51"/>
          <p:cNvSpPr txBox="1">
            <a:spLocks noGrp="1"/>
          </p:cNvSpPr>
          <p:nvPr>
            <p:ph type="body" idx="1"/>
          </p:nvPr>
        </p:nvSpPr>
        <p:spPr>
          <a:xfrm>
            <a:off x="3575050" y="533405"/>
            <a:ext cx="5111750" cy="4876801"/>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8" name="Google Shape;48;p51"/>
          <p:cNvSpPr txBox="1">
            <a:spLocks noGrp="1"/>
          </p:cNvSpPr>
          <p:nvPr>
            <p:ph type="body" idx="2"/>
          </p:nvPr>
        </p:nvSpPr>
        <p:spPr>
          <a:xfrm>
            <a:off x="457202" y="1435107"/>
            <a:ext cx="3008313" cy="397509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1792288" y="4581525"/>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52"/>
          <p:cNvSpPr>
            <a:spLocks noGrp="1"/>
          </p:cNvSpPr>
          <p:nvPr>
            <p:ph type="pic" idx="2"/>
          </p:nvPr>
        </p:nvSpPr>
        <p:spPr>
          <a:xfrm>
            <a:off x="1792288" y="612781"/>
            <a:ext cx="5486400" cy="3883025"/>
          </a:xfrm>
          <a:prstGeom prst="rect">
            <a:avLst/>
          </a:prstGeom>
          <a:noFill/>
          <a:ln>
            <a:noFill/>
          </a:ln>
        </p:spPr>
      </p:sp>
      <p:sp>
        <p:nvSpPr>
          <p:cNvPr id="52" name="Google Shape;52;p52"/>
          <p:cNvSpPr txBox="1">
            <a:spLocks noGrp="1"/>
          </p:cNvSpPr>
          <p:nvPr>
            <p:ph type="body" idx="1"/>
          </p:nvPr>
        </p:nvSpPr>
        <p:spPr>
          <a:xfrm>
            <a:off x="1792288" y="5148263"/>
            <a:ext cx="5486400" cy="423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2"/>
          <p:cNvSpPr txBox="1">
            <a:spLocks noGrp="1"/>
          </p:cNvSpPr>
          <p:nvPr>
            <p:ph type="body" idx="1"/>
          </p:nvPr>
        </p:nvSpPr>
        <p:spPr>
          <a:xfrm>
            <a:off x="457200" y="1600200"/>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42" descr="FolioREVISED.jpg"/>
          <p:cNvPicPr preferRelativeResize="0"/>
          <p:nvPr/>
        </p:nvPicPr>
        <p:blipFill rotWithShape="1">
          <a:blip r:embed="rId13">
            <a:alphaModFix/>
          </a:blip>
          <a:srcRect/>
          <a:stretch/>
        </p:blipFill>
        <p:spPr>
          <a:xfrm>
            <a:off x="5638800" y="5073650"/>
            <a:ext cx="3505200" cy="1784350"/>
          </a:xfrm>
          <a:prstGeom prst="rect">
            <a:avLst/>
          </a:prstGeom>
          <a:noFill/>
          <a:ln>
            <a:noFill/>
          </a:ln>
        </p:spPr>
      </p:pic>
      <p:sp>
        <p:nvSpPr>
          <p:cNvPr id="13" name="Google Shape;13;p42"/>
          <p:cNvSpPr/>
          <p:nvPr/>
        </p:nvSpPr>
        <p:spPr>
          <a:xfrm>
            <a:off x="0" y="6705600"/>
            <a:ext cx="9144000" cy="152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 name="Google Shape;14;p42"/>
          <p:cNvPicPr preferRelativeResize="0"/>
          <p:nvPr/>
        </p:nvPicPr>
        <p:blipFill rotWithShape="1">
          <a:blip r:embed="rId14">
            <a:alphaModFix/>
          </a:blip>
          <a:srcRect/>
          <a:stretch/>
        </p:blipFill>
        <p:spPr>
          <a:xfrm>
            <a:off x="7267575" y="6405563"/>
            <a:ext cx="1714500" cy="215900"/>
          </a:xfrm>
          <a:prstGeom prst="rect">
            <a:avLst/>
          </a:prstGeom>
          <a:noFill/>
          <a:ln>
            <a:noFill/>
          </a:ln>
        </p:spPr>
      </p:pic>
      <p:sp>
        <p:nvSpPr>
          <p:cNvPr id="15" name="Google Shape;15;p42"/>
          <p:cNvSpPr/>
          <p:nvPr/>
        </p:nvSpPr>
        <p:spPr>
          <a:xfrm>
            <a:off x="0" y="6324600"/>
            <a:ext cx="9144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 name="Google Shape;16;p42"/>
          <p:cNvPicPr preferRelativeResize="0"/>
          <p:nvPr/>
        </p:nvPicPr>
        <p:blipFill rotWithShape="1">
          <a:blip r:embed="rId15">
            <a:alphaModFix/>
          </a:blip>
          <a:srcRect/>
          <a:stretch/>
        </p:blipFill>
        <p:spPr>
          <a:xfrm>
            <a:off x="76200" y="5791200"/>
            <a:ext cx="838200" cy="876300"/>
          </a:xfrm>
          <a:prstGeom prst="rect">
            <a:avLst/>
          </a:prstGeom>
          <a:noFill/>
          <a:ln>
            <a:noFill/>
          </a:ln>
        </p:spPr>
      </p:pic>
      <p:sp>
        <p:nvSpPr>
          <p:cNvPr id="17" name="Google Shape;17;p42"/>
          <p:cNvSpPr/>
          <p:nvPr/>
        </p:nvSpPr>
        <p:spPr>
          <a:xfrm>
            <a:off x="0" y="6705600"/>
            <a:ext cx="9144000" cy="152400"/>
          </a:xfrm>
          <a:prstGeom prst="rect">
            <a:avLst/>
          </a:prstGeom>
          <a:gradFill>
            <a:gsLst>
              <a:gs pos="0">
                <a:srgbClr val="3A7CCB"/>
              </a:gs>
              <a:gs pos="20000">
                <a:srgbClr val="3C7BC7"/>
              </a:gs>
              <a:gs pos="100000">
                <a:srgbClr val="2C5D98"/>
              </a:gs>
            </a:gsLst>
            <a:lin ang="5400000" scaled="0"/>
          </a:gra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8" name="Google Shape;18;p42"/>
          <p:cNvGrpSpPr/>
          <p:nvPr/>
        </p:nvGrpSpPr>
        <p:grpSpPr>
          <a:xfrm>
            <a:off x="914400" y="5791200"/>
            <a:ext cx="938100" cy="876300"/>
            <a:chOff x="4102950" y="5299575"/>
            <a:chExt cx="938100" cy="876300"/>
          </a:xfrm>
        </p:grpSpPr>
        <p:sp>
          <p:nvSpPr>
            <p:cNvPr id="19" name="Google Shape;19;p42"/>
            <p:cNvSpPr/>
            <p:nvPr/>
          </p:nvSpPr>
          <p:spPr>
            <a:xfrm>
              <a:off x="4102950" y="5299575"/>
              <a:ext cx="938100" cy="876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 name="Google Shape;20;p42"/>
            <p:cNvPicPr preferRelativeResize="0"/>
            <p:nvPr/>
          </p:nvPicPr>
          <p:blipFill>
            <a:blip r:embed="rId16">
              <a:alphaModFix/>
            </a:blip>
            <a:stretch>
              <a:fillRect/>
            </a:stretch>
          </p:blipFill>
          <p:spPr>
            <a:xfrm>
              <a:off x="4106576" y="5299575"/>
              <a:ext cx="930839" cy="876300"/>
            </a:xfrm>
            <a:prstGeom prst="rect">
              <a:avLst/>
            </a:prstGeom>
            <a:noFill/>
            <a:ln w="9525" cap="flat" cmpd="sng">
              <a:solidFill>
                <a:schemeClr val="lt1"/>
              </a:solidFill>
              <a:prstDash val="solid"/>
              <a:round/>
              <a:headEnd type="none" w="sm" len="sm"/>
              <a:tailEnd type="none" w="sm" len="sm"/>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hackgreensdr.org:890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tiktok.com/@hamradioworld/video/740128837462091702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image" Target="../media/image55.png"/><Relationship Id="rId7" Type="http://schemas.openxmlformats.org/officeDocument/2006/relationships/image" Target="../media/image59.sv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5" Type="http://schemas.openxmlformats.org/officeDocument/2006/relationships/image" Target="../media/image6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 Id="rId1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1.xml"/><Relationship Id="rId6" Type="http://schemas.openxmlformats.org/officeDocument/2006/relationships/image" Target="../media/image72.emf"/><Relationship Id="rId5" Type="http://schemas.openxmlformats.org/officeDocument/2006/relationships/image" Target="../media/image71.png"/><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hypertextbook.com/facts/2001/ElizabethWong.shtml#:~:text=However%2C%20it%20has%20been%20discovered,Low%20Frequency%20(ULF)%20rang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84.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jp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88.jpg"/><Relationship Id="rId5" Type="http://schemas.openxmlformats.org/officeDocument/2006/relationships/image" Target="../media/image87.jpg"/><Relationship Id="rId10" Type="http://schemas.openxmlformats.org/officeDocument/2006/relationships/image" Target="../media/image92.jpg"/><Relationship Id="rId4" Type="http://schemas.openxmlformats.org/officeDocument/2006/relationships/image" Target="../media/image86.jpg"/><Relationship Id="rId9"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5.jpg"/><Relationship Id="rId5" Type="http://schemas.openxmlformats.org/officeDocument/2006/relationships/image" Target="../media/image94.png"/><Relationship Id="rId4" Type="http://schemas.openxmlformats.org/officeDocument/2006/relationships/hyperlink" Target="http://hackgreensdr.org:890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3.jpg"/><Relationship Id="rId5" Type="http://schemas.openxmlformats.org/officeDocument/2006/relationships/image" Target="../media/image102.jpg"/><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3.jpg"/><Relationship Id="rId4" Type="http://schemas.openxmlformats.org/officeDocument/2006/relationships/image" Target="../media/image2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jpeg"/><Relationship Id="rId7" Type="http://schemas.openxmlformats.org/officeDocument/2006/relationships/image" Target="../media/image109.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15.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4.jp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hyperlink" Target="http://www.radioscuting.i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32522044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a:off x="5271535" y="771293"/>
            <a:ext cx="114300" cy="143850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5" name="Google Shape;65;p1"/>
          <p:cNvPicPr preferRelativeResize="0"/>
          <p:nvPr/>
        </p:nvPicPr>
        <p:blipFill rotWithShape="1">
          <a:blip r:embed="rId3">
            <a:alphaModFix/>
          </a:blip>
          <a:srcRect/>
          <a:stretch/>
        </p:blipFill>
        <p:spPr>
          <a:xfrm>
            <a:off x="4770402" y="117679"/>
            <a:ext cx="1447800" cy="1751811"/>
          </a:xfrm>
          <a:prstGeom prst="rect">
            <a:avLst/>
          </a:prstGeom>
          <a:noFill/>
          <a:ln>
            <a:noFill/>
          </a:ln>
        </p:spPr>
      </p:pic>
      <p:grpSp>
        <p:nvGrpSpPr>
          <p:cNvPr id="66" name="Google Shape;66;p1"/>
          <p:cNvGrpSpPr/>
          <p:nvPr/>
        </p:nvGrpSpPr>
        <p:grpSpPr>
          <a:xfrm>
            <a:off x="2241377" y="3733800"/>
            <a:ext cx="5029200" cy="2952750"/>
            <a:chOff x="570895" y="3113637"/>
            <a:chExt cx="18962773" cy="11668772"/>
          </a:xfrm>
        </p:grpSpPr>
        <p:pic>
          <p:nvPicPr>
            <p:cNvPr id="67" name="Google Shape;67;p1"/>
            <p:cNvPicPr preferRelativeResize="0"/>
            <p:nvPr/>
          </p:nvPicPr>
          <p:blipFill rotWithShape="1">
            <a:blip r:embed="rId4">
              <a:alphaModFix/>
            </a:blip>
            <a:srcRect/>
            <a:stretch/>
          </p:blipFill>
          <p:spPr>
            <a:xfrm>
              <a:off x="570895" y="3113637"/>
              <a:ext cx="18962773" cy="11668772"/>
            </a:xfrm>
            <a:prstGeom prst="rect">
              <a:avLst/>
            </a:prstGeom>
            <a:noFill/>
            <a:ln>
              <a:noFill/>
            </a:ln>
          </p:spPr>
        </p:pic>
        <p:pic>
          <p:nvPicPr>
            <p:cNvPr id="68" name="Google Shape;68;p1"/>
            <p:cNvPicPr preferRelativeResize="0"/>
            <p:nvPr/>
          </p:nvPicPr>
          <p:blipFill rotWithShape="1">
            <a:blip r:embed="rId5">
              <a:alphaModFix/>
            </a:blip>
            <a:srcRect/>
            <a:stretch/>
          </p:blipFill>
          <p:spPr>
            <a:xfrm>
              <a:off x="2047222" y="8307144"/>
              <a:ext cx="119627" cy="233364"/>
            </a:xfrm>
            <a:prstGeom prst="rect">
              <a:avLst/>
            </a:prstGeom>
            <a:noFill/>
            <a:ln>
              <a:noFill/>
            </a:ln>
          </p:spPr>
        </p:pic>
        <p:sp>
          <p:nvSpPr>
            <p:cNvPr id="69" name="Google Shape;69;p1"/>
            <p:cNvSpPr/>
            <p:nvPr/>
          </p:nvSpPr>
          <p:spPr>
            <a:xfrm>
              <a:off x="1974002" y="8251063"/>
              <a:ext cx="98425" cy="345440"/>
            </a:xfrm>
            <a:custGeom>
              <a:avLst/>
              <a:gdLst/>
              <a:ahLst/>
              <a:cxnLst/>
              <a:rect l="l" t="t" r="r" b="b"/>
              <a:pathLst>
                <a:path w="98425" h="345440" extrusionOk="0">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0" name="Google Shape;70;p1"/>
            <p:cNvPicPr preferRelativeResize="0"/>
            <p:nvPr/>
          </p:nvPicPr>
          <p:blipFill rotWithShape="1">
            <a:blip r:embed="rId6">
              <a:alphaModFix/>
            </a:blip>
            <a:srcRect/>
            <a:stretch/>
          </p:blipFill>
          <p:spPr>
            <a:xfrm>
              <a:off x="2299033" y="8307160"/>
              <a:ext cx="119607" cy="233343"/>
            </a:xfrm>
            <a:prstGeom prst="rect">
              <a:avLst/>
            </a:prstGeom>
            <a:noFill/>
            <a:ln>
              <a:noFill/>
            </a:ln>
          </p:spPr>
        </p:pic>
        <p:sp>
          <p:nvSpPr>
            <p:cNvPr id="71" name="Google Shape;71;p1"/>
            <p:cNvSpPr/>
            <p:nvPr/>
          </p:nvSpPr>
          <p:spPr>
            <a:xfrm>
              <a:off x="2393575" y="8251054"/>
              <a:ext cx="98425" cy="345440"/>
            </a:xfrm>
            <a:custGeom>
              <a:avLst/>
              <a:gdLst/>
              <a:ahLst/>
              <a:cxnLst/>
              <a:rect l="l" t="t" r="r" b="b"/>
              <a:pathLst>
                <a:path w="98425" h="345440" extrusionOk="0">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1"/>
            <p:cNvSpPr/>
            <p:nvPr/>
          </p:nvSpPr>
          <p:spPr>
            <a:xfrm>
              <a:off x="1977009" y="8367944"/>
              <a:ext cx="509270" cy="677545"/>
            </a:xfrm>
            <a:custGeom>
              <a:avLst/>
              <a:gdLst/>
              <a:ahLst/>
              <a:cxnLst/>
              <a:rect l="l" t="t" r="r" b="b"/>
              <a:pathLst>
                <a:path w="509269" h="677545" extrusionOk="0">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w="509269" h="677545" extrusionOk="0">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w="509269" h="677545" extrusionOk="0">
                  <a:moveTo>
                    <a:pt x="218203" y="552370"/>
                  </a:moveTo>
                  <a:lnTo>
                    <a:pt x="189020" y="552370"/>
                  </a:lnTo>
                  <a:lnTo>
                    <a:pt x="235165" y="651048"/>
                  </a:lnTo>
                  <a:lnTo>
                    <a:pt x="276703" y="651048"/>
                  </a:lnTo>
                  <a:lnTo>
                    <a:pt x="298321" y="604808"/>
                  </a:lnTo>
                  <a:lnTo>
                    <a:pt x="242725" y="604808"/>
                  </a:lnTo>
                  <a:lnTo>
                    <a:pt x="218203" y="552370"/>
                  </a:lnTo>
                  <a:close/>
                </a:path>
                <a:path w="509269" h="677545" extrusionOk="0">
                  <a:moveTo>
                    <a:pt x="364014" y="552370"/>
                  </a:moveTo>
                  <a:lnTo>
                    <a:pt x="322838" y="552370"/>
                  </a:lnTo>
                  <a:lnTo>
                    <a:pt x="440824" y="651048"/>
                  </a:lnTo>
                  <a:lnTo>
                    <a:pt x="486477" y="651048"/>
                  </a:lnTo>
                  <a:lnTo>
                    <a:pt x="476114" y="622588"/>
                  </a:lnTo>
                  <a:lnTo>
                    <a:pt x="447996" y="622588"/>
                  </a:lnTo>
                  <a:lnTo>
                    <a:pt x="364014" y="552370"/>
                  </a:lnTo>
                  <a:close/>
                </a:path>
                <a:path w="509269" h="677545" extrusionOk="0">
                  <a:moveTo>
                    <a:pt x="162210" y="432636"/>
                  </a:moveTo>
                  <a:lnTo>
                    <a:pt x="133032" y="432636"/>
                  </a:lnTo>
                  <a:lnTo>
                    <a:pt x="177450" y="527617"/>
                  </a:lnTo>
                  <a:lnTo>
                    <a:pt x="63851" y="622588"/>
                  </a:lnTo>
                  <a:lnTo>
                    <a:pt x="105048" y="622588"/>
                  </a:lnTo>
                  <a:lnTo>
                    <a:pt x="189020" y="552370"/>
                  </a:lnTo>
                  <a:lnTo>
                    <a:pt x="218203" y="552370"/>
                  </a:lnTo>
                  <a:lnTo>
                    <a:pt x="162210" y="432636"/>
                  </a:lnTo>
                  <a:close/>
                </a:path>
                <a:path w="509269" h="677545" extrusionOk="0">
                  <a:moveTo>
                    <a:pt x="406951" y="432636"/>
                  </a:moveTo>
                  <a:lnTo>
                    <a:pt x="378826" y="432636"/>
                  </a:lnTo>
                  <a:lnTo>
                    <a:pt x="447996" y="622588"/>
                  </a:lnTo>
                  <a:lnTo>
                    <a:pt x="476114" y="622588"/>
                  </a:lnTo>
                  <a:lnTo>
                    <a:pt x="406951" y="432636"/>
                  </a:lnTo>
                  <a:close/>
                </a:path>
                <a:path w="509269" h="677545" extrusionOk="0">
                  <a:moveTo>
                    <a:pt x="269133" y="305299"/>
                  </a:moveTo>
                  <a:lnTo>
                    <a:pt x="242725" y="305299"/>
                  </a:lnTo>
                  <a:lnTo>
                    <a:pt x="242725" y="604808"/>
                  </a:lnTo>
                  <a:lnTo>
                    <a:pt x="269133" y="604808"/>
                  </a:lnTo>
                  <a:lnTo>
                    <a:pt x="269133" y="305299"/>
                  </a:lnTo>
                  <a:close/>
                </a:path>
                <a:path w="509269" h="677545" extrusionOk="0">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w="509269" h="677545" extrusionOk="0">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w="509269" h="677545" extrusionOk="0">
                  <a:moveTo>
                    <a:pt x="313059" y="174769"/>
                  </a:moveTo>
                  <a:lnTo>
                    <a:pt x="284933" y="174769"/>
                  </a:lnTo>
                  <a:lnTo>
                    <a:pt x="347444" y="346460"/>
                  </a:lnTo>
                  <a:lnTo>
                    <a:pt x="375573" y="346460"/>
                  </a:lnTo>
                  <a:lnTo>
                    <a:pt x="313059" y="174769"/>
                  </a:lnTo>
                  <a:close/>
                </a:path>
                <a:path w="509269" h="677545" extrusionOk="0">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w="509269" h="677545" extrusionOk="0">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w="509269" h="677545" extrusionOk="0">
                  <a:moveTo>
                    <a:pt x="257531" y="43359"/>
                  </a:moveTo>
                  <a:lnTo>
                    <a:pt x="256861" y="43506"/>
                  </a:lnTo>
                  <a:lnTo>
                    <a:pt x="258307" y="43506"/>
                  </a:lnTo>
                  <a:lnTo>
                    <a:pt x="257531" y="43359"/>
                  </a:lnTo>
                  <a:close/>
                </a:path>
              </a:pathLst>
            </a:custGeom>
            <a:solidFill>
              <a:srgbClr val="00693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3" name="Google Shape;73;p1"/>
            <p:cNvPicPr preferRelativeResize="0"/>
            <p:nvPr/>
          </p:nvPicPr>
          <p:blipFill rotWithShape="1">
            <a:blip r:embed="rId7">
              <a:alphaModFix/>
            </a:blip>
            <a:srcRect/>
            <a:stretch/>
          </p:blipFill>
          <p:spPr>
            <a:xfrm>
              <a:off x="1068025" y="8948025"/>
              <a:ext cx="2329782" cy="1498189"/>
            </a:xfrm>
            <a:prstGeom prst="rect">
              <a:avLst/>
            </a:prstGeom>
            <a:noFill/>
            <a:ln>
              <a:noFill/>
            </a:ln>
          </p:spPr>
        </p:pic>
      </p:grpSp>
      <p:pic>
        <p:nvPicPr>
          <p:cNvPr id="74" name="Google Shape;74;p1"/>
          <p:cNvPicPr preferRelativeResize="0"/>
          <p:nvPr/>
        </p:nvPicPr>
        <p:blipFill>
          <a:blip r:embed="rId8">
            <a:alphaModFix/>
          </a:blip>
          <a:stretch>
            <a:fillRect/>
          </a:stretch>
        </p:blipFill>
        <p:spPr>
          <a:xfrm>
            <a:off x="2849227" y="296400"/>
            <a:ext cx="1757112" cy="1654175"/>
          </a:xfrm>
          <a:prstGeom prst="rect">
            <a:avLst/>
          </a:prstGeom>
          <a:noFill/>
          <a:ln>
            <a:noFill/>
          </a:ln>
        </p:spPr>
      </p:pic>
      <p:sp>
        <p:nvSpPr>
          <p:cNvPr id="75" name="Google Shape;75;p1"/>
          <p:cNvSpPr txBox="1">
            <a:spLocks noGrp="1"/>
          </p:cNvSpPr>
          <p:nvPr>
            <p:ph type="ctrTitle"/>
          </p:nvPr>
        </p:nvSpPr>
        <p:spPr>
          <a:xfrm>
            <a:off x="-8467" y="2111375"/>
            <a:ext cx="91440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t>Welcome to the Introduction to Radio Scouting and the Radio Scouting Skills </a:t>
            </a:r>
            <a:r>
              <a:rPr lang="en-US" sz="3600" dirty="0" err="1"/>
              <a:t>Programme</a:t>
            </a:r>
            <a:r>
              <a:rPr lang="en-US" sz="3600" dirty="0"/>
              <a:t> level 1 &amp;2 Leader training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9"/>
          <p:cNvSpPr/>
          <p:nvPr/>
        </p:nvSpPr>
        <p:spPr>
          <a:xfrm>
            <a:off x="1" y="850900"/>
            <a:ext cx="9143999" cy="514985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pic>
        <p:nvPicPr>
          <p:cNvPr id="163" name="Google Shape;163;p9"/>
          <p:cNvPicPr preferRelativeResize="0"/>
          <p:nvPr/>
        </p:nvPicPr>
        <p:blipFill rotWithShape="1">
          <a:blip r:embed="rId3">
            <a:alphaModFix amt="55000"/>
          </a:blip>
          <a:srcRect/>
          <a:stretch/>
        </p:blipFill>
        <p:spPr>
          <a:xfrm>
            <a:off x="0" y="823616"/>
            <a:ext cx="9143985" cy="5149850"/>
          </a:xfrm>
          <a:prstGeom prst="rect">
            <a:avLst/>
          </a:prstGeom>
          <a:noFill/>
          <a:ln>
            <a:noFill/>
          </a:ln>
        </p:spPr>
      </p:pic>
      <p:sp>
        <p:nvSpPr>
          <p:cNvPr id="164" name="Google Shape;164;p9"/>
          <p:cNvSpPr txBox="1">
            <a:spLocks noGrp="1"/>
          </p:cNvSpPr>
          <p:nvPr>
            <p:ph type="title"/>
          </p:nvPr>
        </p:nvSpPr>
        <p:spPr>
          <a:xfrm>
            <a:off x="1" y="110649"/>
            <a:ext cx="9143984" cy="60424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ct val="32407"/>
              <a:buNone/>
            </a:pPr>
            <a:r>
              <a:rPr lang="en-US" sz="3200" dirty="0"/>
              <a:t>Radio Scouting Skills program, modelled on the Excellent SI adventure skills Programs</a:t>
            </a:r>
            <a:endParaRPr sz="3200" dirty="0"/>
          </a:p>
        </p:txBody>
      </p:sp>
      <p:sp>
        <p:nvSpPr>
          <p:cNvPr id="165" name="Google Shape;165;p9"/>
          <p:cNvSpPr/>
          <p:nvPr/>
        </p:nvSpPr>
        <p:spPr>
          <a:xfrm>
            <a:off x="-14" y="5973466"/>
            <a:ext cx="9144014" cy="88453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6" name="Google Shape;166;p9"/>
          <p:cNvGrpSpPr/>
          <p:nvPr/>
        </p:nvGrpSpPr>
        <p:grpSpPr>
          <a:xfrm>
            <a:off x="291975" y="3014074"/>
            <a:ext cx="4942111" cy="3047219"/>
            <a:chOff x="0" y="623586"/>
            <a:chExt cx="5179867" cy="2961340"/>
          </a:xfrm>
        </p:grpSpPr>
        <p:sp>
          <p:nvSpPr>
            <p:cNvPr id="167" name="Google Shape;167;p9"/>
            <p:cNvSpPr/>
            <p:nvPr/>
          </p:nvSpPr>
          <p:spPr>
            <a:xfrm>
              <a:off x="0" y="623586"/>
              <a:ext cx="5179867" cy="556152"/>
            </a:xfrm>
            <a:prstGeom prst="roundRect">
              <a:avLst>
                <a:gd name="adj" fmla="val 16667"/>
              </a:avLst>
            </a:prstGeom>
            <a:solidFill>
              <a:srgbClr val="BF504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9"/>
            <p:cNvSpPr txBox="1"/>
            <p:nvPr/>
          </p:nvSpPr>
          <p:spPr>
            <a:xfrm>
              <a:off x="27149" y="650735"/>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Presented as Statements of competency - I know how, I can do, etc.</a:t>
              </a:r>
              <a:endParaRPr sz="1400" b="0" i="0" u="none" strike="noStrike" cap="none">
                <a:solidFill>
                  <a:srgbClr val="000000"/>
                </a:solidFill>
                <a:latin typeface="Arial"/>
                <a:ea typeface="Arial"/>
                <a:cs typeface="Arial"/>
                <a:sym typeface="Arial"/>
              </a:endParaRPr>
            </a:p>
          </p:txBody>
        </p:sp>
        <p:sp>
          <p:nvSpPr>
            <p:cNvPr id="169" name="Google Shape;169;p9"/>
            <p:cNvSpPr/>
            <p:nvPr/>
          </p:nvSpPr>
          <p:spPr>
            <a:xfrm>
              <a:off x="0" y="1220058"/>
              <a:ext cx="5179867" cy="556152"/>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27149" y="1247207"/>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Skills requirement outlines the details of knowledge and experience a Scout is expected to display to fulfil the Competency Statement.</a:t>
              </a:r>
              <a:endParaRPr sz="1400" b="0" i="0" u="none" strike="noStrike" cap="none">
                <a:solidFill>
                  <a:srgbClr val="000000"/>
                </a:solidFill>
                <a:latin typeface="Arial"/>
                <a:ea typeface="Arial"/>
                <a:cs typeface="Arial"/>
                <a:sym typeface="Arial"/>
              </a:endParaRPr>
            </a:p>
          </p:txBody>
        </p:sp>
        <p:sp>
          <p:nvSpPr>
            <p:cNvPr id="171" name="Google Shape;171;p9"/>
            <p:cNvSpPr/>
            <p:nvPr/>
          </p:nvSpPr>
          <p:spPr>
            <a:xfrm>
              <a:off x="0" y="1816530"/>
              <a:ext cx="5179867" cy="556152"/>
            </a:xfrm>
            <a:prstGeom prst="roundRect">
              <a:avLst>
                <a:gd name="adj" fmla="val 16667"/>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9"/>
            <p:cNvSpPr txBox="1"/>
            <p:nvPr/>
          </p:nvSpPr>
          <p:spPr>
            <a:xfrm>
              <a:off x="27149" y="1843679"/>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Stages are not aligned to Sections</a:t>
              </a:r>
              <a:endParaRPr sz="1400" b="0" i="0" u="none" strike="noStrike" cap="none">
                <a:solidFill>
                  <a:srgbClr val="000000"/>
                </a:solidFill>
                <a:latin typeface="Arial"/>
                <a:ea typeface="Arial"/>
                <a:cs typeface="Arial"/>
                <a:sym typeface="Arial"/>
              </a:endParaRPr>
            </a:p>
          </p:txBody>
        </p:sp>
        <p:sp>
          <p:nvSpPr>
            <p:cNvPr id="173" name="Google Shape;173;p9"/>
            <p:cNvSpPr/>
            <p:nvPr/>
          </p:nvSpPr>
          <p:spPr>
            <a:xfrm>
              <a:off x="0" y="2413003"/>
              <a:ext cx="5179867" cy="556152"/>
            </a:xfrm>
            <a:prstGeom prst="roundRect">
              <a:avLst>
                <a:gd name="adj" fmla="val 16667"/>
              </a:avLst>
            </a:prstGeom>
            <a:solidFill>
              <a:srgbClr val="49ACC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9"/>
            <p:cNvSpPr txBox="1"/>
            <p:nvPr/>
          </p:nvSpPr>
          <p:spPr>
            <a:xfrm>
              <a:off x="27149" y="2440152"/>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Competencies need to be assessed.</a:t>
              </a:r>
              <a:endParaRPr sz="1400" b="0" i="0" u="none" strike="noStrike" cap="none">
                <a:solidFill>
                  <a:srgbClr val="000000"/>
                </a:solidFill>
                <a:latin typeface="Arial"/>
                <a:ea typeface="Arial"/>
                <a:cs typeface="Arial"/>
                <a:sym typeface="Arial"/>
              </a:endParaRPr>
            </a:p>
          </p:txBody>
        </p:sp>
        <p:sp>
          <p:nvSpPr>
            <p:cNvPr id="175" name="Google Shape;175;p9"/>
            <p:cNvSpPr/>
            <p:nvPr/>
          </p:nvSpPr>
          <p:spPr>
            <a:xfrm>
              <a:off x="0" y="3028774"/>
              <a:ext cx="5179867" cy="556152"/>
            </a:xfrm>
            <a:prstGeom prst="roundRect">
              <a:avLst>
                <a:gd name="adj" fmla="val 16667"/>
              </a:avLst>
            </a:prstGeom>
            <a:solidFill>
              <a:srgbClr val="F7954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9"/>
            <p:cNvSpPr txBox="1"/>
            <p:nvPr/>
          </p:nvSpPr>
          <p:spPr>
            <a:xfrm>
              <a:off x="27149" y="3055923"/>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Stage 1 aims to introduce the skill to where the scout can take an active part</a:t>
              </a:r>
              <a:endParaRPr sz="1400" b="0" i="0" u="none" strike="noStrike" cap="none">
                <a:solidFill>
                  <a:srgbClr val="000000"/>
                </a:solidFill>
                <a:latin typeface="Arial"/>
                <a:ea typeface="Arial"/>
                <a:cs typeface="Arial"/>
                <a:sym typeface="Arial"/>
              </a:endParaRPr>
            </a:p>
          </p:txBody>
        </p:sp>
      </p:grpSp>
      <p:sp>
        <p:nvSpPr>
          <p:cNvPr id="178" name="Google Shape;178;p9"/>
          <p:cNvSpPr txBox="1">
            <a:spLocks noGrp="1"/>
          </p:cNvSpPr>
          <p:nvPr>
            <p:ph type="title"/>
          </p:nvPr>
        </p:nvSpPr>
        <p:spPr>
          <a:xfrm>
            <a:off x="317878" y="6170221"/>
            <a:ext cx="8325123" cy="60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56"/>
              <a:buNone/>
            </a:pPr>
            <a:r>
              <a:rPr lang="en-US" sz="2100" dirty="0">
                <a:solidFill>
                  <a:schemeClr val="lt1"/>
                </a:solidFill>
              </a:rPr>
              <a:t>Radio Skills Program very aligned with SI adventure skills program but it is </a:t>
            </a:r>
            <a:r>
              <a:rPr lang="en-US" sz="2100" u="sng" dirty="0">
                <a:solidFill>
                  <a:schemeClr val="lt1"/>
                </a:solidFill>
              </a:rPr>
              <a:t>NOT</a:t>
            </a:r>
            <a:r>
              <a:rPr lang="en-US" sz="2100" dirty="0">
                <a:solidFill>
                  <a:schemeClr val="lt1"/>
                </a:solidFill>
              </a:rPr>
              <a:t> an official SI adventure Skill.  It does count as a LFYT module.</a:t>
            </a:r>
            <a:endParaRPr sz="2100" dirty="0">
              <a:solidFill>
                <a:schemeClr val="lt1"/>
              </a:solidFill>
            </a:endParaRPr>
          </a:p>
        </p:txBody>
      </p:sp>
      <p:pic>
        <p:nvPicPr>
          <p:cNvPr id="2" name="Graphic 1">
            <a:extLst>
              <a:ext uri="{FF2B5EF4-FFF2-40B4-BE49-F238E27FC236}">
                <a16:creationId xmlns:a16="http://schemas.microsoft.com/office/drawing/2014/main" id="{079EBBDE-D165-F10C-B641-FB2246EB7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6060" y="2733064"/>
            <a:ext cx="3435825" cy="37521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F46D-36E2-E225-F4D7-D1C68560D8D9}"/>
              </a:ext>
            </a:extLst>
          </p:cNvPr>
          <p:cNvSpPr>
            <a:spLocks noGrp="1"/>
          </p:cNvSpPr>
          <p:nvPr>
            <p:ph type="title"/>
          </p:nvPr>
        </p:nvSpPr>
        <p:spPr/>
        <p:txBody>
          <a:bodyPr/>
          <a:lstStyle/>
          <a:p>
            <a:r>
              <a:rPr lang="en-US" dirty="0"/>
              <a:t>Special Radio Interests/Skills</a:t>
            </a:r>
          </a:p>
        </p:txBody>
      </p:sp>
      <p:pic>
        <p:nvPicPr>
          <p:cNvPr id="4" name="Picture 3">
            <a:extLst>
              <a:ext uri="{FF2B5EF4-FFF2-40B4-BE49-F238E27FC236}">
                <a16:creationId xmlns:a16="http://schemas.microsoft.com/office/drawing/2014/main" id="{F54C2C9E-3A8A-9B5F-B88E-C4287C0373D1}"/>
              </a:ext>
            </a:extLst>
          </p:cNvPr>
          <p:cNvPicPr>
            <a:picLocks noChangeAspect="1"/>
          </p:cNvPicPr>
          <p:nvPr/>
        </p:nvPicPr>
        <p:blipFill>
          <a:blip r:embed="rId2"/>
          <a:stretch>
            <a:fillRect/>
          </a:stretch>
        </p:blipFill>
        <p:spPr>
          <a:xfrm>
            <a:off x="0" y="1244990"/>
            <a:ext cx="5497379" cy="3580230"/>
          </a:xfrm>
          <a:prstGeom prst="rect">
            <a:avLst/>
          </a:prstGeom>
        </p:spPr>
      </p:pic>
      <p:sp>
        <p:nvSpPr>
          <p:cNvPr id="3" name="Text Placeholder 2">
            <a:extLst>
              <a:ext uri="{FF2B5EF4-FFF2-40B4-BE49-F238E27FC236}">
                <a16:creationId xmlns:a16="http://schemas.microsoft.com/office/drawing/2014/main" id="{DD9A173B-3FFC-B407-1D65-9845FD64D3E9}"/>
              </a:ext>
            </a:extLst>
          </p:cNvPr>
          <p:cNvSpPr>
            <a:spLocks noGrp="1"/>
          </p:cNvSpPr>
          <p:nvPr>
            <p:ph type="body" idx="1"/>
          </p:nvPr>
        </p:nvSpPr>
        <p:spPr>
          <a:xfrm>
            <a:off x="5261316" y="784276"/>
            <a:ext cx="3882684" cy="4153485"/>
          </a:xfrm>
        </p:spPr>
        <p:txBody>
          <a:bodyPr/>
          <a:lstStyle/>
          <a:p>
            <a:r>
              <a:rPr lang="en-GB" sz="2000" dirty="0"/>
              <a:t>Between program levels scouts or guides have had to work particularly hard to attain the evidence to support a specific skill or competency as part of their personal progression. </a:t>
            </a:r>
          </a:p>
          <a:p>
            <a:r>
              <a:rPr lang="en-GB" sz="2000" dirty="0"/>
              <a:t>Attaining these skills require a level of commitment and hard work. To recognise this commitment and hard work, alongside the Stage 1-9 badges are a set of complimentary Radio Scouting Special Interest/Special competency badges </a:t>
            </a:r>
            <a:endParaRPr lang="en-US" sz="2000" dirty="0"/>
          </a:p>
        </p:txBody>
      </p:sp>
    </p:spTree>
    <p:extLst>
      <p:ext uri="{BB962C8B-B14F-4D97-AF65-F5344CB8AC3E}">
        <p14:creationId xmlns:p14="http://schemas.microsoft.com/office/powerpoint/2010/main" val="77301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B80F8E23-0033-EDBD-C961-0FA46DD1000E}"/>
            </a:ext>
          </a:extLst>
        </p:cNvPr>
        <p:cNvGrpSpPr/>
        <p:nvPr/>
      </p:nvGrpSpPr>
      <p:grpSpPr>
        <a:xfrm>
          <a:off x="0" y="0"/>
          <a:ext cx="0" cy="0"/>
          <a:chOff x="0" y="0"/>
          <a:chExt cx="0" cy="0"/>
        </a:xfrm>
      </p:grpSpPr>
      <p:sp>
        <p:nvSpPr>
          <p:cNvPr id="183" name="Google Shape;183;p10">
            <a:extLst>
              <a:ext uri="{FF2B5EF4-FFF2-40B4-BE49-F238E27FC236}">
                <a16:creationId xmlns:a16="http://schemas.microsoft.com/office/drawing/2014/main" id="{1636E4CA-5B80-CC08-ABC0-63619413AB09}"/>
              </a:ext>
            </a:extLst>
          </p:cNvPr>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1 - Competency Statements</a:t>
            </a:r>
            <a:endParaRPr/>
          </a:p>
        </p:txBody>
      </p:sp>
      <p:grpSp>
        <p:nvGrpSpPr>
          <p:cNvPr id="184" name="Google Shape;184;p10">
            <a:extLst>
              <a:ext uri="{FF2B5EF4-FFF2-40B4-BE49-F238E27FC236}">
                <a16:creationId xmlns:a16="http://schemas.microsoft.com/office/drawing/2014/main" id="{25BC210C-BB91-5B79-5E5C-7D0A5DE73187}"/>
              </a:ext>
            </a:extLst>
          </p:cNvPr>
          <p:cNvGrpSpPr/>
          <p:nvPr/>
        </p:nvGrpSpPr>
        <p:grpSpPr>
          <a:xfrm>
            <a:off x="380491" y="773153"/>
            <a:ext cx="8608763" cy="4356602"/>
            <a:chOff x="-28094" y="1777"/>
            <a:chExt cx="7914794" cy="3306676"/>
          </a:xfrm>
        </p:grpSpPr>
        <p:sp>
          <p:nvSpPr>
            <p:cNvPr id="185" name="Google Shape;185;p10">
              <a:extLst>
                <a:ext uri="{FF2B5EF4-FFF2-40B4-BE49-F238E27FC236}">
                  <a16:creationId xmlns:a16="http://schemas.microsoft.com/office/drawing/2014/main" id="{E668B21D-3A9D-5141-9219-70D5552C9CD5}"/>
                </a:ext>
              </a:extLst>
            </p:cNvPr>
            <p:cNvSpPr/>
            <p:nvPr/>
          </p:nvSpPr>
          <p:spPr>
            <a:xfrm>
              <a:off x="0" y="1777"/>
              <a:ext cx="7886700" cy="41840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0">
              <a:extLst>
                <a:ext uri="{FF2B5EF4-FFF2-40B4-BE49-F238E27FC236}">
                  <a16:creationId xmlns:a16="http://schemas.microsoft.com/office/drawing/2014/main" id="{7058020D-E079-B18F-4E91-2E18FDD532C8}"/>
                </a:ext>
              </a:extLst>
            </p:cNvPr>
            <p:cNvSpPr txBox="1"/>
            <p:nvPr/>
          </p:nvSpPr>
          <p:spPr>
            <a:xfrm>
              <a:off x="28093" y="29871"/>
              <a:ext cx="7830600" cy="39031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the things I know that use radio waves  </a:t>
              </a:r>
              <a:endParaRPr sz="1400" b="0" i="0" u="none" strike="noStrike" cap="none">
                <a:solidFill>
                  <a:srgbClr val="000000"/>
                </a:solidFill>
                <a:latin typeface="Arial"/>
                <a:ea typeface="Arial"/>
                <a:cs typeface="Arial"/>
                <a:sym typeface="Arial"/>
              </a:endParaRPr>
            </a:p>
          </p:txBody>
        </p:sp>
        <p:sp>
          <p:nvSpPr>
            <p:cNvPr id="187" name="Google Shape;187;p10">
              <a:extLst>
                <a:ext uri="{FF2B5EF4-FFF2-40B4-BE49-F238E27FC236}">
                  <a16:creationId xmlns:a16="http://schemas.microsoft.com/office/drawing/2014/main" id="{8AC2DEDF-8B5B-9D7F-FCF6-DEDFA2DD5E9F}"/>
                </a:ext>
              </a:extLst>
            </p:cNvPr>
            <p:cNvSpPr/>
            <p:nvPr/>
          </p:nvSpPr>
          <p:spPr>
            <a:xfrm>
              <a:off x="-20" y="451890"/>
              <a:ext cx="7886700" cy="49215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0">
              <a:extLst>
                <a:ext uri="{FF2B5EF4-FFF2-40B4-BE49-F238E27FC236}">
                  <a16:creationId xmlns:a16="http://schemas.microsoft.com/office/drawing/2014/main" id="{9FA08C77-56A4-47B3-1079-7B897B3924E2}"/>
                </a:ext>
              </a:extLst>
            </p:cNvPr>
            <p:cNvSpPr txBox="1"/>
            <p:nvPr/>
          </p:nvSpPr>
          <p:spPr>
            <a:xfrm>
              <a:off x="28093" y="425617"/>
              <a:ext cx="7830514" cy="51931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my parents/guardian/ICE contact phone number and can dial it on a mobile phone </a:t>
              </a:r>
              <a:endParaRPr sz="1400" b="0" i="0" u="none" strike="noStrike" cap="none" dirty="0">
                <a:solidFill>
                  <a:srgbClr val="000000"/>
                </a:solidFill>
                <a:latin typeface="Arial"/>
                <a:ea typeface="Arial"/>
                <a:cs typeface="Arial"/>
                <a:sym typeface="Arial"/>
              </a:endParaRPr>
            </a:p>
          </p:txBody>
        </p:sp>
        <p:sp>
          <p:nvSpPr>
            <p:cNvPr id="189" name="Google Shape;189;p10">
              <a:extLst>
                <a:ext uri="{FF2B5EF4-FFF2-40B4-BE49-F238E27FC236}">
                  <a16:creationId xmlns:a16="http://schemas.microsoft.com/office/drawing/2014/main" id="{96C71710-A054-5C0A-7E46-D7A0370079E7}"/>
                </a:ext>
              </a:extLst>
            </p:cNvPr>
            <p:cNvSpPr/>
            <p:nvPr/>
          </p:nvSpPr>
          <p:spPr>
            <a:xfrm>
              <a:off x="-28093" y="955951"/>
              <a:ext cx="7886700" cy="34797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0">
              <a:extLst>
                <a:ext uri="{FF2B5EF4-FFF2-40B4-BE49-F238E27FC236}">
                  <a16:creationId xmlns:a16="http://schemas.microsoft.com/office/drawing/2014/main" id="{0E49BBCF-C39A-65EB-F116-B4AFD793C967}"/>
                </a:ext>
              </a:extLst>
            </p:cNvPr>
            <p:cNvSpPr/>
            <p:nvPr/>
          </p:nvSpPr>
          <p:spPr>
            <a:xfrm>
              <a:off x="-20" y="1331313"/>
              <a:ext cx="7886700" cy="3675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a:extLst>
                <a:ext uri="{FF2B5EF4-FFF2-40B4-BE49-F238E27FC236}">
                  <a16:creationId xmlns:a16="http://schemas.microsoft.com/office/drawing/2014/main" id="{B114D19F-41A6-2641-97CB-98F939050672}"/>
                </a:ext>
              </a:extLst>
            </p:cNvPr>
            <p:cNvSpPr txBox="1"/>
            <p:nvPr/>
          </p:nvSpPr>
          <p:spPr>
            <a:xfrm>
              <a:off x="42043" y="965015"/>
              <a:ext cx="7816563" cy="33930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the difference between Commercial and Amateur radio </a:t>
              </a:r>
              <a:endParaRPr sz="1400" b="0" i="0" u="none" strike="noStrike" cap="none" dirty="0">
                <a:solidFill>
                  <a:srgbClr val="000000"/>
                </a:solidFill>
                <a:latin typeface="Arial"/>
                <a:ea typeface="Arial"/>
                <a:cs typeface="Arial"/>
                <a:sym typeface="Arial"/>
              </a:endParaRPr>
            </a:p>
          </p:txBody>
        </p:sp>
        <p:sp>
          <p:nvSpPr>
            <p:cNvPr id="193" name="Google Shape;193;p10">
              <a:extLst>
                <a:ext uri="{FF2B5EF4-FFF2-40B4-BE49-F238E27FC236}">
                  <a16:creationId xmlns:a16="http://schemas.microsoft.com/office/drawing/2014/main" id="{5136973E-3FB2-2E31-80CF-C6B90D2876B5}"/>
                </a:ext>
              </a:extLst>
            </p:cNvPr>
            <p:cNvSpPr/>
            <p:nvPr/>
          </p:nvSpPr>
          <p:spPr>
            <a:xfrm>
              <a:off x="-14057" y="1738384"/>
              <a:ext cx="7886700" cy="31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0">
              <a:extLst>
                <a:ext uri="{FF2B5EF4-FFF2-40B4-BE49-F238E27FC236}">
                  <a16:creationId xmlns:a16="http://schemas.microsoft.com/office/drawing/2014/main" id="{80DF5703-2024-4839-CBF0-AA08B8FFD571}"/>
                </a:ext>
              </a:extLst>
            </p:cNvPr>
            <p:cNvSpPr/>
            <p:nvPr/>
          </p:nvSpPr>
          <p:spPr>
            <a:xfrm>
              <a:off x="-28094" y="2039086"/>
              <a:ext cx="7914775" cy="60535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0">
              <a:extLst>
                <a:ext uri="{FF2B5EF4-FFF2-40B4-BE49-F238E27FC236}">
                  <a16:creationId xmlns:a16="http://schemas.microsoft.com/office/drawing/2014/main" id="{E1AF7F35-4538-11B5-4D60-C9F9E4B47FA6}"/>
                </a:ext>
              </a:extLst>
            </p:cNvPr>
            <p:cNvSpPr txBox="1"/>
            <p:nvPr/>
          </p:nvSpPr>
          <p:spPr>
            <a:xfrm>
              <a:off x="28093" y="2147489"/>
              <a:ext cx="7830600" cy="43110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sz="1400" b="0" i="0" u="none" strike="noStrike" cap="none" dirty="0">
                <a:solidFill>
                  <a:srgbClr val="000000"/>
                </a:solidFill>
                <a:latin typeface="Arial"/>
                <a:ea typeface="Arial"/>
                <a:cs typeface="Arial"/>
                <a:sym typeface="Arial"/>
              </a:endParaRPr>
            </a:p>
          </p:txBody>
        </p:sp>
        <p:sp>
          <p:nvSpPr>
            <p:cNvPr id="197" name="Google Shape;197;p10">
              <a:extLst>
                <a:ext uri="{FF2B5EF4-FFF2-40B4-BE49-F238E27FC236}">
                  <a16:creationId xmlns:a16="http://schemas.microsoft.com/office/drawing/2014/main" id="{CE55C3F4-CA8F-2996-0280-4751BF31AECB}"/>
                </a:ext>
              </a:extLst>
            </p:cNvPr>
            <p:cNvSpPr/>
            <p:nvPr/>
          </p:nvSpPr>
          <p:spPr>
            <a:xfrm>
              <a:off x="-14057" y="2969855"/>
              <a:ext cx="7900737" cy="33859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0">
              <a:extLst>
                <a:ext uri="{FF2B5EF4-FFF2-40B4-BE49-F238E27FC236}">
                  <a16:creationId xmlns:a16="http://schemas.microsoft.com/office/drawing/2014/main" id="{F30B749E-6549-2279-DCF1-FE74966AD3F8}"/>
                </a:ext>
              </a:extLst>
            </p:cNvPr>
            <p:cNvSpPr txBox="1"/>
            <p:nvPr/>
          </p:nvSpPr>
          <p:spPr>
            <a:xfrm>
              <a:off x="28093" y="2942638"/>
              <a:ext cx="7412566" cy="338598"/>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how to use a walkie talkie properly</a:t>
              </a:r>
              <a:endParaRPr sz="1400" b="0" i="0" u="none" strike="noStrike" cap="none" dirty="0">
                <a:solidFill>
                  <a:srgbClr val="000000"/>
                </a:solidFill>
                <a:latin typeface="Arial"/>
                <a:ea typeface="Arial"/>
                <a:cs typeface="Arial"/>
                <a:sym typeface="Arial"/>
              </a:endParaRPr>
            </a:p>
          </p:txBody>
        </p:sp>
        <p:sp>
          <p:nvSpPr>
            <p:cNvPr id="190" name="Google Shape;190;p10">
              <a:extLst>
                <a:ext uri="{FF2B5EF4-FFF2-40B4-BE49-F238E27FC236}">
                  <a16:creationId xmlns:a16="http://schemas.microsoft.com/office/drawing/2014/main" id="{066534CD-F5BD-33BE-2D28-5D0A11E29A0C}"/>
                </a:ext>
              </a:extLst>
            </p:cNvPr>
            <p:cNvSpPr txBox="1"/>
            <p:nvPr/>
          </p:nvSpPr>
          <p:spPr>
            <a:xfrm>
              <a:off x="28093" y="1242938"/>
              <a:ext cx="7816564" cy="51931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bg1"/>
                  </a:solidFill>
                  <a:latin typeface="Arial"/>
                  <a:ea typeface="Arial"/>
                  <a:cs typeface="Arial"/>
                  <a:sym typeface="Arial"/>
                </a:rPr>
                <a:t>I can name some radio stations I can hear from my home/den/car </a:t>
              </a:r>
              <a:endParaRPr sz="1400" b="0" i="0" u="none" strike="noStrike" cap="none" dirty="0">
                <a:solidFill>
                  <a:schemeClr val="bg1"/>
                </a:solidFill>
                <a:latin typeface="Arial"/>
                <a:ea typeface="Arial"/>
                <a:cs typeface="Arial"/>
                <a:sym typeface="Arial"/>
              </a:endParaRPr>
            </a:p>
          </p:txBody>
        </p:sp>
        <p:sp>
          <p:nvSpPr>
            <p:cNvPr id="194" name="Google Shape;194;p10">
              <a:extLst>
                <a:ext uri="{FF2B5EF4-FFF2-40B4-BE49-F238E27FC236}">
                  <a16:creationId xmlns:a16="http://schemas.microsoft.com/office/drawing/2014/main" id="{398AB62F-587D-73C3-C292-D12441C4499B}"/>
                </a:ext>
              </a:extLst>
            </p:cNvPr>
            <p:cNvSpPr txBox="1"/>
            <p:nvPr/>
          </p:nvSpPr>
          <p:spPr>
            <a:xfrm>
              <a:off x="42043" y="1714064"/>
              <a:ext cx="7830600" cy="31110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bg1"/>
                  </a:solidFill>
                  <a:latin typeface="Arial"/>
                  <a:ea typeface="Arial"/>
                  <a:cs typeface="Arial"/>
                  <a:sym typeface="Arial"/>
                </a:rPr>
                <a:t>I Know why Amateur Radio is a licensed activity</a:t>
              </a:r>
              <a:endParaRPr sz="1400" b="0" i="0" u="none" strike="noStrike" cap="none" dirty="0">
                <a:solidFill>
                  <a:schemeClr val="bg1"/>
                </a:solidFill>
                <a:latin typeface="Arial"/>
                <a:ea typeface="Arial"/>
                <a:cs typeface="Arial"/>
                <a:sym typeface="Arial"/>
              </a:endParaRPr>
            </a:p>
          </p:txBody>
        </p:sp>
      </p:grpSp>
      <p:sp>
        <p:nvSpPr>
          <p:cNvPr id="3" name="Google Shape;197;p10">
            <a:extLst>
              <a:ext uri="{FF2B5EF4-FFF2-40B4-BE49-F238E27FC236}">
                <a16:creationId xmlns:a16="http://schemas.microsoft.com/office/drawing/2014/main" id="{14794F53-4117-235E-1B70-868495B1F756}"/>
              </a:ext>
            </a:extLst>
          </p:cNvPr>
          <p:cNvSpPr/>
          <p:nvPr/>
        </p:nvSpPr>
        <p:spPr>
          <a:xfrm>
            <a:off x="395759" y="4272567"/>
            <a:ext cx="8578206" cy="384195"/>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0">
            <a:extLst>
              <a:ext uri="{FF2B5EF4-FFF2-40B4-BE49-F238E27FC236}">
                <a16:creationId xmlns:a16="http://schemas.microsoft.com/office/drawing/2014/main" id="{389699DA-3ED9-B0C8-5F10-57DEC8C68A86}"/>
              </a:ext>
            </a:extLst>
          </p:cNvPr>
          <p:cNvSpPr txBox="1"/>
          <p:nvPr/>
        </p:nvSpPr>
        <p:spPr>
          <a:xfrm>
            <a:off x="441604" y="4286325"/>
            <a:ext cx="8062500" cy="35070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wh</a:t>
            </a:r>
            <a:r>
              <a:rPr lang="en-US" sz="1500" b="1" dirty="0">
                <a:solidFill>
                  <a:schemeClr val="lt1"/>
                </a:solidFill>
              </a:rPr>
              <a:t>at morse code is</a:t>
            </a:r>
            <a:endParaRPr sz="1400" b="0" i="0" u="none" strike="noStrike" cap="none" dirty="0">
              <a:solidFill>
                <a:srgbClr val="000000"/>
              </a:solidFill>
              <a:latin typeface="Arial"/>
              <a:ea typeface="Arial"/>
              <a:cs typeface="Arial"/>
              <a:sym typeface="Arial"/>
            </a:endParaRPr>
          </a:p>
        </p:txBody>
      </p:sp>
      <p:sp>
        <p:nvSpPr>
          <p:cNvPr id="4" name="Google Shape;197;p10">
            <a:extLst>
              <a:ext uri="{FF2B5EF4-FFF2-40B4-BE49-F238E27FC236}">
                <a16:creationId xmlns:a16="http://schemas.microsoft.com/office/drawing/2014/main" id="{2997C4BD-C2EA-1B90-B836-D8049C5EB9A3}"/>
              </a:ext>
            </a:extLst>
          </p:cNvPr>
          <p:cNvSpPr/>
          <p:nvPr/>
        </p:nvSpPr>
        <p:spPr>
          <a:xfrm>
            <a:off x="365318" y="5156639"/>
            <a:ext cx="8623914" cy="44610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198;p10">
            <a:extLst>
              <a:ext uri="{FF2B5EF4-FFF2-40B4-BE49-F238E27FC236}">
                <a16:creationId xmlns:a16="http://schemas.microsoft.com/office/drawing/2014/main" id="{C93A1431-52F8-0F75-383E-F39D95F6FD99}"/>
              </a:ext>
            </a:extLst>
          </p:cNvPr>
          <p:cNvSpPr txBox="1"/>
          <p:nvPr/>
        </p:nvSpPr>
        <p:spPr>
          <a:xfrm>
            <a:off x="448569" y="5156638"/>
            <a:ext cx="8487851" cy="446109"/>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understand the limitations of using a walkie talkie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20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title"/>
          </p:nvPr>
        </p:nvSpPr>
        <p:spPr>
          <a:xfrm>
            <a:off x="457200" y="3810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94276"/>
              <a:buNone/>
            </a:pPr>
            <a:r>
              <a:rPr lang="en-US">
                <a:solidFill>
                  <a:srgbClr val="00B050"/>
                </a:solidFill>
              </a:rPr>
              <a:t>I can name the things I know that use radio waves</a:t>
            </a:r>
            <a:endParaRPr sz="1650">
              <a:solidFill>
                <a:srgbClr val="00B050"/>
              </a:solidFill>
            </a:endParaRPr>
          </a:p>
        </p:txBody>
      </p:sp>
      <p:sp>
        <p:nvSpPr>
          <p:cNvPr id="215" name="Google Shape;215;p12"/>
          <p:cNvSpPr txBox="1">
            <a:spLocks noGrp="1"/>
          </p:cNvSpPr>
          <p:nvPr>
            <p:ph type="body" idx="1"/>
          </p:nvPr>
        </p:nvSpPr>
        <p:spPr>
          <a:xfrm>
            <a:off x="457200" y="1484178"/>
            <a:ext cx="8362950" cy="1407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sz="2400"/>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discus the things they know that use radio waves</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Discussion should include similarities and differences between them including range and operation.</a:t>
            </a:r>
            <a:endParaRPr/>
          </a:p>
        </p:txBody>
      </p:sp>
      <p:sp>
        <p:nvSpPr>
          <p:cNvPr id="216" name="Google Shape;216;p12"/>
          <p:cNvSpPr txBox="1">
            <a:spLocks noGrp="1"/>
          </p:cNvSpPr>
          <p:nvPr>
            <p:ph type="body" idx="2"/>
          </p:nvPr>
        </p:nvSpPr>
        <p:spPr>
          <a:xfrm>
            <a:off x="482600" y="3262685"/>
            <a:ext cx="7886700" cy="14074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Char char="•"/>
            </a:pPr>
            <a:r>
              <a:rPr lang="en-US" sz="1800"/>
              <a:t>E.g. Walkie Talkies, Car radio, TV, WiFi, GPS, Bluetooth, Radar, baby monitors, satellite dishes</a:t>
            </a:r>
            <a:endParaRPr/>
          </a:p>
          <a:p>
            <a:pPr marL="342900" lvl="0" indent="-342900" algn="l" rtl="0">
              <a:lnSpc>
                <a:spcPct val="100000"/>
              </a:lnSpc>
              <a:spcBef>
                <a:spcPts val="360"/>
              </a:spcBef>
              <a:spcAft>
                <a:spcPts val="0"/>
              </a:spcAft>
              <a:buClr>
                <a:schemeClr val="dk1"/>
              </a:buClr>
              <a:buSzPts val="1800"/>
              <a:buChar char="•"/>
            </a:pPr>
            <a:r>
              <a:rPr lang="en-US" sz="1800"/>
              <a:t>Range: Over what distances do they work? How far away do you have to go from a phone for a Bluetooth speaker to stop working?</a:t>
            </a:r>
            <a:endParaRPr/>
          </a:p>
          <a:p>
            <a:pPr marL="342900" lvl="0" indent="-342900" algn="l" rtl="0">
              <a:lnSpc>
                <a:spcPct val="100000"/>
              </a:lnSpc>
              <a:spcBef>
                <a:spcPts val="360"/>
              </a:spcBef>
              <a:spcAft>
                <a:spcPts val="0"/>
              </a:spcAft>
              <a:buClr>
                <a:schemeClr val="dk1"/>
              </a:buClr>
              <a:buSzPts val="1800"/>
              <a:buChar char="•"/>
            </a:pPr>
            <a:r>
              <a:rPr lang="en-US" sz="1800"/>
              <a:t>Two – way: What things are using two way communication and which are one way?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a:spLocks noGrp="1"/>
          </p:cNvSpPr>
          <p:nvPr>
            <p:ph type="title"/>
          </p:nvPr>
        </p:nvSpPr>
        <p:spPr>
          <a:xfrm>
            <a:off x="381000" y="6858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know my parents/guardian/ICE contact phone number and can dial it on a mobile phone </a:t>
            </a:r>
            <a:endParaRPr/>
          </a:p>
        </p:txBody>
      </p:sp>
      <p:sp>
        <p:nvSpPr>
          <p:cNvPr id="222" name="Google Shape;222;p13"/>
          <p:cNvSpPr txBox="1">
            <a:spLocks noGrp="1"/>
          </p:cNvSpPr>
          <p:nvPr>
            <p:ph type="body" idx="1"/>
          </p:nvPr>
        </p:nvSpPr>
        <p:spPr>
          <a:xfrm>
            <a:off x="457200" y="2286000"/>
            <a:ext cx="8229600" cy="38099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400"/>
              <a:buChar char="•"/>
            </a:pPr>
            <a:r>
              <a:rPr lang="en-US" sz="2400">
                <a:solidFill>
                  <a:srgbClr val="0070C0"/>
                </a:solidFill>
              </a:rPr>
              <a:t>Scouts should know their ICE contact number</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can demonstrate that they can use a mobile phone to call someone. They can borrow a scouters phone to call another scouter.</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know the Emergency Services Numbers</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know that even if they don’t have a mobile signal they may still be able to call the Emergency Services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426156" y="381001"/>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can name some radio stations I can hear from my home/den/car </a:t>
            </a:r>
            <a:endParaRPr/>
          </a:p>
        </p:txBody>
      </p:sp>
      <p:sp>
        <p:nvSpPr>
          <p:cNvPr id="228" name="Google Shape;228;p14"/>
          <p:cNvSpPr txBox="1">
            <a:spLocks noGrp="1"/>
          </p:cNvSpPr>
          <p:nvPr>
            <p:ph type="body" idx="1"/>
          </p:nvPr>
        </p:nvSpPr>
        <p:spPr>
          <a:xfrm>
            <a:off x="457200" y="1752600"/>
            <a:ext cx="8229600" cy="3809999"/>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rgbClr val="0070C0"/>
              </a:buClr>
              <a:buSzPct val="100000"/>
              <a:buChar char="•"/>
            </a:pPr>
            <a:r>
              <a:rPr lang="en-US">
                <a:solidFill>
                  <a:srgbClr val="0070C0"/>
                </a:solidFill>
              </a:rPr>
              <a:t>The Scout should experiment with an FM or AM radio in their den and be able to tune around to different stations.</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Listen to some of the stations for a while and identify their name and where they broadcast from.</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Create a ‘Band Plan’ of some of the stations you can hear. List:</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The frequency the operate on</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Their name</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Type of programming (news, music, sports etc.)</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If FM and AM radios are available compare and contrast the stations heard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a:spLocks noGrp="1"/>
          </p:cNvSpPr>
          <p:nvPr>
            <p:ph type="title"/>
          </p:nvPr>
        </p:nvSpPr>
        <p:spPr>
          <a:xfrm>
            <a:off x="381000" y="2286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know the difference between Commercial and Amateur radio </a:t>
            </a:r>
            <a:endParaRPr/>
          </a:p>
        </p:txBody>
      </p:sp>
      <p:sp>
        <p:nvSpPr>
          <p:cNvPr id="234" name="Google Shape;234;p15"/>
          <p:cNvSpPr txBox="1">
            <a:spLocks noGrp="1"/>
          </p:cNvSpPr>
          <p:nvPr>
            <p:ph type="body" idx="1"/>
          </p:nvPr>
        </p:nvSpPr>
        <p:spPr>
          <a:xfrm>
            <a:off x="107825" y="1600200"/>
            <a:ext cx="7354800" cy="4176900"/>
          </a:xfrm>
          <a:prstGeom prst="rect">
            <a:avLst/>
          </a:prstGeom>
          <a:noFill/>
          <a:ln>
            <a:noFill/>
          </a:ln>
        </p:spPr>
        <p:txBody>
          <a:bodyPr spcFirstLastPara="1" wrap="square" lIns="91425" tIns="45700" rIns="91425" bIns="45700" anchor="t" anchorCtr="0">
            <a:normAutofit fontScale="62500" lnSpcReduction="20000"/>
          </a:bodyPr>
          <a:lstStyle/>
          <a:p>
            <a:pPr marL="342900" lvl="0" indent="-327660" algn="l" rtl="0">
              <a:lnSpc>
                <a:spcPct val="100000"/>
              </a:lnSpc>
              <a:spcBef>
                <a:spcPts val="0"/>
              </a:spcBef>
              <a:spcAft>
                <a:spcPts val="0"/>
              </a:spcAft>
              <a:buClr>
                <a:srgbClr val="0070C0"/>
              </a:buClr>
              <a:buSzPct val="100000"/>
              <a:buChar char="•"/>
            </a:pPr>
            <a:r>
              <a:rPr lang="en-US">
                <a:solidFill>
                  <a:srgbClr val="0070C0"/>
                </a:solidFill>
              </a:rPr>
              <a:t>Scouts should be introduced to listening to Amateur Radio. This can be done with a amateur radio set, an RTL-SDR, or a web based SDR.</a:t>
            </a:r>
            <a:endParaRPr/>
          </a:p>
          <a:p>
            <a:pPr marL="342900" lvl="0" indent="-327660" algn="l" rtl="0">
              <a:lnSpc>
                <a:spcPct val="100000"/>
              </a:lnSpc>
              <a:spcBef>
                <a:spcPts val="448"/>
              </a:spcBef>
              <a:spcAft>
                <a:spcPts val="0"/>
              </a:spcAft>
              <a:buClr>
                <a:srgbClr val="0070C0"/>
              </a:buClr>
              <a:buSzPct val="100000"/>
              <a:buChar char="•"/>
            </a:pPr>
            <a:r>
              <a:rPr lang="en-US">
                <a:solidFill>
                  <a:srgbClr val="0070C0"/>
                </a:solidFill>
              </a:rPr>
              <a:t>Scouts should discuss the difference between these communications and the commercial stations they listened to.</a:t>
            </a:r>
            <a:endParaRPr/>
          </a:p>
          <a:p>
            <a:pPr marL="342900" lvl="0" indent="-200660" algn="l" rtl="0">
              <a:lnSpc>
                <a:spcPct val="100000"/>
              </a:lnSpc>
              <a:spcBef>
                <a:spcPts val="448"/>
              </a:spcBef>
              <a:spcAft>
                <a:spcPts val="0"/>
              </a:spcAft>
              <a:buClr>
                <a:schemeClr val="dk1"/>
              </a:buClr>
              <a:buSzPct val="100000"/>
              <a:buNone/>
            </a:pPr>
            <a:endParaRPr>
              <a:solidFill>
                <a:srgbClr val="0070C0"/>
              </a:solidFill>
            </a:endParaRPr>
          </a:p>
          <a:p>
            <a:pPr marL="742950" lvl="1" indent="-272415" algn="l" rtl="0">
              <a:lnSpc>
                <a:spcPct val="100000"/>
              </a:lnSpc>
              <a:spcBef>
                <a:spcPts val="392"/>
              </a:spcBef>
              <a:spcAft>
                <a:spcPts val="0"/>
              </a:spcAft>
              <a:buClr>
                <a:schemeClr val="dk1"/>
              </a:buClr>
              <a:buSzPct val="100000"/>
              <a:buChar char="–"/>
            </a:pPr>
            <a:r>
              <a:rPr lang="en-US"/>
              <a:t>We recommend the Hack Green Web SDR </a:t>
            </a:r>
            <a:r>
              <a:rPr lang="en-US" u="sng">
                <a:solidFill>
                  <a:schemeClr val="hlink"/>
                </a:solidFill>
                <a:hlinkClick r:id="rId3"/>
              </a:rPr>
              <a:t>http://hackgreensdr.org:8901/</a:t>
            </a:r>
            <a:r>
              <a:rPr lang="en-US"/>
              <a:t> located in a former R.A.F Nuclear bunker!</a:t>
            </a:r>
            <a:endParaRPr/>
          </a:p>
          <a:p>
            <a:pPr marL="742950" lvl="1" indent="-272415" algn="l" rtl="0">
              <a:lnSpc>
                <a:spcPct val="100000"/>
              </a:lnSpc>
              <a:spcBef>
                <a:spcPts val="392"/>
              </a:spcBef>
              <a:spcAft>
                <a:spcPts val="0"/>
              </a:spcAft>
              <a:buClr>
                <a:schemeClr val="dk1"/>
              </a:buClr>
              <a:buSzPct val="100000"/>
              <a:buChar char="–"/>
            </a:pPr>
            <a:r>
              <a:rPr lang="en-US"/>
              <a:t>Web SDR can be used to listen to worldwide commercial radio also</a:t>
            </a:r>
            <a:endParaRPr/>
          </a:p>
          <a:p>
            <a:pPr marL="742950" lvl="1" indent="-232727" algn="l" rtl="0">
              <a:lnSpc>
                <a:spcPct val="100000"/>
              </a:lnSpc>
              <a:spcBef>
                <a:spcPts val="392"/>
              </a:spcBef>
              <a:spcAft>
                <a:spcPts val="0"/>
              </a:spcAft>
              <a:buSzPct val="64285"/>
              <a:buChar char="–"/>
            </a:pPr>
            <a:r>
              <a:rPr lang="en-US"/>
              <a:t>Cheap ATS 20+ radio on Ali express</a:t>
            </a:r>
            <a:endParaRPr/>
          </a:p>
          <a:p>
            <a:pPr marL="742950" lvl="1" indent="-272415" algn="l" rtl="0">
              <a:lnSpc>
                <a:spcPct val="100000"/>
              </a:lnSpc>
              <a:spcBef>
                <a:spcPts val="392"/>
              </a:spcBef>
              <a:spcAft>
                <a:spcPts val="0"/>
              </a:spcAft>
              <a:buClr>
                <a:schemeClr val="dk1"/>
              </a:buClr>
              <a:buSzPct val="100000"/>
              <a:buChar char="–"/>
            </a:pPr>
            <a:r>
              <a:rPr lang="en-US"/>
              <a:t>Amateur radio: people talk to each other, or send 2 way messages, signals not as strong, signals not a clear, no music</a:t>
            </a:r>
            <a:endParaRPr/>
          </a:p>
          <a:p>
            <a:pPr marL="742950" lvl="1" indent="-272415" algn="l" rtl="0">
              <a:lnSpc>
                <a:spcPct val="100000"/>
              </a:lnSpc>
              <a:spcBef>
                <a:spcPts val="392"/>
              </a:spcBef>
              <a:spcAft>
                <a:spcPts val="0"/>
              </a:spcAft>
              <a:buClr>
                <a:schemeClr val="dk1"/>
              </a:buClr>
              <a:buSzPct val="100000"/>
              <a:buChar char="–"/>
            </a:pPr>
            <a:r>
              <a:rPr lang="en-US"/>
              <a:t>Commercial Radio: One way communication, stronger signal, often contains music</a:t>
            </a:r>
            <a:endParaRPr/>
          </a:p>
          <a:p>
            <a:pPr marL="742950" lvl="1" indent="-161290" algn="l" rtl="0">
              <a:lnSpc>
                <a:spcPct val="100000"/>
              </a:lnSpc>
              <a:spcBef>
                <a:spcPts val="392"/>
              </a:spcBef>
              <a:spcAft>
                <a:spcPts val="0"/>
              </a:spcAft>
              <a:buClr>
                <a:schemeClr val="dk1"/>
              </a:buClr>
              <a:buSzPct val="100000"/>
              <a:buNone/>
            </a:pPr>
            <a:endParaRPr/>
          </a:p>
        </p:txBody>
      </p:sp>
      <p:pic>
        <p:nvPicPr>
          <p:cNvPr id="235" name="Google Shape;235;p15"/>
          <p:cNvPicPr preferRelativeResize="0"/>
          <p:nvPr/>
        </p:nvPicPr>
        <p:blipFill>
          <a:blip r:embed="rId4">
            <a:alphaModFix/>
          </a:blip>
          <a:stretch>
            <a:fillRect/>
          </a:stretch>
        </p:blipFill>
        <p:spPr>
          <a:xfrm>
            <a:off x="7585725" y="1600197"/>
            <a:ext cx="1484400" cy="19817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p:nvPr/>
        </p:nvSpPr>
        <p:spPr>
          <a:xfrm>
            <a:off x="76200" y="923906"/>
            <a:ext cx="6019800" cy="53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rPr>
              <a:t>Why is Amateur Radio a licensed hobby?</a:t>
            </a:r>
            <a:endParaRPr sz="1400" b="1" i="0" u="none" strike="noStrike" cap="none">
              <a:solidFill>
                <a:srgbClr val="000000"/>
              </a:solidFil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alibri"/>
              <a:buAutoNum type="arabicPeriod"/>
            </a:pPr>
            <a:r>
              <a:rPr lang="en-US" sz="2000" b="0" i="0" u="none" strike="noStrike" cap="none">
                <a:solidFill>
                  <a:srgbClr val="000000"/>
                </a:solidFill>
                <a:latin typeface="Arial"/>
                <a:ea typeface="Arial"/>
                <a:cs typeface="Arial"/>
                <a:sym typeface="Arial"/>
              </a:rPr>
              <a:t>Using radio transmitters can be dangerous.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500"/>
              <a:buFont typeface="Arial"/>
              <a:buChar char="•"/>
            </a:pPr>
            <a:r>
              <a:rPr lang="en-US" sz="2000" b="0" i="0" u="none" strike="noStrike" cap="none">
                <a:solidFill>
                  <a:srgbClr val="000000"/>
                </a:solidFill>
                <a:latin typeface="Arial"/>
                <a:ea typeface="Arial"/>
                <a:cs typeface="Arial"/>
                <a:sym typeface="Arial"/>
              </a:rPr>
              <a:t>Can cause interference to flight control, blue-light services etc.</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500"/>
              <a:buFont typeface="Arial"/>
              <a:buChar char="•"/>
            </a:pPr>
            <a:r>
              <a:rPr lang="en-US" sz="2000" b="0" i="0" u="none" strike="noStrike" cap="none">
                <a:solidFill>
                  <a:srgbClr val="000000"/>
                </a:solidFill>
                <a:latin typeface="Arial"/>
                <a:ea typeface="Arial"/>
                <a:cs typeface="Arial"/>
                <a:sym typeface="Arial"/>
              </a:rPr>
              <a:t>Can cause shock and burns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Governments want to ensure licensed amateurs know what they are doing!</a:t>
            </a:r>
            <a:endParaRPr sz="1400" b="0" i="0" u="none" strike="noStrike" cap="none">
              <a:solidFill>
                <a:srgbClr val="000000"/>
              </a:solidFill>
              <a:latin typeface="Arial"/>
              <a:ea typeface="Arial"/>
              <a:cs typeface="Arial"/>
              <a:sym typeface="Arial"/>
            </a:endParaRPr>
          </a:p>
          <a:p>
            <a:pPr marL="342900" marR="0" lvl="0" indent="-247650" algn="l" rtl="0">
              <a:lnSpc>
                <a:spcPct val="100000"/>
              </a:lnSpc>
              <a:spcBef>
                <a:spcPts val="0"/>
              </a:spcBef>
              <a:spcAft>
                <a:spcPts val="0"/>
              </a:spcAft>
              <a:buClr>
                <a:srgbClr val="000000"/>
              </a:buClr>
              <a:buSzPts val="1500"/>
              <a:buFont typeface="Calibri"/>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alibri"/>
              <a:buAutoNum type="arabicPeriod"/>
            </a:pPr>
            <a:r>
              <a:rPr lang="en-US" sz="2000" b="0" i="0" u="none" strike="noStrike" cap="none">
                <a:solidFill>
                  <a:srgbClr val="000000"/>
                </a:solidFill>
                <a:latin typeface="Arial"/>
                <a:ea typeface="Arial"/>
                <a:cs typeface="Arial"/>
                <a:sym typeface="Arial"/>
              </a:rPr>
              <a:t>Licensed amateurs are a very important resources during natural disasters in many countries. Governments need to know who their amateurs are in case of emergencies. Licensed Amateurs often provide back-up communications to cellular, internet and blue light communications in disaster scenarios.</a:t>
            </a:r>
            <a:endParaRPr sz="2000" b="0" i="0" u="none" strike="noStrike" cap="none">
              <a:solidFill>
                <a:srgbClr val="000000"/>
              </a:solidFill>
              <a:latin typeface="Arial"/>
              <a:ea typeface="Arial"/>
              <a:cs typeface="Arial"/>
              <a:sym typeface="Arial"/>
            </a:endParaRPr>
          </a:p>
          <a:p>
            <a:pPr marL="285840" marR="0" lvl="0" indent="-190589" algn="l"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Arial"/>
              <a:ea typeface="Arial"/>
              <a:cs typeface="Arial"/>
              <a:sym typeface="Arial"/>
            </a:endParaRPr>
          </a:p>
        </p:txBody>
      </p:sp>
      <p:pic>
        <p:nvPicPr>
          <p:cNvPr id="242" name="Google Shape;242;p16"/>
          <p:cNvPicPr preferRelativeResize="0"/>
          <p:nvPr/>
        </p:nvPicPr>
        <p:blipFill rotWithShape="1">
          <a:blip r:embed="rId3">
            <a:alphaModFix/>
          </a:blip>
          <a:srcRect/>
          <a:stretch/>
        </p:blipFill>
        <p:spPr>
          <a:xfrm>
            <a:off x="6155288" y="914401"/>
            <a:ext cx="2836312" cy="2135278"/>
          </a:xfrm>
          <a:prstGeom prst="rect">
            <a:avLst/>
          </a:prstGeom>
          <a:noFill/>
          <a:ln>
            <a:noFill/>
          </a:ln>
        </p:spPr>
      </p:pic>
      <p:pic>
        <p:nvPicPr>
          <p:cNvPr id="243" name="Google Shape;243;p16" descr="Colorado Hams Provide Disaster ..."/>
          <p:cNvPicPr preferRelativeResize="0"/>
          <p:nvPr/>
        </p:nvPicPr>
        <p:blipFill rotWithShape="1">
          <a:blip r:embed="rId4">
            <a:alphaModFix/>
          </a:blip>
          <a:srcRect/>
          <a:stretch/>
        </p:blipFill>
        <p:spPr>
          <a:xfrm>
            <a:off x="6155289" y="3227584"/>
            <a:ext cx="2836312" cy="1994501"/>
          </a:xfrm>
          <a:prstGeom prst="rect">
            <a:avLst/>
          </a:prstGeom>
          <a:noFill/>
          <a:ln>
            <a:noFill/>
          </a:ln>
        </p:spPr>
      </p:pic>
      <p:sp>
        <p:nvSpPr>
          <p:cNvPr id="244" name="Google Shape;244;p16"/>
          <p:cNvSpPr txBox="1"/>
          <p:nvPr/>
        </p:nvSpPr>
        <p:spPr>
          <a:xfrm>
            <a:off x="0" y="97275"/>
            <a:ext cx="9144000" cy="914400"/>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a:solidFill>
                  <a:srgbClr val="00B050"/>
                </a:solidFill>
                <a:latin typeface="Calibri"/>
                <a:ea typeface="Calibri"/>
                <a:cs typeface="Calibri"/>
                <a:sym typeface="Calibri"/>
              </a:rPr>
              <a:t>Scouts should know Amateur radio requires a license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7"/>
          <p:cNvPicPr preferRelativeResize="0"/>
          <p:nvPr/>
        </p:nvPicPr>
        <p:blipFill rotWithShape="1">
          <a:blip r:embed="rId3">
            <a:alphaModFix/>
          </a:blip>
          <a:srcRect/>
          <a:stretch/>
        </p:blipFill>
        <p:spPr>
          <a:xfrm>
            <a:off x="6364126" y="777350"/>
            <a:ext cx="2723350" cy="3429000"/>
          </a:xfrm>
          <a:prstGeom prst="rect">
            <a:avLst/>
          </a:prstGeom>
          <a:noFill/>
          <a:ln>
            <a:noFill/>
          </a:ln>
        </p:spPr>
      </p:pic>
      <p:sp>
        <p:nvSpPr>
          <p:cNvPr id="251" name="Google Shape;251;p17"/>
          <p:cNvSpPr txBox="1"/>
          <p:nvPr/>
        </p:nvSpPr>
        <p:spPr>
          <a:xfrm>
            <a:off x="71876" y="678440"/>
            <a:ext cx="5638800" cy="55579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Many hobbies and sports have their own language words &amp; code for example Scouts have Jamboree’s, woggles, </a:t>
            </a:r>
            <a:r>
              <a:rPr lang="en-US" sz="1800" b="0" i="0" u="none" strike="noStrike" cap="none" dirty="0" err="1">
                <a:solidFill>
                  <a:srgbClr val="7030A0"/>
                </a:solidFill>
                <a:latin typeface="Calibri"/>
                <a:ea typeface="Calibri"/>
                <a:cs typeface="Calibri"/>
                <a:sym typeface="Calibri"/>
              </a:rPr>
              <a:t>neckers</a:t>
            </a:r>
            <a:r>
              <a:rPr lang="en-US" sz="1800" b="0" i="0" u="none" strike="noStrike" cap="none" dirty="0">
                <a:solidFill>
                  <a:srgbClr val="7030A0"/>
                </a:solidFill>
                <a:latin typeface="Calibri"/>
                <a:ea typeface="Calibri"/>
                <a:cs typeface="Calibri"/>
                <a:sym typeface="Calibri"/>
              </a:rPr>
              <a:t>, Moots </a:t>
            </a:r>
            <a:r>
              <a:rPr lang="en-US" sz="1800" b="0" i="0" u="none" strike="noStrike" cap="none" dirty="0" err="1">
                <a:solidFill>
                  <a:srgbClr val="7030A0"/>
                </a:solidFill>
                <a:latin typeface="Calibri"/>
                <a:ea typeface="Calibri"/>
                <a:cs typeface="Calibri"/>
                <a:sym typeface="Calibri"/>
              </a:rPr>
              <a:t>etc</a:t>
            </a:r>
            <a:r>
              <a:rPr lang="en-US" sz="1800" b="0" i="0" u="none" strike="noStrike" cap="none" dirty="0">
                <a:solidFill>
                  <a:srgbClr val="7030A0"/>
                </a:solidFill>
                <a:latin typeface="Calibri"/>
                <a:ea typeface="Calibri"/>
                <a:cs typeface="Calibri"/>
                <a:sym typeface="Calibri"/>
              </a:rPr>
              <a:t>, golf has birdies, bogies, Eagles, holes in one, fades, slices etc.</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Because radio reception can be very variable hams regularly use code to help with effective and accurate communication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For example:</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We use Q-code, Morse Code, The phonetic Alphabet</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A basic contact is called a QSO!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To call on the air we say CQ CQ maybe short for Seek You Seek You!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We use call signs which identify the radio station and country for example EI3ISB EI10JOTA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Would anyone like a go at phonetically spelling and guessing the country of  these following call signs?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FR9AA   IK2VCV VK7AC  DL4TP ZL4AD</a:t>
            </a: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SP9CQ</a:t>
            </a:r>
            <a:endParaRPr sz="2000" b="1" i="0" u="none" strike="noStrike" cap="none" dirty="0">
              <a:solidFill>
                <a:srgbClr val="7030A0"/>
              </a:solidFill>
              <a:latin typeface="Calibri"/>
              <a:ea typeface="Calibri"/>
              <a:cs typeface="Calibri"/>
              <a:sym typeface="Calibri"/>
            </a:endParaRPr>
          </a:p>
          <a:p>
            <a:pPr marL="285750" marR="0" lvl="0" indent="-158750" algn="l" rtl="0">
              <a:lnSpc>
                <a:spcPct val="100000"/>
              </a:lnSpc>
              <a:spcBef>
                <a:spcPts val="1080"/>
              </a:spcBef>
              <a:spcAft>
                <a:spcPts val="0"/>
              </a:spcAft>
              <a:buClr>
                <a:schemeClr val="dk1"/>
              </a:buClr>
              <a:buSzPts val="2000"/>
              <a:buFont typeface="Arial"/>
              <a:buNone/>
            </a:pPr>
            <a:endParaRPr sz="2000" b="0" i="0" u="none" strike="noStrike" cap="none" dirty="0">
              <a:solidFill>
                <a:srgbClr val="7030A0"/>
              </a:solidFill>
              <a:latin typeface="Calibri"/>
              <a:ea typeface="Calibri"/>
              <a:cs typeface="Calibri"/>
              <a:sym typeface="Calibri"/>
            </a:endParaRPr>
          </a:p>
        </p:txBody>
      </p:sp>
      <p:sp>
        <p:nvSpPr>
          <p:cNvPr id="252" name="Google Shape;252;p17"/>
          <p:cNvSpPr txBox="1"/>
          <p:nvPr/>
        </p:nvSpPr>
        <p:spPr>
          <a:xfrm>
            <a:off x="5762232" y="4206340"/>
            <a:ext cx="3381768" cy="209288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Q Codes &amp; Shorthand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QSO </a:t>
            </a:r>
            <a:r>
              <a:rPr lang="en-US" sz="1400" b="0" i="0" u="none" strike="noStrike" cap="none">
                <a:solidFill>
                  <a:schemeClr val="dk1"/>
                </a:solidFill>
                <a:latin typeface="Arial"/>
                <a:ea typeface="Arial"/>
                <a:cs typeface="Arial"/>
                <a:sym typeface="Arial"/>
              </a:rPr>
              <a:t>– A call with another station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QSL? </a:t>
            </a:r>
            <a:r>
              <a:rPr lang="en-US" sz="1400" b="0" i="0" u="none" strike="noStrike" cap="none">
                <a:solidFill>
                  <a:schemeClr val="dk1"/>
                </a:solidFill>
                <a:latin typeface="Arial"/>
                <a:ea typeface="Arial"/>
                <a:cs typeface="Arial"/>
                <a:sym typeface="Arial"/>
              </a:rPr>
              <a:t>– Can you hear 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QSL QSL </a:t>
            </a:r>
            <a:r>
              <a:rPr lang="en-US" sz="1400" b="0" i="0" u="none" strike="noStrike" cap="none">
                <a:solidFill>
                  <a:schemeClr val="dk1"/>
                </a:solidFill>
                <a:latin typeface="Arial"/>
                <a:ea typeface="Arial"/>
                <a:cs typeface="Arial"/>
                <a:sym typeface="Arial"/>
              </a:rPr>
              <a:t>– Yes I heard you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Your </a:t>
            </a:r>
            <a:r>
              <a:rPr lang="en-US" sz="1400" b="1" i="0" u="none" strike="noStrike" cap="none">
                <a:solidFill>
                  <a:schemeClr val="dk1"/>
                </a:solidFill>
                <a:latin typeface="Arial"/>
                <a:ea typeface="Arial"/>
                <a:cs typeface="Arial"/>
                <a:sym typeface="Arial"/>
              </a:rPr>
              <a:t>QTH </a:t>
            </a:r>
            <a:r>
              <a:rPr lang="en-US" sz="1400" b="0" i="0" u="none" strike="noStrike" cap="none">
                <a:solidFill>
                  <a:schemeClr val="dk1"/>
                </a:solidFill>
                <a:latin typeface="Arial"/>
                <a:ea typeface="Arial"/>
                <a:cs typeface="Arial"/>
                <a:sym typeface="Arial"/>
              </a:rPr>
              <a:t>– Your Location – Dublin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QRZ</a:t>
            </a:r>
            <a:r>
              <a:rPr lang="en-US" sz="1400" b="0" i="0" u="none" strike="noStrike" cap="none">
                <a:solidFill>
                  <a:schemeClr val="dk1"/>
                </a:solidFill>
                <a:latin typeface="Arial"/>
                <a:ea typeface="Arial"/>
                <a:cs typeface="Arial"/>
                <a:sym typeface="Arial"/>
              </a:rPr>
              <a:t>? – Who is calling 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73 </a:t>
            </a:r>
            <a:r>
              <a:rPr lang="en-US" sz="1400" b="0" i="0" u="none" strike="noStrike" cap="none">
                <a:solidFill>
                  <a:schemeClr val="dk1"/>
                </a:solidFill>
                <a:latin typeface="Arial"/>
                <a:ea typeface="Arial"/>
                <a:cs typeface="Arial"/>
                <a:sym typeface="Arial"/>
              </a:rPr>
              <a:t>– Best wishes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You are 59 </a:t>
            </a:r>
            <a:r>
              <a:rPr lang="en-US" sz="1400" b="0" i="0" u="none" strike="noStrike" cap="none">
                <a:solidFill>
                  <a:schemeClr val="dk1"/>
                </a:solidFill>
                <a:latin typeface="Arial"/>
                <a:ea typeface="Arial"/>
                <a:cs typeface="Arial"/>
                <a:sym typeface="Arial"/>
              </a:rPr>
              <a:t>– I Hear you loud and clear</a:t>
            </a:r>
            <a:endParaRPr sz="1400" b="0" i="0" u="none" strike="noStrike" cap="none">
              <a:solidFill>
                <a:srgbClr val="000000"/>
              </a:solidFill>
              <a:latin typeface="Arial"/>
              <a:ea typeface="Arial"/>
              <a:cs typeface="Arial"/>
              <a:sym typeface="Arial"/>
            </a:endParaRPr>
          </a:p>
        </p:txBody>
      </p:sp>
      <p:sp>
        <p:nvSpPr>
          <p:cNvPr id="253" name="Google Shape;253;p17"/>
          <p:cNvSpPr txBox="1"/>
          <p:nvPr/>
        </p:nvSpPr>
        <p:spPr>
          <a:xfrm>
            <a:off x="0" y="42040"/>
            <a:ext cx="9144000" cy="9144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dirty="0">
                <a:solidFill>
                  <a:srgbClr val="00B050"/>
                </a:solidFill>
                <a:latin typeface="Calibri"/>
                <a:ea typeface="Calibri"/>
                <a:cs typeface="Calibri"/>
                <a:sym typeface="Calibri"/>
              </a:rPr>
              <a:t>Scouts should know </a:t>
            </a:r>
            <a:r>
              <a:rPr lang="en-US" sz="4800" b="1" dirty="0">
                <a:solidFill>
                  <a:srgbClr val="00B050"/>
                </a:solidFill>
                <a:latin typeface="Calibri"/>
                <a:ea typeface="Calibri"/>
                <a:cs typeface="Calibri"/>
                <a:sym typeface="Calibri"/>
              </a:rPr>
              <a:t>the</a:t>
            </a:r>
            <a:r>
              <a:rPr lang="en-US" sz="4800" b="1" i="0" u="none" strike="noStrike" cap="none" dirty="0">
                <a:solidFill>
                  <a:srgbClr val="00B050"/>
                </a:solidFill>
                <a:latin typeface="Calibri"/>
                <a:ea typeface="Calibri"/>
                <a:cs typeface="Calibri"/>
                <a:sym typeface="Calibri"/>
              </a:rPr>
              <a:t> language of radio</a:t>
            </a:r>
            <a:endParaRPr sz="1400" b="0" i="0" u="none" strike="noStrike" cap="none" dirty="0">
              <a:solidFill>
                <a:srgbClr val="000000"/>
              </a:solidFill>
              <a:latin typeface="Arial"/>
              <a:ea typeface="Arial"/>
              <a:cs typeface="Arial"/>
              <a:sym typeface="Arial"/>
            </a:endParaRPr>
          </a:p>
        </p:txBody>
      </p:sp>
      <p:pic>
        <p:nvPicPr>
          <p:cNvPr id="254" name="Google Shape;254;p17"/>
          <p:cNvPicPr preferRelativeResize="0"/>
          <p:nvPr/>
        </p:nvPicPr>
        <p:blipFill>
          <a:blip r:embed="rId4">
            <a:alphaModFix/>
          </a:blip>
          <a:stretch>
            <a:fillRect/>
          </a:stretch>
        </p:blipFill>
        <p:spPr>
          <a:xfrm>
            <a:off x="5893138" y="2358500"/>
            <a:ext cx="2466975" cy="1847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p:nvPr/>
        </p:nvSpPr>
        <p:spPr>
          <a:xfrm>
            <a:off x="819635" y="905294"/>
            <a:ext cx="7368459" cy="724871"/>
          </a:xfrm>
          <a:prstGeom prst="rect">
            <a:avLst/>
          </a:prstGeom>
          <a:noFill/>
          <a:ln>
            <a:noFill/>
          </a:ln>
        </p:spPr>
        <p:txBody>
          <a:bodyPr spcFirstLastPara="1" wrap="square" lIns="79400" tIns="39700" rIns="79400" bIns="39700" anchor="t" anchorCtr="0">
            <a:noAutofit/>
          </a:bodyPr>
          <a:lstStyle/>
          <a:p>
            <a:pPr marL="0" marR="0" lvl="0" indent="0" algn="l" rtl="0">
              <a:lnSpc>
                <a:spcPct val="100000"/>
              </a:lnSpc>
              <a:spcBef>
                <a:spcPts val="0"/>
              </a:spcBef>
              <a:spcAft>
                <a:spcPts val="0"/>
              </a:spcAft>
              <a:buClr>
                <a:srgbClr val="000000"/>
              </a:buClr>
              <a:buSzPts val="1588"/>
              <a:buFont typeface="Arial"/>
              <a:buNone/>
            </a:pPr>
            <a:endParaRPr sz="1588"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88"/>
              <a:buFont typeface="Arial"/>
              <a:buNone/>
            </a:pPr>
            <a:endParaRPr sz="1588" b="0" i="0" u="none" strike="noStrike" cap="none">
              <a:solidFill>
                <a:srgbClr val="000000"/>
              </a:solidFill>
              <a:latin typeface="Arial"/>
              <a:ea typeface="Arial"/>
              <a:cs typeface="Arial"/>
              <a:sym typeface="Arial"/>
            </a:endParaRPr>
          </a:p>
        </p:txBody>
      </p:sp>
      <p:sp>
        <p:nvSpPr>
          <p:cNvPr id="260" name="Google Shape;260;p18"/>
          <p:cNvSpPr/>
          <p:nvPr/>
        </p:nvSpPr>
        <p:spPr>
          <a:xfrm>
            <a:off x="738318" y="6532412"/>
            <a:ext cx="803012" cy="205200"/>
          </a:xfrm>
          <a:prstGeom prst="rect">
            <a:avLst/>
          </a:prstGeom>
          <a:noFill/>
          <a:ln>
            <a:noFill/>
          </a:ln>
        </p:spPr>
        <p:txBody>
          <a:bodyPr spcFirstLastPara="1" wrap="square" lIns="20000" tIns="20000" rIns="20000" bIns="20000" anchor="t" anchorCtr="0">
            <a:noAutofit/>
          </a:bodyPr>
          <a:lstStyle/>
          <a:p>
            <a:pPr marL="0" marR="0" lvl="0" indent="0" algn="ctr" rtl="0">
              <a:lnSpc>
                <a:spcPct val="100000"/>
              </a:lnSpc>
              <a:spcBef>
                <a:spcPts val="0"/>
              </a:spcBef>
              <a:spcAft>
                <a:spcPts val="0"/>
              </a:spcAft>
              <a:buClr>
                <a:srgbClr val="000000"/>
              </a:buClr>
              <a:buSzPts val="1235"/>
              <a:buFont typeface="Arial"/>
              <a:buNone/>
            </a:pPr>
            <a:fld id="{00000000-1234-1234-1234-123412341234}" type="slidenum">
              <a:rPr lang="en-US" sz="1235" b="0" i="0" u="none" strike="noStrike" cap="none">
                <a:solidFill>
                  <a:srgbClr val="000000"/>
                </a:solidFill>
                <a:latin typeface="Times New Roman"/>
                <a:ea typeface="Times New Roman"/>
                <a:cs typeface="Times New Roman"/>
                <a:sym typeface="Times New Roman"/>
              </a:rPr>
              <a:t>19</a:t>
            </a:fld>
            <a:endParaRPr sz="1588" b="0" i="0" u="none" strike="noStrike" cap="none">
              <a:solidFill>
                <a:srgbClr val="000000"/>
              </a:solidFill>
              <a:latin typeface="Arial"/>
              <a:ea typeface="Arial"/>
              <a:cs typeface="Arial"/>
              <a:sym typeface="Arial"/>
            </a:endParaRPr>
          </a:p>
        </p:txBody>
      </p:sp>
      <p:sp>
        <p:nvSpPr>
          <p:cNvPr id="261" name="Google Shape;261;p18"/>
          <p:cNvSpPr txBox="1"/>
          <p:nvPr/>
        </p:nvSpPr>
        <p:spPr>
          <a:xfrm>
            <a:off x="336331" y="701432"/>
            <a:ext cx="8471337" cy="27904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Morse code, often </a:t>
            </a:r>
            <a:r>
              <a:rPr lang="en-US" sz="1800" b="0" i="0" u="none" strike="noStrike" cap="none" dirty="0" err="1">
                <a:solidFill>
                  <a:schemeClr val="dk1"/>
                </a:solidFill>
                <a:latin typeface="Calibri"/>
                <a:ea typeface="Calibri"/>
                <a:cs typeface="Calibri"/>
                <a:sym typeface="Calibri"/>
              </a:rPr>
              <a:t>refered</a:t>
            </a:r>
            <a:r>
              <a:rPr lang="en-US" sz="1800" b="0" i="0" u="none" strike="noStrike" cap="none" dirty="0">
                <a:solidFill>
                  <a:schemeClr val="dk1"/>
                </a:solidFill>
                <a:latin typeface="Calibri"/>
                <a:ea typeface="Calibri"/>
                <a:cs typeface="Calibri"/>
                <a:sym typeface="Calibri"/>
              </a:rPr>
              <a:t> to as “CW” (Continuous Wave) is named after it’s inventor Samuel Morse is a way of sending messages efficiently using simple communications devices.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The first digital </a:t>
            </a:r>
            <a:r>
              <a:rPr lang="en-US" sz="1800" b="0" i="0" u="none" strike="noStrike" cap="none" dirty="0" err="1">
                <a:solidFill>
                  <a:schemeClr val="dk1"/>
                </a:solidFill>
                <a:latin typeface="Calibri"/>
                <a:ea typeface="Calibri"/>
                <a:cs typeface="Calibri"/>
                <a:sym typeface="Calibri"/>
              </a:rPr>
              <a:t>signalling</a:t>
            </a:r>
            <a:r>
              <a:rPr lang="en-US" sz="1800" b="0" i="0" u="none" strike="noStrike" cap="none" dirty="0">
                <a:solidFill>
                  <a:schemeClr val="dk1"/>
                </a:solidFill>
                <a:latin typeface="Calibri"/>
                <a:ea typeface="Calibri"/>
                <a:cs typeface="Calibri"/>
                <a:sym typeface="Calibri"/>
              </a:rPr>
              <a:t> system</a:t>
            </a:r>
            <a:endParaRPr sz="1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Morse code is made up of “</a:t>
            </a:r>
            <a:r>
              <a:rPr lang="en-US" sz="1800" b="0" i="0" u="none" strike="noStrike" cap="none" dirty="0" err="1">
                <a:solidFill>
                  <a:schemeClr val="dk1"/>
                </a:solidFill>
                <a:latin typeface="Calibri"/>
                <a:ea typeface="Calibri"/>
                <a:cs typeface="Calibri"/>
                <a:sym typeface="Calibri"/>
              </a:rPr>
              <a:t>dit</a:t>
            </a:r>
            <a:r>
              <a:rPr lang="en-US" sz="1800" b="0" i="0" u="none" strike="noStrike" cap="none" dirty="0">
                <a:solidFill>
                  <a:schemeClr val="dk1"/>
                </a:solidFill>
                <a:latin typeface="Calibri"/>
                <a:ea typeface="Calibri"/>
                <a:cs typeface="Calibri"/>
                <a:sym typeface="Calibri"/>
              </a:rPr>
              <a:t>” (dot) and “dah” (dash).</a:t>
            </a:r>
            <a:r>
              <a:rPr lang="en-US" sz="14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The duration of a dah is three times the duration of a </a:t>
            </a:r>
            <a:r>
              <a:rPr lang="en-US" sz="1800" b="0" i="0" u="none" strike="noStrike" cap="none" dirty="0" err="1">
                <a:solidFill>
                  <a:schemeClr val="dk1"/>
                </a:solidFill>
                <a:latin typeface="Calibri"/>
                <a:ea typeface="Calibri"/>
                <a:cs typeface="Calibri"/>
                <a:sym typeface="Calibri"/>
              </a:rPr>
              <a:t>dit</a:t>
            </a:r>
            <a:r>
              <a:rPr lang="en-US" sz="18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Below is a list of morse codes for the alphabet, numbers and punctuation.</a:t>
            </a:r>
          </a:p>
          <a:p>
            <a:pPr marL="285750" marR="0" lvl="0" indent="-285750" algn="l" rtl="0">
              <a:lnSpc>
                <a:spcPct val="100000"/>
              </a:lnSpc>
              <a:spcBef>
                <a:spcPts val="40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There are morse code competitions and a world championship – mostly won by young people!</a:t>
            </a:r>
            <a:endParaRPr sz="1400" b="0" i="0" u="none" strike="noStrike" cap="none" dirty="0">
              <a:solidFill>
                <a:schemeClr val="dk1"/>
              </a:solidFill>
              <a:latin typeface="Calibri"/>
              <a:ea typeface="Calibri"/>
              <a:cs typeface="Calibri"/>
              <a:sym typeface="Calibri"/>
            </a:endParaRPr>
          </a:p>
        </p:txBody>
      </p:sp>
      <p:pic>
        <p:nvPicPr>
          <p:cNvPr id="262" name="Google Shape;262;p18" descr="CodeBug – Morse Code Alphabet"/>
          <p:cNvPicPr preferRelativeResize="0"/>
          <p:nvPr/>
        </p:nvPicPr>
        <p:blipFill rotWithShape="1">
          <a:blip r:embed="rId3">
            <a:alphaModFix/>
          </a:blip>
          <a:srcRect/>
          <a:stretch/>
        </p:blipFill>
        <p:spPr>
          <a:xfrm>
            <a:off x="2222938" y="3387968"/>
            <a:ext cx="2946400" cy="2768600"/>
          </a:xfrm>
          <a:prstGeom prst="rect">
            <a:avLst/>
          </a:prstGeom>
          <a:noFill/>
          <a:ln>
            <a:noFill/>
          </a:ln>
        </p:spPr>
      </p:pic>
      <p:sp>
        <p:nvSpPr>
          <p:cNvPr id="263" name="Google Shape;263;p18"/>
          <p:cNvSpPr txBox="1"/>
          <p:nvPr/>
        </p:nvSpPr>
        <p:spPr>
          <a:xfrm>
            <a:off x="94765" y="141878"/>
            <a:ext cx="8229600" cy="914400"/>
          </a:xfrm>
          <a:prstGeom prst="rect">
            <a:avLst/>
          </a:prstGeom>
          <a:noFill/>
          <a:ln>
            <a:noFill/>
          </a:ln>
        </p:spPr>
        <p:txBody>
          <a:bodyPr spcFirstLastPara="1" wrap="square" lIns="91425" tIns="45700" rIns="91425" bIns="45700" anchor="t" anchorCtr="0">
            <a:normAutofit fontScale="67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a:solidFill>
                  <a:srgbClr val="00B050"/>
                </a:solidFill>
                <a:latin typeface="Calibri"/>
                <a:ea typeface="Calibri"/>
                <a:cs typeface="Calibri"/>
                <a:sym typeface="Calibri"/>
              </a:rPr>
              <a:t>Scouts should know what CW/Morse code is</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9363D6EA-1A9E-1F74-0674-FE67C5E3ED56}"/>
              </a:ext>
            </a:extLst>
          </p:cNvPr>
          <p:cNvSpPr txBox="1"/>
          <p:nvPr/>
        </p:nvSpPr>
        <p:spPr>
          <a:xfrm>
            <a:off x="5884917" y="3644036"/>
            <a:ext cx="3059386" cy="738664"/>
          </a:xfrm>
          <a:prstGeom prst="rect">
            <a:avLst/>
          </a:prstGeom>
          <a:noFill/>
        </p:spPr>
        <p:txBody>
          <a:bodyPr wrap="square">
            <a:spAutoFit/>
          </a:bodyPr>
          <a:lstStyle/>
          <a:p>
            <a:r>
              <a:rPr lang="en-US" dirty="0">
                <a:hlinkClick r:id="rId4"/>
              </a:rPr>
              <a:t>https://www.tiktok.com/@hamradioworld/video/7401288374620917023</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Today’s Agenda</a:t>
            </a:r>
            <a:endParaRPr/>
          </a:p>
        </p:txBody>
      </p:sp>
      <p:graphicFrame>
        <p:nvGraphicFramePr>
          <p:cNvPr id="2" name="Table 1">
            <a:extLst>
              <a:ext uri="{FF2B5EF4-FFF2-40B4-BE49-F238E27FC236}">
                <a16:creationId xmlns:a16="http://schemas.microsoft.com/office/drawing/2014/main" id="{1C5DFF19-D882-CE00-DB28-69E3E1001106}"/>
              </a:ext>
            </a:extLst>
          </p:cNvPr>
          <p:cNvGraphicFramePr>
            <a:graphicFrameLocks noGrp="1"/>
          </p:cNvGraphicFramePr>
          <p:nvPr>
            <p:extLst>
              <p:ext uri="{D42A27DB-BD31-4B8C-83A1-F6EECF244321}">
                <p14:modId xmlns:p14="http://schemas.microsoft.com/office/powerpoint/2010/main" val="3496118001"/>
              </p:ext>
            </p:extLst>
          </p:nvPr>
        </p:nvGraphicFramePr>
        <p:xfrm>
          <a:off x="457200" y="830317"/>
          <a:ext cx="8229600" cy="4292084"/>
        </p:xfrm>
        <a:graphic>
          <a:graphicData uri="http://schemas.openxmlformats.org/drawingml/2006/table">
            <a:tbl>
              <a:tblPr>
                <a:tableStyleId>{3FC6A3AC-C847-4423-AC68-2DD3C5C2D0B1}</a:tableStyleId>
              </a:tblPr>
              <a:tblGrid>
                <a:gridCol w="1471961">
                  <a:extLst>
                    <a:ext uri="{9D8B030D-6E8A-4147-A177-3AD203B41FA5}">
                      <a16:colId xmlns:a16="http://schemas.microsoft.com/office/drawing/2014/main" val="1564710833"/>
                    </a:ext>
                  </a:extLst>
                </a:gridCol>
                <a:gridCol w="5855908">
                  <a:extLst>
                    <a:ext uri="{9D8B030D-6E8A-4147-A177-3AD203B41FA5}">
                      <a16:colId xmlns:a16="http://schemas.microsoft.com/office/drawing/2014/main" val="1782375866"/>
                    </a:ext>
                  </a:extLst>
                </a:gridCol>
                <a:gridCol w="901731">
                  <a:extLst>
                    <a:ext uri="{9D8B030D-6E8A-4147-A177-3AD203B41FA5}">
                      <a16:colId xmlns:a16="http://schemas.microsoft.com/office/drawing/2014/main" val="450748632"/>
                    </a:ext>
                  </a:extLst>
                </a:gridCol>
              </a:tblGrid>
              <a:tr h="284480">
                <a:tc>
                  <a:txBody>
                    <a:bodyPr/>
                    <a:lstStyle/>
                    <a:p>
                      <a:pPr algn="l" rtl="0" fontAlgn="ctr"/>
                      <a:r>
                        <a:rPr lang="en-GB" sz="2000" b="1" u="none" strike="noStrike">
                          <a:effectLst/>
                        </a:rPr>
                        <a:t>Time</a:t>
                      </a:r>
                      <a:endParaRPr lang="en-GB" sz="2000" b="1" i="0" u="none" strike="noStrike">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tc>
                  <a:txBody>
                    <a:bodyPr/>
                    <a:lstStyle/>
                    <a:p>
                      <a:pPr algn="l" rtl="0" fontAlgn="ctr"/>
                      <a:r>
                        <a:rPr lang="en-GB" sz="2000" b="1" u="none" strike="noStrike">
                          <a:effectLst/>
                        </a:rPr>
                        <a:t>Topic</a:t>
                      </a:r>
                      <a:endParaRPr lang="en-GB" sz="2000" b="1" i="0" u="none" strike="noStrike">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tc>
                  <a:txBody>
                    <a:bodyPr/>
                    <a:lstStyle/>
                    <a:p>
                      <a:pPr algn="l" rtl="0" fontAlgn="ctr"/>
                      <a:r>
                        <a:rPr lang="en-GB" sz="2000" b="1" u="none" strike="noStrike" dirty="0">
                          <a:effectLst/>
                        </a:rPr>
                        <a:t>Lead</a:t>
                      </a:r>
                      <a:endParaRPr lang="en-GB" sz="2000" b="1" i="0" u="none" strike="noStrike" dirty="0">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extLst>
                  <a:ext uri="{0D108BD9-81ED-4DB2-BD59-A6C34878D82A}">
                    <a16:rowId xmlns:a16="http://schemas.microsoft.com/office/drawing/2014/main" val="44967055"/>
                  </a:ext>
                </a:extLst>
              </a:tr>
              <a:tr h="284480">
                <a:tc>
                  <a:txBody>
                    <a:bodyPr/>
                    <a:lstStyle/>
                    <a:p>
                      <a:pPr algn="l" rtl="0" fontAlgn="ctr"/>
                      <a:r>
                        <a:rPr lang="en-GB" sz="1500" b="1" u="none" strike="noStrike">
                          <a:effectLst/>
                        </a:rPr>
                        <a:t>09.45-10.00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Registration, Tea and coffee, introductions</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68203649"/>
                  </a:ext>
                </a:extLst>
              </a:tr>
              <a:tr h="284480">
                <a:tc>
                  <a:txBody>
                    <a:bodyPr/>
                    <a:lstStyle/>
                    <a:p>
                      <a:pPr algn="l" rtl="0" fontAlgn="ctr"/>
                      <a:r>
                        <a:rPr lang="en-GB" sz="1500" b="1" u="none" strike="noStrike">
                          <a:effectLst/>
                        </a:rPr>
                        <a:t>10.00 - 10.20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Introduction to Radio Scouting, JOTA-JOTI &amp; YOTA</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rowSpan="3">
                  <a:txBody>
                    <a:bodyPr/>
                    <a:lstStyle/>
                    <a:p>
                      <a:pPr algn="l" rtl="0" fontAlgn="ctr"/>
                      <a:r>
                        <a:rPr lang="en-GB" sz="1500" b="1" i="0" u="none" strike="noStrike" dirty="0">
                          <a:solidFill>
                            <a:srgbClr val="000000"/>
                          </a:solidFill>
                          <a:effectLst/>
                          <a:latin typeface="Arial" panose="020B0604020202020204" pitchFamily="34" charset="0"/>
                        </a:rPr>
                        <a:t>JH &amp; AC</a:t>
                      </a:r>
                    </a:p>
                  </a:txBody>
                  <a:tcPr marL="9071" marR="9071" marT="9071" marB="0" anchor="ctr">
                    <a:solidFill>
                      <a:schemeClr val="accent3">
                        <a:lumMod val="60000"/>
                        <a:lumOff val="40000"/>
                      </a:schemeClr>
                    </a:solidFill>
                  </a:tcPr>
                </a:tc>
                <a:extLst>
                  <a:ext uri="{0D108BD9-81ED-4DB2-BD59-A6C34878D82A}">
                    <a16:rowId xmlns:a16="http://schemas.microsoft.com/office/drawing/2014/main" val="2350140577"/>
                  </a:ext>
                </a:extLst>
              </a:tr>
              <a:tr h="284480">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Radio Scouting Ireland's role &amp; Radio Scouting Skills Program </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2478427001"/>
                  </a:ext>
                </a:extLst>
              </a:tr>
              <a:tr h="284480">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Introduction to Ham Radio</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1299388612"/>
                  </a:ext>
                </a:extLst>
              </a:tr>
              <a:tr h="284480">
                <a:tc>
                  <a:txBody>
                    <a:bodyPr/>
                    <a:lstStyle/>
                    <a:p>
                      <a:pPr algn="l" rtl="0" fontAlgn="ctr"/>
                      <a:r>
                        <a:rPr lang="en-GB" sz="1500" b="1" u="none" strike="noStrike">
                          <a:effectLst/>
                        </a:rPr>
                        <a:t>10.20 - 11.00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scouting stage 1</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AC</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577189214"/>
                  </a:ext>
                </a:extLst>
              </a:tr>
              <a:tr h="284480">
                <a:tc>
                  <a:txBody>
                    <a:bodyPr/>
                    <a:lstStyle/>
                    <a:p>
                      <a:pPr algn="l" rtl="0" fontAlgn="ctr"/>
                      <a:r>
                        <a:rPr lang="en-GB" sz="1500" b="1" u="none" strike="noStrike">
                          <a:effectLst/>
                        </a:rPr>
                        <a:t>11.00 - 11.15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Break</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205096649"/>
                  </a:ext>
                </a:extLst>
              </a:tr>
              <a:tr h="438542">
                <a:tc>
                  <a:txBody>
                    <a:bodyPr/>
                    <a:lstStyle/>
                    <a:p>
                      <a:pPr algn="l" rtl="0" fontAlgn="ctr"/>
                      <a:r>
                        <a:rPr lang="en-GB" sz="1500" b="1" u="none" strike="noStrike">
                          <a:effectLst/>
                        </a:rPr>
                        <a:t>11.15 - 12.00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Simple radio activities: X's &amp; O's,  Hang Man and Lego games</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738416587"/>
                  </a:ext>
                </a:extLst>
              </a:tr>
              <a:tr h="284480">
                <a:tc>
                  <a:txBody>
                    <a:bodyPr/>
                    <a:lstStyle/>
                    <a:p>
                      <a:pPr algn="l" rtl="0" fontAlgn="ctr"/>
                      <a:r>
                        <a:rPr lang="en-GB" sz="1500" b="1" u="none" strike="noStrike">
                          <a:effectLst/>
                        </a:rPr>
                        <a:t>12.00 - 13.15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Lunch</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4061406118"/>
                  </a:ext>
                </a:extLst>
              </a:tr>
              <a:tr h="284480">
                <a:tc>
                  <a:txBody>
                    <a:bodyPr/>
                    <a:lstStyle/>
                    <a:p>
                      <a:pPr algn="l" rtl="0" fontAlgn="ctr"/>
                      <a:r>
                        <a:rPr lang="en-GB" sz="1500" b="1" u="none" strike="noStrike">
                          <a:effectLst/>
                        </a:rPr>
                        <a:t>13.15 -14.15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code hunt Game</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AC</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465958949"/>
                  </a:ext>
                </a:extLst>
              </a:tr>
              <a:tr h="568960">
                <a:tc>
                  <a:txBody>
                    <a:bodyPr/>
                    <a:lstStyle/>
                    <a:p>
                      <a:pPr algn="l" rtl="0" fontAlgn="ctr"/>
                      <a:r>
                        <a:rPr lang="en-GB" sz="1500" b="1" u="none" strike="noStrike">
                          <a:effectLst/>
                        </a:rPr>
                        <a:t>14.15 - 15.15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Radio scouting Stage 2</a:t>
                      </a:r>
                      <a:br>
                        <a:rPr lang="en-GB" sz="1500" b="1" u="none" strike="noStrike" dirty="0">
                          <a:effectLst/>
                        </a:rPr>
                      </a:br>
                      <a:r>
                        <a:rPr lang="en-GB" sz="1500" b="1" u="none" strike="noStrike" dirty="0">
                          <a:effectLst/>
                        </a:rPr>
                        <a:t>Electric circuits, EMF and compass activity</a:t>
                      </a:r>
                    </a:p>
                    <a:p>
                      <a:pPr algn="l" rtl="0" fontAlgn="ctr"/>
                      <a:r>
                        <a:rPr lang="en-GB" sz="1500" b="1" i="0" u="none" strike="noStrike" dirty="0">
                          <a:solidFill>
                            <a:srgbClr val="000000"/>
                          </a:solidFill>
                          <a:effectLst/>
                          <a:latin typeface="Arial" panose="020B0604020202020204" pitchFamily="34" charset="0"/>
                        </a:rPr>
                        <a:t>Morse code activity</a:t>
                      </a: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JH</a:t>
                      </a:r>
                      <a:br>
                        <a:rPr lang="en-GB" sz="1500" b="1" u="none" strike="noStrike" dirty="0">
                          <a:effectLst/>
                        </a:rPr>
                      </a:br>
                      <a:r>
                        <a:rPr lang="en-GB" sz="1500" b="1" u="none" strike="noStrike" dirty="0">
                          <a:effectLst/>
                        </a:rPr>
                        <a:t>AC</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60879455"/>
                  </a:ext>
                </a:extLst>
              </a:tr>
              <a:tr h="284480">
                <a:tc>
                  <a:txBody>
                    <a:bodyPr/>
                    <a:lstStyle/>
                    <a:p>
                      <a:pPr algn="l" rtl="0" fontAlgn="ctr"/>
                      <a:r>
                        <a:rPr lang="en-GB" sz="1500" b="1" u="none" strike="noStrike">
                          <a:effectLst/>
                        </a:rPr>
                        <a:t>15.15- 16.00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Mission Impossible HF radio game</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791978751"/>
                  </a:ext>
                </a:extLst>
              </a:tr>
              <a:tr h="284480">
                <a:tc>
                  <a:txBody>
                    <a:bodyPr/>
                    <a:lstStyle/>
                    <a:p>
                      <a:pPr algn="l" rtl="0" fontAlgn="ctr"/>
                      <a:r>
                        <a:rPr lang="en-GB" sz="1500" b="1" u="none" strike="noStrike">
                          <a:effectLst/>
                        </a:rPr>
                        <a:t>16.00-16.30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Wrap up, Q&amp;A and feedback</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All</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8853167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9"/>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can spell my name using the phonetic alphabet </a:t>
            </a:r>
            <a:endParaRPr/>
          </a:p>
        </p:txBody>
      </p:sp>
      <p:sp>
        <p:nvSpPr>
          <p:cNvPr id="269" name="Google Shape;269;p19"/>
          <p:cNvSpPr txBox="1">
            <a:spLocks noGrp="1"/>
          </p:cNvSpPr>
          <p:nvPr>
            <p:ph type="body" idx="1"/>
          </p:nvPr>
        </p:nvSpPr>
        <p:spPr>
          <a:xfrm>
            <a:off x="173517" y="1401102"/>
            <a:ext cx="8970483" cy="38099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3200"/>
              <a:buChar char="•"/>
            </a:pPr>
            <a:r>
              <a:rPr lang="en-US">
                <a:solidFill>
                  <a:srgbClr val="0070C0"/>
                </a:solidFill>
              </a:rPr>
              <a:t>Scouts should be familiar with the phonetic alphabet and be able to spell their name using it.</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There are a variety of games that can be used to teach this skill</a:t>
            </a:r>
            <a:endParaRPr/>
          </a:p>
        </p:txBody>
      </p:sp>
      <p:pic>
        <p:nvPicPr>
          <p:cNvPr id="271" name="Google Shape;271;p19"/>
          <p:cNvPicPr preferRelativeResize="0"/>
          <p:nvPr/>
        </p:nvPicPr>
        <p:blipFill rotWithShape="1">
          <a:blip r:embed="rId3">
            <a:alphaModFix/>
          </a:blip>
          <a:srcRect/>
          <a:stretch/>
        </p:blipFill>
        <p:spPr>
          <a:xfrm>
            <a:off x="173517" y="3930869"/>
            <a:ext cx="5302373" cy="1526029"/>
          </a:xfrm>
          <a:prstGeom prst="rect">
            <a:avLst/>
          </a:prstGeom>
          <a:noFill/>
          <a:ln>
            <a:noFill/>
          </a:ln>
        </p:spPr>
      </p:pic>
      <p:pic>
        <p:nvPicPr>
          <p:cNvPr id="2" name="Picture 1" descr="Phonetic Alphabet: How Soldiers Communicated - History">
            <a:extLst>
              <a:ext uri="{FF2B5EF4-FFF2-40B4-BE49-F238E27FC236}">
                <a16:creationId xmlns:a16="http://schemas.microsoft.com/office/drawing/2014/main" id="{2CD1A9F7-F359-E779-F0BC-7A0CB9F18BE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3815" y="3435003"/>
            <a:ext cx="3490185" cy="31841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22cebb8909_0_0"/>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29166"/>
              <a:buNone/>
            </a:pPr>
            <a:r>
              <a:rPr lang="en-US">
                <a:solidFill>
                  <a:srgbClr val="00B050"/>
                </a:solidFill>
              </a:rPr>
              <a:t>Demo - How to use a Walkie Talkie</a:t>
            </a:r>
            <a:endParaRPr/>
          </a:p>
        </p:txBody>
      </p:sp>
      <p:sp>
        <p:nvSpPr>
          <p:cNvPr id="277" name="Google Shape;277;g322cebb8909_0_0"/>
          <p:cNvSpPr txBox="1">
            <a:spLocks noGrp="1"/>
          </p:cNvSpPr>
          <p:nvPr>
            <p:ph type="body" idx="1"/>
          </p:nvPr>
        </p:nvSpPr>
        <p:spPr>
          <a:xfrm>
            <a:off x="173400" y="483425"/>
            <a:ext cx="8970600" cy="4215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endParaRPr/>
          </a:p>
          <a:p>
            <a:pPr marL="0" lvl="0" indent="0" algn="l" rtl="0">
              <a:lnSpc>
                <a:spcPct val="100000"/>
              </a:lnSpc>
              <a:spcBef>
                <a:spcPts val="480"/>
              </a:spcBef>
              <a:spcAft>
                <a:spcPts val="0"/>
              </a:spcAft>
              <a:buClr>
                <a:schemeClr val="dk1"/>
              </a:buClr>
              <a:buSzPts val="2400"/>
              <a:buNone/>
            </a:pPr>
            <a:endParaRPr sz="2400">
              <a:solidFill>
                <a:srgbClr val="0070C0"/>
              </a:solidFill>
              <a:latin typeface="Calibri"/>
              <a:ea typeface="Calibri"/>
              <a:cs typeface="Calibri"/>
              <a:sym typeface="Calibri"/>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PTT - Push to talk button - wait 1 second before talking/Calling CQ</a:t>
            </a:r>
            <a:endParaRPr>
              <a:solidFill>
                <a:srgbClr val="0070C0"/>
              </a:solidFill>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Introduce yourself to the other side - Name - Spell phonetically - Name</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Say ‘over’ after each transmission</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Say “again again, over ” if you need then to repeat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03DB-7A68-2DC8-9D10-847126DF791C}"/>
              </a:ext>
            </a:extLst>
          </p:cNvPr>
          <p:cNvSpPr>
            <a:spLocks noGrp="1"/>
          </p:cNvSpPr>
          <p:nvPr>
            <p:ph type="title"/>
          </p:nvPr>
        </p:nvSpPr>
        <p:spPr>
          <a:xfrm>
            <a:off x="457200" y="296454"/>
            <a:ext cx="8229600" cy="914400"/>
          </a:xfrm>
        </p:spPr>
        <p:txBody>
          <a:bodyPr/>
          <a:lstStyle/>
          <a:p>
            <a:r>
              <a:rPr lang="en-US" dirty="0"/>
              <a:t>KEY POINTS</a:t>
            </a:r>
          </a:p>
        </p:txBody>
      </p:sp>
      <p:pic>
        <p:nvPicPr>
          <p:cNvPr id="6" name="Picture 5">
            <a:extLst>
              <a:ext uri="{FF2B5EF4-FFF2-40B4-BE49-F238E27FC236}">
                <a16:creationId xmlns:a16="http://schemas.microsoft.com/office/drawing/2014/main" id="{F35B78F6-19ED-696C-4C39-847EB1B7866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42" y="1657350"/>
            <a:ext cx="3619759" cy="2543861"/>
          </a:xfrm>
          <a:prstGeom prst="rect">
            <a:avLst/>
          </a:prstGeom>
        </p:spPr>
      </p:pic>
      <p:pic>
        <p:nvPicPr>
          <p:cNvPr id="10" name="Picture 9">
            <a:extLst>
              <a:ext uri="{FF2B5EF4-FFF2-40B4-BE49-F238E27FC236}">
                <a16:creationId xmlns:a16="http://schemas.microsoft.com/office/drawing/2014/main" id="{C922E977-D9D7-CF3E-27F5-24417700BFDA}"/>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573517" y="1359662"/>
            <a:ext cx="1999116" cy="3989796"/>
          </a:xfrm>
          <a:prstGeom prst="rect">
            <a:avLst/>
          </a:prstGeom>
        </p:spPr>
      </p:pic>
      <p:pic>
        <p:nvPicPr>
          <p:cNvPr id="12" name="Graphic 11" descr="Badge 1 with solid fill">
            <a:extLst>
              <a:ext uri="{FF2B5EF4-FFF2-40B4-BE49-F238E27FC236}">
                <a16:creationId xmlns:a16="http://schemas.microsoft.com/office/drawing/2014/main" id="{060A96EB-E36F-AD8B-5233-859E08A7D2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5313" y="964912"/>
            <a:ext cx="914400" cy="914400"/>
          </a:xfrm>
          <a:prstGeom prst="rect">
            <a:avLst/>
          </a:prstGeom>
        </p:spPr>
      </p:pic>
      <p:pic>
        <p:nvPicPr>
          <p:cNvPr id="14" name="Graphic 13" descr="Stopwatch 25% with solid fill">
            <a:extLst>
              <a:ext uri="{FF2B5EF4-FFF2-40B4-BE49-F238E27FC236}">
                <a16:creationId xmlns:a16="http://schemas.microsoft.com/office/drawing/2014/main" id="{AC8D40D3-435B-C0C2-AD52-D26D12F9DB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8102" y="1987103"/>
            <a:ext cx="548639" cy="548639"/>
          </a:xfrm>
          <a:prstGeom prst="rect">
            <a:avLst/>
          </a:prstGeom>
        </p:spPr>
      </p:pic>
      <p:pic>
        <p:nvPicPr>
          <p:cNvPr id="16" name="Graphic 15" descr="Badge with solid fill">
            <a:extLst>
              <a:ext uri="{FF2B5EF4-FFF2-40B4-BE49-F238E27FC236}">
                <a16:creationId xmlns:a16="http://schemas.microsoft.com/office/drawing/2014/main" id="{2C0C934E-F7E9-17E1-1F55-725D872AE1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15313" y="1879312"/>
            <a:ext cx="914400" cy="914400"/>
          </a:xfrm>
          <a:prstGeom prst="rect">
            <a:avLst/>
          </a:prstGeom>
        </p:spPr>
      </p:pic>
      <p:sp>
        <p:nvSpPr>
          <p:cNvPr id="17" name="TextBox 16">
            <a:extLst>
              <a:ext uri="{FF2B5EF4-FFF2-40B4-BE49-F238E27FC236}">
                <a16:creationId xmlns:a16="http://schemas.microsoft.com/office/drawing/2014/main" id="{1A8B2C80-7534-12E9-24C9-A85C57F2EC4B}"/>
              </a:ext>
            </a:extLst>
          </p:cNvPr>
          <p:cNvSpPr txBox="1"/>
          <p:nvPr/>
        </p:nvSpPr>
        <p:spPr>
          <a:xfrm>
            <a:off x="6063147" y="1205774"/>
            <a:ext cx="1970411" cy="307777"/>
          </a:xfrm>
          <a:prstGeom prst="rect">
            <a:avLst/>
          </a:prstGeom>
          <a:noFill/>
        </p:spPr>
        <p:txBody>
          <a:bodyPr wrap="none" rtlCol="0">
            <a:spAutoFit/>
          </a:bodyPr>
          <a:lstStyle/>
          <a:p>
            <a:r>
              <a:rPr lang="en-US" b="1" dirty="0">
                <a:solidFill>
                  <a:srgbClr val="00B050"/>
                </a:solidFill>
              </a:rPr>
              <a:t>PRESS PTT BUTTON</a:t>
            </a:r>
          </a:p>
        </p:txBody>
      </p:sp>
      <p:sp>
        <p:nvSpPr>
          <p:cNvPr id="18" name="TextBox 17">
            <a:extLst>
              <a:ext uri="{FF2B5EF4-FFF2-40B4-BE49-F238E27FC236}">
                <a16:creationId xmlns:a16="http://schemas.microsoft.com/office/drawing/2014/main" id="{18C48FBF-84CB-F385-C311-315811A2B61D}"/>
              </a:ext>
            </a:extLst>
          </p:cNvPr>
          <p:cNvSpPr txBox="1"/>
          <p:nvPr/>
        </p:nvSpPr>
        <p:spPr>
          <a:xfrm>
            <a:off x="6129713" y="2130879"/>
            <a:ext cx="1903845" cy="523220"/>
          </a:xfrm>
          <a:prstGeom prst="rect">
            <a:avLst/>
          </a:prstGeom>
          <a:noFill/>
        </p:spPr>
        <p:txBody>
          <a:bodyPr wrap="square" rtlCol="0">
            <a:spAutoFit/>
          </a:bodyPr>
          <a:lstStyle/>
          <a:p>
            <a:r>
              <a:rPr lang="en-US" b="1" dirty="0">
                <a:solidFill>
                  <a:srgbClr val="00B050"/>
                </a:solidFill>
              </a:rPr>
              <a:t>WAIT A SECOND BEFORE TALKING</a:t>
            </a:r>
          </a:p>
        </p:txBody>
      </p:sp>
      <p:pic>
        <p:nvPicPr>
          <p:cNvPr id="20" name="Graphic 19" descr="Badge 3 with solid fill">
            <a:extLst>
              <a:ext uri="{FF2B5EF4-FFF2-40B4-BE49-F238E27FC236}">
                <a16:creationId xmlns:a16="http://schemas.microsoft.com/office/drawing/2014/main" id="{8C8E7008-F33A-BAA2-064E-118B3274CB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15313" y="2705674"/>
            <a:ext cx="914400" cy="914400"/>
          </a:xfrm>
          <a:prstGeom prst="rect">
            <a:avLst/>
          </a:prstGeom>
        </p:spPr>
      </p:pic>
      <p:pic>
        <p:nvPicPr>
          <p:cNvPr id="22" name="Graphic 21" descr="Badge 4 with solid fill">
            <a:extLst>
              <a:ext uri="{FF2B5EF4-FFF2-40B4-BE49-F238E27FC236}">
                <a16:creationId xmlns:a16="http://schemas.microsoft.com/office/drawing/2014/main" id="{539B7BA9-2504-E12A-5F44-EF065E65C0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15313" y="3620074"/>
            <a:ext cx="914400" cy="914400"/>
          </a:xfrm>
          <a:prstGeom prst="rect">
            <a:avLst/>
          </a:prstGeom>
        </p:spPr>
      </p:pic>
      <p:sp>
        <p:nvSpPr>
          <p:cNvPr id="23" name="TextBox 22">
            <a:extLst>
              <a:ext uri="{FF2B5EF4-FFF2-40B4-BE49-F238E27FC236}">
                <a16:creationId xmlns:a16="http://schemas.microsoft.com/office/drawing/2014/main" id="{4D130678-6C3D-5C7F-DA3D-F257D2BD6078}"/>
              </a:ext>
            </a:extLst>
          </p:cNvPr>
          <p:cNvSpPr txBox="1"/>
          <p:nvPr/>
        </p:nvSpPr>
        <p:spPr>
          <a:xfrm>
            <a:off x="6029441" y="2901501"/>
            <a:ext cx="2300267" cy="523220"/>
          </a:xfrm>
          <a:prstGeom prst="rect">
            <a:avLst/>
          </a:prstGeom>
          <a:noFill/>
        </p:spPr>
        <p:txBody>
          <a:bodyPr wrap="square" rtlCol="0">
            <a:spAutoFit/>
          </a:bodyPr>
          <a:lstStyle/>
          <a:p>
            <a:r>
              <a:rPr lang="en-US" b="1" dirty="0">
                <a:solidFill>
                  <a:srgbClr val="00B050"/>
                </a:solidFill>
              </a:rPr>
              <a:t>INTRODUCE YOURSELF</a:t>
            </a:r>
            <a:br>
              <a:rPr lang="en-US" b="1" dirty="0">
                <a:solidFill>
                  <a:srgbClr val="00B050"/>
                </a:solidFill>
              </a:rPr>
            </a:br>
            <a:r>
              <a:rPr lang="en-US" b="1" dirty="0">
                <a:solidFill>
                  <a:srgbClr val="00B050"/>
                </a:solidFill>
              </a:rPr>
              <a:t>SPELL PHONETICALLY</a:t>
            </a:r>
          </a:p>
        </p:txBody>
      </p:sp>
      <p:sp>
        <p:nvSpPr>
          <p:cNvPr id="24" name="TextBox 23">
            <a:extLst>
              <a:ext uri="{FF2B5EF4-FFF2-40B4-BE49-F238E27FC236}">
                <a16:creationId xmlns:a16="http://schemas.microsoft.com/office/drawing/2014/main" id="{A684CBFD-D9A9-CF13-AA35-19D9A23B0FC5}"/>
              </a:ext>
            </a:extLst>
          </p:cNvPr>
          <p:cNvSpPr txBox="1"/>
          <p:nvPr/>
        </p:nvSpPr>
        <p:spPr>
          <a:xfrm>
            <a:off x="6029441" y="3842027"/>
            <a:ext cx="2300267" cy="400110"/>
          </a:xfrm>
          <a:prstGeom prst="rect">
            <a:avLst/>
          </a:prstGeom>
          <a:noFill/>
        </p:spPr>
        <p:txBody>
          <a:bodyPr wrap="square" rtlCol="0">
            <a:spAutoFit/>
          </a:bodyPr>
          <a:lstStyle/>
          <a:p>
            <a:r>
              <a:rPr lang="en-US" b="1" dirty="0">
                <a:solidFill>
                  <a:srgbClr val="00B050"/>
                </a:solidFill>
              </a:rPr>
              <a:t>SAY </a:t>
            </a:r>
            <a:r>
              <a:rPr lang="en-US" sz="2000" b="1" dirty="0">
                <a:solidFill>
                  <a:schemeClr val="accent4"/>
                </a:solidFill>
              </a:rPr>
              <a:t>OVER</a:t>
            </a:r>
            <a:r>
              <a:rPr lang="en-US" b="1" dirty="0">
                <a:solidFill>
                  <a:srgbClr val="00B050"/>
                </a:solidFill>
              </a:rPr>
              <a:t>!</a:t>
            </a:r>
          </a:p>
        </p:txBody>
      </p:sp>
      <p:pic>
        <p:nvPicPr>
          <p:cNvPr id="26" name="Graphic 25" descr="Badge Question Mark with solid fill">
            <a:extLst>
              <a:ext uri="{FF2B5EF4-FFF2-40B4-BE49-F238E27FC236}">
                <a16:creationId xmlns:a16="http://schemas.microsoft.com/office/drawing/2014/main" id="{E9CEEDF8-3994-620D-9FAA-2DC0E957D15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15313" y="4435058"/>
            <a:ext cx="914400" cy="914400"/>
          </a:xfrm>
          <a:prstGeom prst="rect">
            <a:avLst/>
          </a:prstGeom>
        </p:spPr>
      </p:pic>
      <p:sp>
        <p:nvSpPr>
          <p:cNvPr id="27" name="TextBox 26">
            <a:extLst>
              <a:ext uri="{FF2B5EF4-FFF2-40B4-BE49-F238E27FC236}">
                <a16:creationId xmlns:a16="http://schemas.microsoft.com/office/drawing/2014/main" id="{81C70FB8-C885-AD62-3D4F-F3C889952F80}"/>
              </a:ext>
            </a:extLst>
          </p:cNvPr>
          <p:cNvSpPr txBox="1"/>
          <p:nvPr/>
        </p:nvSpPr>
        <p:spPr>
          <a:xfrm>
            <a:off x="6068630" y="4651924"/>
            <a:ext cx="2300267" cy="523220"/>
          </a:xfrm>
          <a:prstGeom prst="rect">
            <a:avLst/>
          </a:prstGeom>
          <a:noFill/>
        </p:spPr>
        <p:txBody>
          <a:bodyPr wrap="square" rtlCol="0">
            <a:spAutoFit/>
          </a:bodyPr>
          <a:lstStyle/>
          <a:p>
            <a:r>
              <a:rPr lang="en-US" b="1" dirty="0">
                <a:solidFill>
                  <a:srgbClr val="00B050"/>
                </a:solidFill>
              </a:rPr>
              <a:t>SAY AGAIN, AGAIN, OVER IF NEEDED</a:t>
            </a:r>
          </a:p>
        </p:txBody>
      </p:sp>
    </p:spTree>
    <p:extLst>
      <p:ext uri="{BB962C8B-B14F-4D97-AF65-F5344CB8AC3E}">
        <p14:creationId xmlns:p14="http://schemas.microsoft.com/office/powerpoint/2010/main" val="675868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A52192-E42E-9ECA-B96A-39F63B2E73C6}"/>
              </a:ext>
            </a:extLst>
          </p:cNvPr>
          <p:cNvSpPr>
            <a:spLocks noGrp="1"/>
          </p:cNvSpPr>
          <p:nvPr>
            <p:ph type="subTitle" idx="1"/>
          </p:nvPr>
        </p:nvSpPr>
        <p:spPr>
          <a:xfrm>
            <a:off x="0" y="-126609"/>
            <a:ext cx="9144000" cy="623671"/>
          </a:xfrm>
        </p:spPr>
        <p:txBody>
          <a:bodyPr>
            <a:noAutofit/>
          </a:bodyPr>
          <a:lstStyle/>
          <a:p>
            <a:r>
              <a:rPr lang="en-US" sz="3600" b="1" dirty="0">
                <a:solidFill>
                  <a:schemeClr val="tx1"/>
                </a:solidFill>
              </a:rPr>
              <a:t>Limitations of Walkie Talkies,</a:t>
            </a:r>
          </a:p>
          <a:p>
            <a:r>
              <a:rPr lang="en-US" sz="3600" b="1" dirty="0">
                <a:solidFill>
                  <a:schemeClr val="tx1"/>
                </a:solidFill>
              </a:rPr>
              <a:t>VHF, UHF, &amp; Repeaters</a:t>
            </a:r>
          </a:p>
        </p:txBody>
      </p:sp>
      <p:sp>
        <p:nvSpPr>
          <p:cNvPr id="5" name="TextBox 4">
            <a:extLst>
              <a:ext uri="{FF2B5EF4-FFF2-40B4-BE49-F238E27FC236}">
                <a16:creationId xmlns:a16="http://schemas.microsoft.com/office/drawing/2014/main" id="{97A5BF88-4FAE-D9E2-395A-BCBE6DBBB6E7}"/>
              </a:ext>
            </a:extLst>
          </p:cNvPr>
          <p:cNvSpPr txBox="1"/>
          <p:nvPr/>
        </p:nvSpPr>
        <p:spPr>
          <a:xfrm>
            <a:off x="4398334" y="1208431"/>
            <a:ext cx="4815175" cy="4078039"/>
          </a:xfrm>
          <a:prstGeom prst="rect">
            <a:avLst/>
          </a:prstGeom>
          <a:noFill/>
        </p:spPr>
        <p:txBody>
          <a:bodyPr wrap="square" rtlCol="0">
            <a:spAutoFit/>
          </a:bodyPr>
          <a:lstStyle/>
          <a:p>
            <a:pPr marL="214313" indent="-214313">
              <a:spcBef>
                <a:spcPts val="450"/>
              </a:spcBef>
              <a:buFont typeface="Arial" panose="020B0604020202020204" pitchFamily="34" charset="0"/>
              <a:buChar char="•"/>
            </a:pPr>
            <a:r>
              <a:rPr lang="en-US" sz="1300" dirty="0"/>
              <a:t>Very high frequency (VHF) and Ultra High Frequency communications devices are for local communication Typically 1-5 kilometers but can be up to 50-100km LOS and more under extreme propagation conditions</a:t>
            </a:r>
          </a:p>
          <a:p>
            <a:pPr marL="214313" indent="-214313">
              <a:spcBef>
                <a:spcPts val="450"/>
              </a:spcBef>
              <a:buFont typeface="Arial" panose="020B0604020202020204" pitchFamily="34" charset="0"/>
              <a:buChar char="•"/>
            </a:pPr>
            <a:r>
              <a:rPr lang="en-US" sz="1300" dirty="0"/>
              <a:t>There needs to be a reasonably clear path between the transmitting and receiving stations Mountains, hills and buildings may block the signal partially or completely</a:t>
            </a:r>
          </a:p>
          <a:p>
            <a:pPr marL="214313" indent="-214313">
              <a:spcBef>
                <a:spcPts val="450"/>
              </a:spcBef>
              <a:buFont typeface="Arial" panose="020B0604020202020204" pitchFamily="34" charset="0"/>
              <a:buChar char="•"/>
            </a:pPr>
            <a:r>
              <a:rPr lang="en-US" sz="1300" dirty="0"/>
              <a:t>A Repeater placed on a high site can get around this limitation and greatly increase the range of communications by repeating the signals i.e.  Re-transmitting the signal received on a different channel/frequency</a:t>
            </a:r>
          </a:p>
          <a:p>
            <a:pPr marL="214313" indent="-214313">
              <a:spcBef>
                <a:spcPts val="450"/>
              </a:spcBef>
              <a:buFont typeface="Arial" panose="020B0604020202020204" pitchFamily="34" charset="0"/>
              <a:buChar char="•"/>
            </a:pPr>
            <a:r>
              <a:rPr lang="en-US" sz="1300" dirty="0"/>
              <a:t>The radio’s need to be configured to operate in repeater mode to:</a:t>
            </a:r>
          </a:p>
          <a:p>
            <a:pPr marL="557213" lvl="1" indent="-214313">
              <a:spcBef>
                <a:spcPts val="450"/>
              </a:spcBef>
              <a:buFont typeface="Arial" panose="020B0604020202020204" pitchFamily="34" charset="0"/>
              <a:buChar char="•"/>
            </a:pPr>
            <a:r>
              <a:rPr lang="en-US" sz="1300" dirty="0"/>
              <a:t>Listen on one frequency and transmit on another</a:t>
            </a:r>
          </a:p>
          <a:p>
            <a:pPr marL="557213" lvl="1" indent="-214313">
              <a:spcBef>
                <a:spcPts val="450"/>
              </a:spcBef>
              <a:buFont typeface="Arial" panose="020B0604020202020204" pitchFamily="34" charset="0"/>
              <a:buChar char="•"/>
            </a:pPr>
            <a:r>
              <a:rPr lang="en-US" sz="1300" dirty="0"/>
              <a:t>Sometimes to send tones at the start of the transmission to ‘open’ the repeater</a:t>
            </a:r>
          </a:p>
          <a:p>
            <a:pPr marL="214313" indent="-214313">
              <a:spcBef>
                <a:spcPts val="450"/>
              </a:spcBef>
              <a:buFont typeface="Arial" panose="020B0604020202020204" pitchFamily="34" charset="0"/>
              <a:buChar char="•"/>
            </a:pPr>
            <a:r>
              <a:rPr lang="en-US" sz="1300" dirty="0"/>
              <a:t>Can you guess why the signal needs to be re transmitted on a different frequency?</a:t>
            </a:r>
          </a:p>
        </p:txBody>
      </p:sp>
      <p:pic>
        <p:nvPicPr>
          <p:cNvPr id="8" name="Picture 7">
            <a:extLst>
              <a:ext uri="{FF2B5EF4-FFF2-40B4-BE49-F238E27FC236}">
                <a16:creationId xmlns:a16="http://schemas.microsoft.com/office/drawing/2014/main" id="{C484F77E-911A-6767-DFC6-8BAD37EDD01C}"/>
              </a:ext>
            </a:extLst>
          </p:cNvPr>
          <p:cNvPicPr>
            <a:picLocks noChangeAspect="1"/>
          </p:cNvPicPr>
          <p:nvPr/>
        </p:nvPicPr>
        <p:blipFill>
          <a:blip r:embed="rId2"/>
          <a:stretch>
            <a:fillRect/>
          </a:stretch>
        </p:blipFill>
        <p:spPr>
          <a:xfrm>
            <a:off x="-10843" y="3356216"/>
            <a:ext cx="4645565" cy="1910950"/>
          </a:xfrm>
          <a:prstGeom prst="rect">
            <a:avLst/>
          </a:prstGeom>
        </p:spPr>
      </p:pic>
      <p:pic>
        <p:nvPicPr>
          <p:cNvPr id="6" name="Picture 5">
            <a:extLst>
              <a:ext uri="{FF2B5EF4-FFF2-40B4-BE49-F238E27FC236}">
                <a16:creationId xmlns:a16="http://schemas.microsoft.com/office/drawing/2014/main" id="{3FF496E7-D612-6D45-E2D8-5ABF4BC7785C}"/>
              </a:ext>
            </a:extLst>
          </p:cNvPr>
          <p:cNvPicPr>
            <a:picLocks noChangeAspect="1"/>
          </p:cNvPicPr>
          <p:nvPr/>
        </p:nvPicPr>
        <p:blipFill>
          <a:blip r:embed="rId3"/>
          <a:stretch>
            <a:fillRect/>
          </a:stretch>
        </p:blipFill>
        <p:spPr>
          <a:xfrm>
            <a:off x="476307" y="2002760"/>
            <a:ext cx="2924175" cy="1276350"/>
          </a:xfrm>
          <a:prstGeom prst="rect">
            <a:avLst/>
          </a:prstGeom>
        </p:spPr>
      </p:pic>
      <p:sp>
        <p:nvSpPr>
          <p:cNvPr id="7" name="Rectangle 6">
            <a:extLst>
              <a:ext uri="{FF2B5EF4-FFF2-40B4-BE49-F238E27FC236}">
                <a16:creationId xmlns:a16="http://schemas.microsoft.com/office/drawing/2014/main" id="{7E829E74-C759-FC4A-B125-7788FDE2CBF8}"/>
              </a:ext>
            </a:extLst>
          </p:cNvPr>
          <p:cNvSpPr/>
          <p:nvPr/>
        </p:nvSpPr>
        <p:spPr>
          <a:xfrm rot="18703235">
            <a:off x="2544758" y="1651660"/>
            <a:ext cx="543777" cy="7845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2B00E921-CFA0-9BB2-23B6-98955507F91F}"/>
              </a:ext>
            </a:extLst>
          </p:cNvPr>
          <p:cNvSpPr/>
          <p:nvPr/>
        </p:nvSpPr>
        <p:spPr>
          <a:xfrm rot="16200000">
            <a:off x="1282036" y="1599367"/>
            <a:ext cx="204941" cy="7845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85D16202-5485-483F-DFEE-FBF1AC48D26E}"/>
              </a:ext>
            </a:extLst>
          </p:cNvPr>
          <p:cNvSpPr/>
          <p:nvPr/>
        </p:nvSpPr>
        <p:spPr>
          <a:xfrm rot="14950509">
            <a:off x="1691908" y="1806703"/>
            <a:ext cx="204941" cy="376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5CD52EC5-E602-589B-7604-47186CA37714}"/>
              </a:ext>
            </a:extLst>
          </p:cNvPr>
          <p:cNvSpPr/>
          <p:nvPr/>
        </p:nvSpPr>
        <p:spPr>
          <a:xfrm rot="17773856">
            <a:off x="2050558" y="1782431"/>
            <a:ext cx="204941" cy="376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4A1E4AEA-EF25-E92E-55E0-509D4917E397}"/>
              </a:ext>
            </a:extLst>
          </p:cNvPr>
          <p:cNvSpPr/>
          <p:nvPr/>
        </p:nvSpPr>
        <p:spPr>
          <a:xfrm>
            <a:off x="414386" y="2245756"/>
            <a:ext cx="204941" cy="376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Lightning Bolt 17">
            <a:extLst>
              <a:ext uri="{FF2B5EF4-FFF2-40B4-BE49-F238E27FC236}">
                <a16:creationId xmlns:a16="http://schemas.microsoft.com/office/drawing/2014/main" id="{A25C8E9B-4AEF-18AA-39AE-3EAA1283C081}"/>
              </a:ext>
            </a:extLst>
          </p:cNvPr>
          <p:cNvSpPr/>
          <p:nvPr/>
        </p:nvSpPr>
        <p:spPr>
          <a:xfrm rot="20496730">
            <a:off x="1043023" y="2269962"/>
            <a:ext cx="474435" cy="148986"/>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Lightning Bolt 18">
            <a:extLst>
              <a:ext uri="{FF2B5EF4-FFF2-40B4-BE49-F238E27FC236}">
                <a16:creationId xmlns:a16="http://schemas.microsoft.com/office/drawing/2014/main" id="{84671191-60EF-D15B-8D30-02F00914265F}"/>
              </a:ext>
            </a:extLst>
          </p:cNvPr>
          <p:cNvSpPr/>
          <p:nvPr/>
        </p:nvSpPr>
        <p:spPr>
          <a:xfrm rot="9917477">
            <a:off x="2633611" y="2282207"/>
            <a:ext cx="474435" cy="139974"/>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0" name="Picture 19" descr="Red sad icon - Free red emoticon icons">
            <a:extLst>
              <a:ext uri="{FF2B5EF4-FFF2-40B4-BE49-F238E27FC236}">
                <a16:creationId xmlns:a16="http://schemas.microsoft.com/office/drawing/2014/main" id="{7FF52F02-CD82-1862-E4D3-B848CCD4C298}"/>
              </a:ext>
            </a:extLst>
          </p:cNvPr>
          <p:cNvPicPr>
            <a:picLocks noChangeAspect="1"/>
          </p:cNvPicPr>
          <p:nvPr/>
        </p:nvPicPr>
        <p:blipFill>
          <a:blip r:embed="rId4"/>
          <a:stretch>
            <a:fillRect/>
          </a:stretch>
        </p:blipFill>
        <p:spPr>
          <a:xfrm>
            <a:off x="3255117" y="2869001"/>
            <a:ext cx="290731" cy="290731"/>
          </a:xfrm>
          <a:prstGeom prst="rect">
            <a:avLst/>
          </a:prstGeom>
        </p:spPr>
      </p:pic>
      <p:pic>
        <p:nvPicPr>
          <p:cNvPr id="21" name="Picture 20" descr="Red sad icon - Free red emoticon icons">
            <a:extLst>
              <a:ext uri="{FF2B5EF4-FFF2-40B4-BE49-F238E27FC236}">
                <a16:creationId xmlns:a16="http://schemas.microsoft.com/office/drawing/2014/main" id="{AD8EE9CC-9DAE-0766-A6A1-1D140ACEDE61}"/>
              </a:ext>
            </a:extLst>
          </p:cNvPr>
          <p:cNvPicPr>
            <a:picLocks noChangeAspect="1"/>
          </p:cNvPicPr>
          <p:nvPr/>
        </p:nvPicPr>
        <p:blipFill>
          <a:blip r:embed="rId4"/>
          <a:stretch>
            <a:fillRect/>
          </a:stretch>
        </p:blipFill>
        <p:spPr>
          <a:xfrm>
            <a:off x="269021" y="2829444"/>
            <a:ext cx="290731" cy="290731"/>
          </a:xfrm>
          <a:prstGeom prst="rect">
            <a:avLst/>
          </a:prstGeom>
        </p:spPr>
      </p:pic>
      <p:pic>
        <p:nvPicPr>
          <p:cNvPr id="22" name="Picture 21" descr="Green happy icon - Free green emoticon ...">
            <a:extLst>
              <a:ext uri="{FF2B5EF4-FFF2-40B4-BE49-F238E27FC236}">
                <a16:creationId xmlns:a16="http://schemas.microsoft.com/office/drawing/2014/main" id="{4A3777D5-817E-5150-FFDD-F78768991218}"/>
              </a:ext>
            </a:extLst>
          </p:cNvPr>
          <p:cNvPicPr>
            <a:picLocks noChangeAspect="1"/>
          </p:cNvPicPr>
          <p:nvPr/>
        </p:nvPicPr>
        <p:blipFill>
          <a:blip r:embed="rId5"/>
          <a:stretch>
            <a:fillRect/>
          </a:stretch>
        </p:blipFill>
        <p:spPr>
          <a:xfrm>
            <a:off x="1020048" y="4238797"/>
            <a:ext cx="381230" cy="381230"/>
          </a:xfrm>
          <a:prstGeom prst="rect">
            <a:avLst/>
          </a:prstGeom>
        </p:spPr>
      </p:pic>
      <p:pic>
        <p:nvPicPr>
          <p:cNvPr id="23" name="Picture 22" descr="Green happy icon - Free green emoticon ...">
            <a:extLst>
              <a:ext uri="{FF2B5EF4-FFF2-40B4-BE49-F238E27FC236}">
                <a16:creationId xmlns:a16="http://schemas.microsoft.com/office/drawing/2014/main" id="{17D0A39D-5A18-6693-BC95-4E088B73FE9F}"/>
              </a:ext>
            </a:extLst>
          </p:cNvPr>
          <p:cNvPicPr>
            <a:picLocks noChangeAspect="1"/>
          </p:cNvPicPr>
          <p:nvPr/>
        </p:nvPicPr>
        <p:blipFill>
          <a:blip r:embed="rId5"/>
          <a:stretch>
            <a:fillRect/>
          </a:stretch>
        </p:blipFill>
        <p:spPr>
          <a:xfrm>
            <a:off x="3478739" y="4496012"/>
            <a:ext cx="361097" cy="361097"/>
          </a:xfrm>
          <a:prstGeom prst="rect">
            <a:avLst/>
          </a:prstGeom>
        </p:spPr>
      </p:pic>
      <p:pic>
        <p:nvPicPr>
          <p:cNvPr id="2" name="Picture 1">
            <a:extLst>
              <a:ext uri="{FF2B5EF4-FFF2-40B4-BE49-F238E27FC236}">
                <a16:creationId xmlns:a16="http://schemas.microsoft.com/office/drawing/2014/main" id="{02E04D0C-67AB-7DE9-6D5B-6677ABAE34CE}"/>
              </a:ext>
            </a:extLst>
          </p:cNvPr>
          <p:cNvPicPr>
            <a:picLocks noChangeAspect="1"/>
          </p:cNvPicPr>
          <p:nvPr/>
        </p:nvPicPr>
        <p:blipFill>
          <a:blip r:embed="rId6"/>
          <a:stretch>
            <a:fillRect/>
          </a:stretch>
        </p:blipFill>
        <p:spPr>
          <a:xfrm>
            <a:off x="1749965" y="1034789"/>
            <a:ext cx="561975" cy="1019175"/>
          </a:xfrm>
          <a:prstGeom prst="rect">
            <a:avLst/>
          </a:prstGeom>
        </p:spPr>
      </p:pic>
      <p:sp>
        <p:nvSpPr>
          <p:cNvPr id="13" name="Lightning Bolt 12">
            <a:extLst>
              <a:ext uri="{FF2B5EF4-FFF2-40B4-BE49-F238E27FC236}">
                <a16:creationId xmlns:a16="http://schemas.microsoft.com/office/drawing/2014/main" id="{29873BAD-8C25-4637-0046-9B697A66BDDC}"/>
              </a:ext>
            </a:extLst>
          </p:cNvPr>
          <p:cNvSpPr/>
          <p:nvPr/>
        </p:nvSpPr>
        <p:spPr>
          <a:xfrm rot="1078348">
            <a:off x="2290703" y="1319000"/>
            <a:ext cx="474435" cy="139974"/>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Lightning Bolt 13">
            <a:extLst>
              <a:ext uri="{FF2B5EF4-FFF2-40B4-BE49-F238E27FC236}">
                <a16:creationId xmlns:a16="http://schemas.microsoft.com/office/drawing/2014/main" id="{446A7CB5-8896-7A1F-77D7-092F6A3259F4}"/>
              </a:ext>
            </a:extLst>
          </p:cNvPr>
          <p:cNvSpPr/>
          <p:nvPr/>
        </p:nvSpPr>
        <p:spPr>
          <a:xfrm rot="8093443">
            <a:off x="1580308" y="1280690"/>
            <a:ext cx="474435" cy="139974"/>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Picture 14" descr="Green happy icon - Free green emoticon ...">
            <a:extLst>
              <a:ext uri="{FF2B5EF4-FFF2-40B4-BE49-F238E27FC236}">
                <a16:creationId xmlns:a16="http://schemas.microsoft.com/office/drawing/2014/main" id="{22A53B49-ABBB-290B-8F60-65881F49A430}"/>
              </a:ext>
            </a:extLst>
          </p:cNvPr>
          <p:cNvPicPr>
            <a:picLocks noChangeAspect="1"/>
          </p:cNvPicPr>
          <p:nvPr/>
        </p:nvPicPr>
        <p:blipFill>
          <a:blip r:embed="rId5"/>
          <a:stretch>
            <a:fillRect/>
          </a:stretch>
        </p:blipFill>
        <p:spPr>
          <a:xfrm>
            <a:off x="2315261" y="1539125"/>
            <a:ext cx="361097" cy="361097"/>
          </a:xfrm>
          <a:prstGeom prst="rect">
            <a:avLst/>
          </a:prstGeom>
        </p:spPr>
      </p:pic>
    </p:spTree>
    <p:extLst>
      <p:ext uri="{BB962C8B-B14F-4D97-AF65-F5344CB8AC3E}">
        <p14:creationId xmlns:p14="http://schemas.microsoft.com/office/powerpoint/2010/main" val="2549104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0"/>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00B050"/>
                </a:solidFill>
              </a:rPr>
              <a:t>Lets play! – Learn by doing</a:t>
            </a:r>
            <a:endParaRPr/>
          </a:p>
        </p:txBody>
      </p:sp>
      <p:sp>
        <p:nvSpPr>
          <p:cNvPr id="283" name="Google Shape;283;p20"/>
          <p:cNvSpPr txBox="1">
            <a:spLocks noGrp="1"/>
          </p:cNvSpPr>
          <p:nvPr>
            <p:ph type="body" idx="1"/>
          </p:nvPr>
        </p:nvSpPr>
        <p:spPr>
          <a:xfrm>
            <a:off x="173517" y="1256150"/>
            <a:ext cx="8970600" cy="198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r>
              <a:rPr lang="en-US" sz="3200">
                <a:solidFill>
                  <a:srgbClr val="0070C0"/>
                </a:solidFill>
                <a:latin typeface="Calibri"/>
                <a:ea typeface="Calibri"/>
                <a:cs typeface="Calibri"/>
                <a:sym typeface="Calibri"/>
              </a:rPr>
              <a:t>Pair into groups of two or more, read the game instructions and have some fun while learning to use the walkie talkies, sometimes </a:t>
            </a:r>
            <a:r>
              <a:rPr lang="en-US">
                <a:solidFill>
                  <a:srgbClr val="0070C0"/>
                </a:solidFill>
              </a:rPr>
              <a:t>referred</a:t>
            </a:r>
            <a:r>
              <a:rPr lang="en-US" sz="3200">
                <a:solidFill>
                  <a:srgbClr val="0070C0"/>
                </a:solidFill>
                <a:latin typeface="Calibri"/>
                <a:ea typeface="Calibri"/>
                <a:cs typeface="Calibri"/>
                <a:sym typeface="Calibri"/>
              </a:rPr>
              <a:t> to as handie talkies!</a:t>
            </a:r>
            <a:endParaRPr/>
          </a:p>
          <a:p>
            <a:pPr marL="0" lvl="0" indent="0" algn="l" rtl="0">
              <a:lnSpc>
                <a:spcPct val="100000"/>
              </a:lnSpc>
              <a:spcBef>
                <a:spcPts val="480"/>
              </a:spcBef>
              <a:spcAft>
                <a:spcPts val="0"/>
              </a:spcAft>
              <a:buClr>
                <a:schemeClr val="dk1"/>
              </a:buClr>
              <a:buSzPts val="2400"/>
              <a:buNone/>
            </a:pPr>
            <a:endParaRPr sz="1700">
              <a:solidFill>
                <a:srgbClr val="0070C0"/>
              </a:solidFill>
              <a:latin typeface="Calibri"/>
              <a:ea typeface="Calibri"/>
              <a:cs typeface="Calibri"/>
              <a:sym typeface="Calibri"/>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X’s &amp; O’s</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Hangman</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Lego</a:t>
            </a:r>
            <a:endParaRPr/>
          </a:p>
        </p:txBody>
      </p:sp>
    </p:spTree>
    <p:extLst>
      <p:ext uri="{BB962C8B-B14F-4D97-AF65-F5344CB8AC3E}">
        <p14:creationId xmlns:p14="http://schemas.microsoft.com/office/powerpoint/2010/main" val="163295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1706c5b47b_1_48"/>
          <p:cNvSpPr txBox="1">
            <a:spLocks noGrp="1"/>
          </p:cNvSpPr>
          <p:nvPr>
            <p:ph type="title"/>
          </p:nvPr>
        </p:nvSpPr>
        <p:spPr>
          <a:xfrm>
            <a:off x="716975" y="2591260"/>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00B050"/>
                </a:solidFill>
              </a:rPr>
              <a:t>Lunch Break</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31706c5b47b_1_53"/>
          <p:cNvPicPr preferRelativeResize="0"/>
          <p:nvPr/>
        </p:nvPicPr>
        <p:blipFill>
          <a:blip r:embed="rId3">
            <a:alphaModFix/>
          </a:blip>
          <a:stretch>
            <a:fillRect/>
          </a:stretch>
        </p:blipFill>
        <p:spPr>
          <a:xfrm>
            <a:off x="0" y="0"/>
            <a:ext cx="9144000" cy="6858000"/>
          </a:xfrm>
          <a:prstGeom prst="rect">
            <a:avLst/>
          </a:prstGeom>
          <a:noFill/>
          <a:ln>
            <a:noFill/>
          </a:ln>
        </p:spPr>
      </p:pic>
      <p:sp>
        <p:nvSpPr>
          <p:cNvPr id="289" name="Google Shape;289;g31706c5b47b_1_53"/>
          <p:cNvSpPr txBox="1">
            <a:spLocks noGrp="1"/>
          </p:cNvSpPr>
          <p:nvPr>
            <p:ph type="body" idx="1"/>
          </p:nvPr>
        </p:nvSpPr>
        <p:spPr>
          <a:xfrm>
            <a:off x="261225" y="604875"/>
            <a:ext cx="6753900" cy="53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r>
              <a:rPr lang="en-US" sz="2700" b="1">
                <a:solidFill>
                  <a:schemeClr val="lt1"/>
                </a:solidFill>
              </a:rPr>
              <a:t>Pair into groups of two or more, to play! </a:t>
            </a:r>
            <a:endParaRPr sz="2700" b="1">
              <a:solidFill>
                <a:schemeClr val="lt1"/>
              </a:solidFill>
            </a:endParaRPr>
          </a:p>
        </p:txBody>
      </p:sp>
      <p:sp>
        <p:nvSpPr>
          <p:cNvPr id="290" name="Google Shape;290;g31706c5b47b_1_53"/>
          <p:cNvSpPr txBox="1">
            <a:spLocks noGrp="1"/>
          </p:cNvSpPr>
          <p:nvPr>
            <p:ph type="title"/>
          </p:nvPr>
        </p:nvSpPr>
        <p:spPr>
          <a:xfrm>
            <a:off x="59075" y="-57825"/>
            <a:ext cx="9144000" cy="77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1111"/>
              <a:buNone/>
            </a:pPr>
            <a:r>
              <a:rPr lang="en-US" sz="4500">
                <a:solidFill>
                  <a:srgbClr val="CFE2F3"/>
                </a:solidFill>
              </a:rPr>
              <a:t>Lets playmore! – Learn by doing</a:t>
            </a:r>
            <a:endParaRPr sz="4500">
              <a:solidFill>
                <a:srgbClr val="CFE2F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AEE292-6B4C-0D28-BB3E-C117554E7FA5}"/>
              </a:ext>
            </a:extLst>
          </p:cNvPr>
          <p:cNvSpPr/>
          <p:nvPr/>
        </p:nvSpPr>
        <p:spPr>
          <a:xfrm>
            <a:off x="0" y="838200"/>
            <a:ext cx="9144000" cy="5181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6BD293D-65BE-0B45-9D34-A33A59B6CFF7}"/>
              </a:ext>
            </a:extLst>
          </p:cNvPr>
          <p:cNvSpPr>
            <a:spLocks noGrp="1"/>
          </p:cNvSpPr>
          <p:nvPr>
            <p:ph type="title"/>
          </p:nvPr>
        </p:nvSpPr>
        <p:spPr>
          <a:xfrm>
            <a:off x="381000" y="0"/>
            <a:ext cx="8229600" cy="914400"/>
          </a:xfrm>
        </p:spPr>
        <p:txBody>
          <a:bodyPr/>
          <a:lstStyle/>
          <a:p>
            <a:r>
              <a:rPr lang="en-US" dirty="0"/>
              <a:t>Callsign Cards </a:t>
            </a:r>
          </a:p>
        </p:txBody>
      </p:sp>
      <p:graphicFrame>
        <p:nvGraphicFramePr>
          <p:cNvPr id="5" name="Table 4">
            <a:extLst>
              <a:ext uri="{FF2B5EF4-FFF2-40B4-BE49-F238E27FC236}">
                <a16:creationId xmlns:a16="http://schemas.microsoft.com/office/drawing/2014/main" id="{3129D0D0-E36C-31BF-4DBB-7A1128199AF9}"/>
              </a:ext>
            </a:extLst>
          </p:cNvPr>
          <p:cNvGraphicFramePr>
            <a:graphicFrameLocks noGrp="1"/>
          </p:cNvGraphicFramePr>
          <p:nvPr/>
        </p:nvGraphicFramePr>
        <p:xfrm>
          <a:off x="152400" y="1143000"/>
          <a:ext cx="8686804" cy="4583050"/>
        </p:xfrm>
        <a:graphic>
          <a:graphicData uri="http://schemas.openxmlformats.org/drawingml/2006/table">
            <a:tbl>
              <a:tblPr/>
              <a:tblGrid>
                <a:gridCol w="203588">
                  <a:extLst>
                    <a:ext uri="{9D8B030D-6E8A-4147-A177-3AD203B41FA5}">
                      <a16:colId xmlns:a16="http://schemas.microsoft.com/office/drawing/2014/main" val="3974240795"/>
                    </a:ext>
                  </a:extLst>
                </a:gridCol>
                <a:gridCol w="856814">
                  <a:extLst>
                    <a:ext uri="{9D8B030D-6E8A-4147-A177-3AD203B41FA5}">
                      <a16:colId xmlns:a16="http://schemas.microsoft.com/office/drawing/2014/main" val="2546351819"/>
                    </a:ext>
                  </a:extLst>
                </a:gridCol>
                <a:gridCol w="203588">
                  <a:extLst>
                    <a:ext uri="{9D8B030D-6E8A-4147-A177-3AD203B41FA5}">
                      <a16:colId xmlns:a16="http://schemas.microsoft.com/office/drawing/2014/main" val="2906617054"/>
                    </a:ext>
                  </a:extLst>
                </a:gridCol>
                <a:gridCol w="856814">
                  <a:extLst>
                    <a:ext uri="{9D8B030D-6E8A-4147-A177-3AD203B41FA5}">
                      <a16:colId xmlns:a16="http://schemas.microsoft.com/office/drawing/2014/main" val="227445432"/>
                    </a:ext>
                  </a:extLst>
                </a:gridCol>
                <a:gridCol w="203588">
                  <a:extLst>
                    <a:ext uri="{9D8B030D-6E8A-4147-A177-3AD203B41FA5}">
                      <a16:colId xmlns:a16="http://schemas.microsoft.com/office/drawing/2014/main" val="1905393194"/>
                    </a:ext>
                  </a:extLst>
                </a:gridCol>
                <a:gridCol w="856814">
                  <a:extLst>
                    <a:ext uri="{9D8B030D-6E8A-4147-A177-3AD203B41FA5}">
                      <a16:colId xmlns:a16="http://schemas.microsoft.com/office/drawing/2014/main" val="2944485519"/>
                    </a:ext>
                  </a:extLst>
                </a:gridCol>
                <a:gridCol w="203588">
                  <a:extLst>
                    <a:ext uri="{9D8B030D-6E8A-4147-A177-3AD203B41FA5}">
                      <a16:colId xmlns:a16="http://schemas.microsoft.com/office/drawing/2014/main" val="885750296"/>
                    </a:ext>
                  </a:extLst>
                </a:gridCol>
                <a:gridCol w="856814">
                  <a:extLst>
                    <a:ext uri="{9D8B030D-6E8A-4147-A177-3AD203B41FA5}">
                      <a16:colId xmlns:a16="http://schemas.microsoft.com/office/drawing/2014/main" val="398072975"/>
                    </a:ext>
                  </a:extLst>
                </a:gridCol>
                <a:gridCol w="203588">
                  <a:extLst>
                    <a:ext uri="{9D8B030D-6E8A-4147-A177-3AD203B41FA5}">
                      <a16:colId xmlns:a16="http://schemas.microsoft.com/office/drawing/2014/main" val="932803040"/>
                    </a:ext>
                  </a:extLst>
                </a:gridCol>
                <a:gridCol w="856814">
                  <a:extLst>
                    <a:ext uri="{9D8B030D-6E8A-4147-A177-3AD203B41FA5}">
                      <a16:colId xmlns:a16="http://schemas.microsoft.com/office/drawing/2014/main" val="1900057673"/>
                    </a:ext>
                  </a:extLst>
                </a:gridCol>
                <a:gridCol w="203588">
                  <a:extLst>
                    <a:ext uri="{9D8B030D-6E8A-4147-A177-3AD203B41FA5}">
                      <a16:colId xmlns:a16="http://schemas.microsoft.com/office/drawing/2014/main" val="2109792943"/>
                    </a:ext>
                  </a:extLst>
                </a:gridCol>
                <a:gridCol w="856814">
                  <a:extLst>
                    <a:ext uri="{9D8B030D-6E8A-4147-A177-3AD203B41FA5}">
                      <a16:colId xmlns:a16="http://schemas.microsoft.com/office/drawing/2014/main" val="2172867494"/>
                    </a:ext>
                  </a:extLst>
                </a:gridCol>
                <a:gridCol w="203588">
                  <a:extLst>
                    <a:ext uri="{9D8B030D-6E8A-4147-A177-3AD203B41FA5}">
                      <a16:colId xmlns:a16="http://schemas.microsoft.com/office/drawing/2014/main" val="286491724"/>
                    </a:ext>
                  </a:extLst>
                </a:gridCol>
                <a:gridCol w="856814">
                  <a:extLst>
                    <a:ext uri="{9D8B030D-6E8A-4147-A177-3AD203B41FA5}">
                      <a16:colId xmlns:a16="http://schemas.microsoft.com/office/drawing/2014/main" val="867031891"/>
                    </a:ext>
                  </a:extLst>
                </a:gridCol>
                <a:gridCol w="203588">
                  <a:extLst>
                    <a:ext uri="{9D8B030D-6E8A-4147-A177-3AD203B41FA5}">
                      <a16:colId xmlns:a16="http://schemas.microsoft.com/office/drawing/2014/main" val="4076328068"/>
                    </a:ext>
                  </a:extLst>
                </a:gridCol>
                <a:gridCol w="856814">
                  <a:extLst>
                    <a:ext uri="{9D8B030D-6E8A-4147-A177-3AD203B41FA5}">
                      <a16:colId xmlns:a16="http://schemas.microsoft.com/office/drawing/2014/main" val="2772906216"/>
                    </a:ext>
                  </a:extLst>
                </a:gridCol>
                <a:gridCol w="203588">
                  <a:extLst>
                    <a:ext uri="{9D8B030D-6E8A-4147-A177-3AD203B41FA5}">
                      <a16:colId xmlns:a16="http://schemas.microsoft.com/office/drawing/2014/main" val="4269309111"/>
                    </a:ext>
                  </a:extLst>
                </a:gridCol>
              </a:tblGrid>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649399033"/>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7</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8</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0995983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EI3IT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DH1MM</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JA2KGH</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G6EKB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F6HRP</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BG0BBB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EA3AR</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CE0Y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21315922"/>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EI3IX</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DH1PAN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JA3ADW</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dirty="0">
                          <a:solidFill>
                            <a:srgbClr val="000000"/>
                          </a:solidFill>
                          <a:effectLst/>
                          <a:latin typeface="Calibri" panose="020F0502020204030204" pitchFamily="34" charset="0"/>
                        </a:rPr>
                        <a:t>G6INU</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F6KOP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BG0CAB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EA3ARB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CE2SV</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7416898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EI3IXB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DH1PS</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JA3ALY</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G6LKB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F8AEJ</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BG1UG</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EA3ATD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CE3BT</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6170029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EI3JB</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DH1RGS</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JA3DAZ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G6LSO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F8AIP</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BG2AUE</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EA3BEM</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CE3JBD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8835999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EI3JHB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DH1TT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JA3EGE</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G6NNS</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F8AOF</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BG2QMO</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EA3BP</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CE3VBK</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8726200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EI3JRB</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DH2NJS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JA3FHL</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G6NYG</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F8BON</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BG4LSA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EA3BR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CE4HUS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51918291"/>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3598425366"/>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9</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10</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80426094"/>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RW6FY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S50XX</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SV1CNS</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PY2DV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ON5UN</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NA8V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LX1CC</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M6UIT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9810632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RW9JZ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S51CK</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SV1CQN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PY2EIO</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ON6FDP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NC1CC</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LX1FF</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M6UKZ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52049573"/>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RX3AM</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S51DD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SV1DZB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PY2ERA</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ON6ID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ND3L</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LX1GQ</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M6WYD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5555029"/>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RX3ASQ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S51DX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SV1EBV</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PY2FZ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ON6PRO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ND4Q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LX1HD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M7BLX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7898944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RX4CD</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S51RB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SV1EDY</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PY2HT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ON6PV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ND9G</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LX1JAZ</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M7BXV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25281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RX6ASO</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S51TA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SV1EGE</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PY2NA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ON6VDS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NE8Z</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LX1JH</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M7CKR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23837558"/>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2561369906"/>
                  </a:ext>
                </a:extLst>
              </a:tr>
            </a:tbl>
          </a:graphicData>
        </a:graphic>
      </p:graphicFrame>
    </p:spTree>
    <p:extLst>
      <p:ext uri="{BB962C8B-B14F-4D97-AF65-F5344CB8AC3E}">
        <p14:creationId xmlns:p14="http://schemas.microsoft.com/office/powerpoint/2010/main" val="3628148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68C010-5868-820B-D937-FBD164BF0633}"/>
              </a:ext>
            </a:extLst>
          </p:cNvPr>
          <p:cNvPicPr>
            <a:picLocks noChangeAspect="1"/>
          </p:cNvPicPr>
          <p:nvPr/>
        </p:nvPicPr>
        <p:blipFill>
          <a:blip r:embed="rId3"/>
          <a:stretch>
            <a:fillRect/>
          </a:stretch>
        </p:blipFill>
        <p:spPr>
          <a:xfrm>
            <a:off x="199490" y="252352"/>
            <a:ext cx="5652044" cy="5103302"/>
          </a:xfrm>
          <a:prstGeom prst="rect">
            <a:avLst/>
          </a:prstGeom>
        </p:spPr>
      </p:pic>
      <p:sp>
        <p:nvSpPr>
          <p:cNvPr id="44" name="TextBox 43">
            <a:extLst>
              <a:ext uri="{FF2B5EF4-FFF2-40B4-BE49-F238E27FC236}">
                <a16:creationId xmlns:a16="http://schemas.microsoft.com/office/drawing/2014/main" id="{7AA08E23-8909-F146-A8E9-3C4DDB714D33}"/>
              </a:ext>
            </a:extLst>
          </p:cNvPr>
          <p:cNvSpPr txBox="1"/>
          <p:nvPr/>
        </p:nvSpPr>
        <p:spPr>
          <a:xfrm>
            <a:off x="-3171283" y="889561"/>
            <a:ext cx="34289" cy="1361911"/>
          </a:xfrm>
          <a:prstGeom prst="rect">
            <a:avLst/>
          </a:prstGeom>
          <a:noFill/>
        </p:spPr>
        <p:txBody>
          <a:bodyPr wrap="square" rtlCol="0">
            <a:spAutoFit/>
          </a:bodyPr>
          <a:lstStyle/>
          <a:p>
            <a:pPr algn="ctr"/>
            <a:r>
              <a:rPr lang="en-US" sz="750" dirty="0">
                <a:solidFill>
                  <a:schemeClr val="bg1"/>
                </a:solidFill>
              </a:rPr>
              <a:t>Command post</a:t>
            </a:r>
          </a:p>
        </p:txBody>
      </p:sp>
      <p:sp>
        <p:nvSpPr>
          <p:cNvPr id="45" name="TextBox 44">
            <a:extLst>
              <a:ext uri="{FF2B5EF4-FFF2-40B4-BE49-F238E27FC236}">
                <a16:creationId xmlns:a16="http://schemas.microsoft.com/office/drawing/2014/main" id="{62584451-CBB3-4799-518E-227525EB0BE2}"/>
              </a:ext>
            </a:extLst>
          </p:cNvPr>
          <p:cNvSpPr txBox="1"/>
          <p:nvPr/>
        </p:nvSpPr>
        <p:spPr>
          <a:xfrm>
            <a:off x="5622694" y="228600"/>
            <a:ext cx="3581400" cy="5239896"/>
          </a:xfrm>
          <a:prstGeom prst="rect">
            <a:avLst/>
          </a:prstGeom>
          <a:solidFill>
            <a:schemeClr val="bg1"/>
          </a:solidFill>
        </p:spPr>
        <p:txBody>
          <a:bodyPr wrap="square" rtlCol="0">
            <a:spAutoFit/>
          </a:bodyPr>
          <a:lstStyle/>
          <a:p>
            <a:r>
              <a:rPr lang="en-US" sz="1500" b="1" dirty="0"/>
              <a:t> Overview - 30-180 mins Activity </a:t>
            </a:r>
          </a:p>
          <a:p>
            <a:endParaRPr lang="en-US" sz="300" b="1" dirty="0"/>
          </a:p>
          <a:p>
            <a:pPr marL="128588" indent="-128588">
              <a:buFont typeface="Arial" panose="020B0604020202020204" pitchFamily="34" charset="0"/>
              <a:buChar char="•"/>
            </a:pPr>
            <a:r>
              <a:rPr lang="en-US" sz="750" dirty="0"/>
              <a:t>Using the Walkie Talkie the Scout PLs or Cub Sixer or a leader must guide their Patrols/sixes to find the hidden callsign cards  around the site. They are the Command leader</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APL  or search team lead receives the grid location directions and clue from the PL or leader and leads the search team to look for the hidden card.</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Only the Command Leader map has this map with the card locations &amp; clues. The Search Leader map only has high level grid squares with no details</a:t>
            </a:r>
          </a:p>
          <a:p>
            <a:pPr marL="128588" indent="-128588">
              <a:buFont typeface="Arial" panose="020B0604020202020204" pitchFamily="34" charset="0"/>
              <a:buChar char="•"/>
            </a:pPr>
            <a:endParaRPr lang="en-US" sz="450" dirty="0"/>
          </a:p>
          <a:p>
            <a:pPr marL="128588" indent="-128588">
              <a:buFont typeface="Arial" panose="020B0604020202020204" pitchFamily="34" charset="0"/>
              <a:buChar char="•"/>
            </a:pPr>
            <a:r>
              <a:rPr lang="en-US" sz="750" dirty="0"/>
              <a:t>Command Leader will stay at command HQ and will direct their Search Leader with the search team (via walkie talkie to </a:t>
            </a:r>
            <a:r>
              <a:rPr lang="en-US" sz="750" dirty="0" err="1"/>
              <a:t>lat</a:t>
            </a:r>
            <a:r>
              <a:rPr lang="en-US" sz="750" dirty="0"/>
              <a:t>/long  of each code to be retrieved as efficiently as possible – route plan. </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use of phonetic alphabet and good radio practice to direct their search team to main grid square gains extra points.  e.g. Go to grid Latitude 11 longitude 02 would be called out ”Search team, Go to Grid Latitude 11 longitude 02 and await further instructions, QSL? over”. The search team reply should be “ QSL, Search team to Grid Latitude 11 longitude 02 and await further instructions, over” –good communication and radio practice.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When the search team arrives at the grid square they call the Command leader “”Search team, at Grid Latitude 11 longitude 02 awaiting further instructions, QSL? Over”. The Command leader then has to guide the search team to where the codes are hidden on their map using the clues  on their sheet as necessary. –good communication and radio practice.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Each member of the search team(agents) must pass at least one callsign back and spell their name using phonetic code (Alpha, Bravo, Charlie </a:t>
            </a:r>
            <a:r>
              <a:rPr lang="en-US" sz="750" dirty="0" err="1"/>
              <a:t>etc</a:t>
            </a:r>
            <a:r>
              <a:rPr lang="en-US" sz="750" dirty="0"/>
              <a:t>) to the search Commander at the other end of the radio. –good communication and radio practice. Red team red codes, blue team blue codes etc.</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Both the Search commander and search leader make note of each agent name &amp; code communicated on their check sheet. – Attention to detail</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Once all codes are radioed back to Command HQ the Search team returns to command HQ to have their team score checked. 5 points are scored for each code and agent name that match on the Search Leader and Command Leader. 5 points are scored for the 1</a:t>
            </a:r>
            <a:r>
              <a:rPr lang="en-US" sz="750" baseline="30000" dirty="0"/>
              <a:t>st</a:t>
            </a:r>
            <a:r>
              <a:rPr lang="en-US" sz="750" dirty="0"/>
              <a:t> team back </a:t>
            </a:r>
            <a:r>
              <a:rPr lang="en-US" sz="750" b="1" dirty="0"/>
              <a:t>with all codes correct, </a:t>
            </a:r>
            <a:r>
              <a:rPr lang="en-US" sz="750" dirty="0"/>
              <a:t>4 for 2</a:t>
            </a:r>
            <a:r>
              <a:rPr lang="en-US" sz="750" baseline="30000" dirty="0"/>
              <a:t>nd</a:t>
            </a:r>
            <a:r>
              <a:rPr lang="en-US" sz="750" dirty="0"/>
              <a:t>, 8 for 3</a:t>
            </a:r>
            <a:r>
              <a:rPr lang="en-US" sz="750" baseline="30000" dirty="0"/>
              <a:t>rd</a:t>
            </a:r>
            <a:r>
              <a:rPr lang="en-US" sz="750" dirty="0"/>
              <a:t> </a:t>
            </a:r>
            <a:r>
              <a:rPr lang="en-US" sz="750" dirty="0" err="1"/>
              <a:t>etc</a:t>
            </a:r>
            <a:endParaRPr lang="en-US" sz="750" dirty="0"/>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Radio communications will be monitored and an extra 10 points will be awarded for the use of phonetic code and good communication/radio use. With 5 points for the next best team. However, beware! Up to 10 points will be deducted for any messing or bad language.</a:t>
            </a:r>
          </a:p>
          <a:p>
            <a:pPr marL="128588" indent="-128588">
              <a:buFont typeface="Arial" panose="020B0604020202020204" pitchFamily="34" charset="0"/>
              <a:buChar char="•"/>
            </a:pPr>
            <a:endParaRPr lang="en-US" sz="300" dirty="0"/>
          </a:p>
          <a:p>
            <a:pPr marL="128588" indent="-128588">
              <a:buFont typeface="Arial" panose="020B0604020202020204" pitchFamily="34" charset="0"/>
              <a:buChar char="•"/>
            </a:pPr>
            <a:r>
              <a:rPr lang="en-US" sz="750" dirty="0"/>
              <a:t>The winners might be given a prize – evening off camp wash up, badge , treat </a:t>
            </a:r>
            <a:r>
              <a:rPr lang="en-US" sz="750" dirty="0" err="1"/>
              <a:t>etc</a:t>
            </a:r>
            <a:r>
              <a:rPr lang="en-US" sz="750" dirty="0"/>
              <a:t> as appropriate</a:t>
            </a:r>
          </a:p>
        </p:txBody>
      </p:sp>
      <p:sp>
        <p:nvSpPr>
          <p:cNvPr id="3" name="Up Arrow 2">
            <a:extLst>
              <a:ext uri="{FF2B5EF4-FFF2-40B4-BE49-F238E27FC236}">
                <a16:creationId xmlns:a16="http://schemas.microsoft.com/office/drawing/2014/main" id="{342B3F14-C22C-0B32-1619-62AB3A1ED84E}"/>
              </a:ext>
            </a:extLst>
          </p:cNvPr>
          <p:cNvSpPr/>
          <p:nvPr/>
        </p:nvSpPr>
        <p:spPr>
          <a:xfrm>
            <a:off x="4997651" y="631105"/>
            <a:ext cx="363474" cy="7338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graphicFrame>
        <p:nvGraphicFramePr>
          <p:cNvPr id="5" name="Table 4">
            <a:extLst>
              <a:ext uri="{FF2B5EF4-FFF2-40B4-BE49-F238E27FC236}">
                <a16:creationId xmlns:a16="http://schemas.microsoft.com/office/drawing/2014/main" id="{848072A1-0460-9921-E37D-3021A0A61492}"/>
              </a:ext>
            </a:extLst>
          </p:cNvPr>
          <p:cNvGraphicFramePr>
            <a:graphicFrameLocks noGrp="1"/>
          </p:cNvGraphicFramePr>
          <p:nvPr/>
        </p:nvGraphicFramePr>
        <p:xfrm>
          <a:off x="62956" y="251496"/>
          <a:ext cx="5652044" cy="5097446"/>
        </p:xfrm>
        <a:graphic>
          <a:graphicData uri="http://schemas.openxmlformats.org/drawingml/2006/table">
            <a:tbl>
              <a:tblPr/>
              <a:tblGrid>
                <a:gridCol w="297476">
                  <a:extLst>
                    <a:ext uri="{9D8B030D-6E8A-4147-A177-3AD203B41FA5}">
                      <a16:colId xmlns:a16="http://schemas.microsoft.com/office/drawing/2014/main" val="4294491751"/>
                    </a:ext>
                  </a:extLst>
                </a:gridCol>
                <a:gridCol w="297476">
                  <a:extLst>
                    <a:ext uri="{9D8B030D-6E8A-4147-A177-3AD203B41FA5}">
                      <a16:colId xmlns:a16="http://schemas.microsoft.com/office/drawing/2014/main" val="1464606444"/>
                    </a:ext>
                  </a:extLst>
                </a:gridCol>
                <a:gridCol w="297476">
                  <a:extLst>
                    <a:ext uri="{9D8B030D-6E8A-4147-A177-3AD203B41FA5}">
                      <a16:colId xmlns:a16="http://schemas.microsoft.com/office/drawing/2014/main" val="2840531721"/>
                    </a:ext>
                  </a:extLst>
                </a:gridCol>
                <a:gridCol w="297476">
                  <a:extLst>
                    <a:ext uri="{9D8B030D-6E8A-4147-A177-3AD203B41FA5}">
                      <a16:colId xmlns:a16="http://schemas.microsoft.com/office/drawing/2014/main" val="1817065462"/>
                    </a:ext>
                  </a:extLst>
                </a:gridCol>
                <a:gridCol w="297476">
                  <a:extLst>
                    <a:ext uri="{9D8B030D-6E8A-4147-A177-3AD203B41FA5}">
                      <a16:colId xmlns:a16="http://schemas.microsoft.com/office/drawing/2014/main" val="2975098638"/>
                    </a:ext>
                  </a:extLst>
                </a:gridCol>
                <a:gridCol w="297476">
                  <a:extLst>
                    <a:ext uri="{9D8B030D-6E8A-4147-A177-3AD203B41FA5}">
                      <a16:colId xmlns:a16="http://schemas.microsoft.com/office/drawing/2014/main" val="279404111"/>
                    </a:ext>
                  </a:extLst>
                </a:gridCol>
                <a:gridCol w="297476">
                  <a:extLst>
                    <a:ext uri="{9D8B030D-6E8A-4147-A177-3AD203B41FA5}">
                      <a16:colId xmlns:a16="http://schemas.microsoft.com/office/drawing/2014/main" val="1511272873"/>
                    </a:ext>
                  </a:extLst>
                </a:gridCol>
                <a:gridCol w="297476">
                  <a:extLst>
                    <a:ext uri="{9D8B030D-6E8A-4147-A177-3AD203B41FA5}">
                      <a16:colId xmlns:a16="http://schemas.microsoft.com/office/drawing/2014/main" val="2066503136"/>
                    </a:ext>
                  </a:extLst>
                </a:gridCol>
                <a:gridCol w="297476">
                  <a:extLst>
                    <a:ext uri="{9D8B030D-6E8A-4147-A177-3AD203B41FA5}">
                      <a16:colId xmlns:a16="http://schemas.microsoft.com/office/drawing/2014/main" val="570222966"/>
                    </a:ext>
                  </a:extLst>
                </a:gridCol>
                <a:gridCol w="297476">
                  <a:extLst>
                    <a:ext uri="{9D8B030D-6E8A-4147-A177-3AD203B41FA5}">
                      <a16:colId xmlns:a16="http://schemas.microsoft.com/office/drawing/2014/main" val="520520116"/>
                    </a:ext>
                  </a:extLst>
                </a:gridCol>
                <a:gridCol w="297476">
                  <a:extLst>
                    <a:ext uri="{9D8B030D-6E8A-4147-A177-3AD203B41FA5}">
                      <a16:colId xmlns:a16="http://schemas.microsoft.com/office/drawing/2014/main" val="3174591825"/>
                    </a:ext>
                  </a:extLst>
                </a:gridCol>
                <a:gridCol w="297476">
                  <a:extLst>
                    <a:ext uri="{9D8B030D-6E8A-4147-A177-3AD203B41FA5}">
                      <a16:colId xmlns:a16="http://schemas.microsoft.com/office/drawing/2014/main" val="2333814186"/>
                    </a:ext>
                  </a:extLst>
                </a:gridCol>
                <a:gridCol w="297476">
                  <a:extLst>
                    <a:ext uri="{9D8B030D-6E8A-4147-A177-3AD203B41FA5}">
                      <a16:colId xmlns:a16="http://schemas.microsoft.com/office/drawing/2014/main" val="3803430463"/>
                    </a:ext>
                  </a:extLst>
                </a:gridCol>
                <a:gridCol w="297476">
                  <a:extLst>
                    <a:ext uri="{9D8B030D-6E8A-4147-A177-3AD203B41FA5}">
                      <a16:colId xmlns:a16="http://schemas.microsoft.com/office/drawing/2014/main" val="1494477464"/>
                    </a:ext>
                  </a:extLst>
                </a:gridCol>
                <a:gridCol w="297476">
                  <a:extLst>
                    <a:ext uri="{9D8B030D-6E8A-4147-A177-3AD203B41FA5}">
                      <a16:colId xmlns:a16="http://schemas.microsoft.com/office/drawing/2014/main" val="3442582878"/>
                    </a:ext>
                  </a:extLst>
                </a:gridCol>
                <a:gridCol w="297476">
                  <a:extLst>
                    <a:ext uri="{9D8B030D-6E8A-4147-A177-3AD203B41FA5}">
                      <a16:colId xmlns:a16="http://schemas.microsoft.com/office/drawing/2014/main" val="567150190"/>
                    </a:ext>
                  </a:extLst>
                </a:gridCol>
                <a:gridCol w="297476">
                  <a:extLst>
                    <a:ext uri="{9D8B030D-6E8A-4147-A177-3AD203B41FA5}">
                      <a16:colId xmlns:a16="http://schemas.microsoft.com/office/drawing/2014/main" val="58076373"/>
                    </a:ext>
                  </a:extLst>
                </a:gridCol>
                <a:gridCol w="297476">
                  <a:extLst>
                    <a:ext uri="{9D8B030D-6E8A-4147-A177-3AD203B41FA5}">
                      <a16:colId xmlns:a16="http://schemas.microsoft.com/office/drawing/2014/main" val="640014158"/>
                    </a:ext>
                  </a:extLst>
                </a:gridCol>
                <a:gridCol w="297476">
                  <a:extLst>
                    <a:ext uri="{9D8B030D-6E8A-4147-A177-3AD203B41FA5}">
                      <a16:colId xmlns:a16="http://schemas.microsoft.com/office/drawing/2014/main" val="1886567301"/>
                    </a:ext>
                  </a:extLst>
                </a:gridCol>
              </a:tblGrid>
              <a:tr h="269706">
                <a:tc rowSpan="19">
                  <a:txBody>
                    <a:bodyPr/>
                    <a:lstStyle/>
                    <a:p>
                      <a:pPr algn="ctr" fontAlgn="ctr"/>
                      <a:r>
                        <a:rPr lang="en-IE" sz="1100" b="0" i="0" u="none" strike="noStrike" dirty="0">
                          <a:solidFill>
                            <a:srgbClr val="000000"/>
                          </a:solidFill>
                          <a:effectLst/>
                          <a:latin typeface="Calibri" panose="020F0502020204030204" pitchFamily="34" charset="0"/>
                        </a:rPr>
                        <a:t>Northing/Latitude</a:t>
                      </a:r>
                    </a:p>
                  </a:txBody>
                  <a:tcPr marL="4317" marR="4317" marT="4317" marB="0" vert="vert270" anchor="ctr">
                    <a:lnL>
                      <a:noFill/>
                    </a:lnL>
                    <a:lnR>
                      <a:noFill/>
                    </a:lnR>
                    <a:lnT>
                      <a:noFill/>
                    </a:lnT>
                    <a:lnB>
                      <a:noFill/>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3991070281"/>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32611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75530025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5047970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16232552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336453476"/>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30475211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1629747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426089329"/>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637104835"/>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64865631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791782172"/>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3576404420"/>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588740887"/>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093244724"/>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51877308"/>
                  </a:ext>
                </a:extLst>
              </a:tr>
              <a:tr h="26970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84988480"/>
                  </a:ext>
                </a:extLst>
              </a:tr>
              <a:tr h="278698">
                <a:tc v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06</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07</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08</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09</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10</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11</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12</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13</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14</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a:solidFill>
                            <a:srgbClr val="000000"/>
                          </a:solidFill>
                          <a:effectLst/>
                          <a:latin typeface="Calibri" panose="020F0502020204030204" pitchFamily="34" charset="0"/>
                        </a:rPr>
                        <a:t>15</a:t>
                      </a:r>
                    </a:p>
                  </a:txBody>
                  <a:tcPr marL="4317" marR="4317" marT="4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w="6350" cap="flat" cmpd="sng" algn="ctr">
                      <a:solidFill>
                        <a:srgbClr val="000000"/>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901121227"/>
                  </a:ext>
                </a:extLst>
              </a:tr>
              <a:tr h="233746">
                <a:tc vMerge="1">
                  <a:txBody>
                    <a:bodyPr/>
                    <a:lstStyle/>
                    <a:p>
                      <a:endParaRPr lang="en-US"/>
                    </a:p>
                  </a:txBody>
                  <a:tcPr/>
                </a:tc>
                <a:tc>
                  <a:txBody>
                    <a:bodyPr/>
                    <a:lstStyle/>
                    <a:p>
                      <a:pPr algn="l" fontAlgn="b"/>
                      <a:r>
                        <a:rPr lang="en-IE" sz="1100" b="0" i="0" u="none" strike="noStrike">
                          <a:solidFill>
                            <a:srgbClr val="000000"/>
                          </a:solidFill>
                          <a:effectLst/>
                          <a:latin typeface="Calibri" panose="020F0502020204030204" pitchFamily="34" charset="0"/>
                        </a:rPr>
                        <a:t> </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gridSpan="16">
                  <a:txBody>
                    <a:bodyPr/>
                    <a:lstStyle/>
                    <a:p>
                      <a:pPr algn="ctr" fontAlgn="b"/>
                      <a:r>
                        <a:rPr lang="en-IE" sz="1100" b="0" i="0" u="none" strike="noStrike" dirty="0">
                          <a:solidFill>
                            <a:srgbClr val="000000"/>
                          </a:solidFill>
                          <a:effectLst/>
                          <a:latin typeface="Calibri" panose="020F0502020204030204" pitchFamily="34" charset="0"/>
                        </a:rPr>
                        <a:t>Easting/Longitude</a:t>
                      </a:r>
                    </a:p>
                  </a:txBody>
                  <a:tcPr marL="4317" marR="4317" marT="4317"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IE" sz="1100" b="0" i="0" u="none" strike="noStrike" dirty="0">
                          <a:solidFill>
                            <a:srgbClr val="000000"/>
                          </a:solidFill>
                          <a:effectLst/>
                          <a:latin typeface="Calibri" panose="020F0502020204030204" pitchFamily="34" charset="0"/>
                        </a:rPr>
                        <a:t> </a:t>
                      </a:r>
                    </a:p>
                  </a:txBody>
                  <a:tcPr marL="4317" marR="4317" marT="4317" marB="0" anchor="b">
                    <a:lnL>
                      <a:noFill/>
                    </a:lnL>
                    <a:lnR>
                      <a:noFill/>
                    </a:lnR>
                    <a:lnT>
                      <a:noFill/>
                    </a:lnT>
                    <a:lnB>
                      <a:noFill/>
                    </a:lnB>
                    <a:solidFill>
                      <a:srgbClr val="D0CECE"/>
                    </a:solidFill>
                  </a:tcPr>
                </a:tc>
                <a:extLst>
                  <a:ext uri="{0D108BD9-81ED-4DB2-BD59-A6C34878D82A}">
                    <a16:rowId xmlns:a16="http://schemas.microsoft.com/office/drawing/2014/main" val="987980142"/>
                  </a:ext>
                </a:extLst>
              </a:tr>
            </a:tbl>
          </a:graphicData>
        </a:graphic>
      </p:graphicFrame>
      <p:pic>
        <p:nvPicPr>
          <p:cNvPr id="7" name="Picture 6">
            <a:extLst>
              <a:ext uri="{FF2B5EF4-FFF2-40B4-BE49-F238E27FC236}">
                <a16:creationId xmlns:a16="http://schemas.microsoft.com/office/drawing/2014/main" id="{CCE8DCD9-88A8-435E-95CA-5FA0087B66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5631" y="3048348"/>
            <a:ext cx="384569" cy="1151416"/>
          </a:xfrm>
          <a:prstGeom prst="rect">
            <a:avLst/>
          </a:prstGeom>
          <a:solidFill>
            <a:schemeClr val="bg1"/>
          </a:solidFill>
        </p:spPr>
      </p:pic>
      <p:sp>
        <p:nvSpPr>
          <p:cNvPr id="24" name="Oval 23">
            <a:extLst>
              <a:ext uri="{FF2B5EF4-FFF2-40B4-BE49-F238E27FC236}">
                <a16:creationId xmlns:a16="http://schemas.microsoft.com/office/drawing/2014/main" id="{6C59F455-7A22-651C-4634-951B075496B8}"/>
              </a:ext>
            </a:extLst>
          </p:cNvPr>
          <p:cNvSpPr/>
          <p:nvPr/>
        </p:nvSpPr>
        <p:spPr>
          <a:xfrm>
            <a:off x="3348306" y="1524000"/>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7" name="Oval 26">
            <a:extLst>
              <a:ext uri="{FF2B5EF4-FFF2-40B4-BE49-F238E27FC236}">
                <a16:creationId xmlns:a16="http://schemas.microsoft.com/office/drawing/2014/main" id="{3F5E5664-E81F-5451-82EA-6EEF6002F515}"/>
              </a:ext>
            </a:extLst>
          </p:cNvPr>
          <p:cNvSpPr/>
          <p:nvPr/>
        </p:nvSpPr>
        <p:spPr>
          <a:xfrm>
            <a:off x="885290" y="200043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8" name="Oval 27">
            <a:extLst>
              <a:ext uri="{FF2B5EF4-FFF2-40B4-BE49-F238E27FC236}">
                <a16:creationId xmlns:a16="http://schemas.microsoft.com/office/drawing/2014/main" id="{FFF09013-B538-8520-BD7E-77F33BCD33A9}"/>
              </a:ext>
            </a:extLst>
          </p:cNvPr>
          <p:cNvSpPr/>
          <p:nvPr/>
        </p:nvSpPr>
        <p:spPr>
          <a:xfrm>
            <a:off x="2037040" y="184803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2" name="Oval 31">
            <a:extLst>
              <a:ext uri="{FF2B5EF4-FFF2-40B4-BE49-F238E27FC236}">
                <a16:creationId xmlns:a16="http://schemas.microsoft.com/office/drawing/2014/main" id="{150E38D1-A726-C001-7095-9E30F39C94CF}"/>
              </a:ext>
            </a:extLst>
          </p:cNvPr>
          <p:cNvSpPr/>
          <p:nvPr/>
        </p:nvSpPr>
        <p:spPr>
          <a:xfrm>
            <a:off x="2790290" y="685800"/>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3" name="Oval 32">
            <a:extLst>
              <a:ext uri="{FF2B5EF4-FFF2-40B4-BE49-F238E27FC236}">
                <a16:creationId xmlns:a16="http://schemas.microsoft.com/office/drawing/2014/main" id="{80CFA5EB-3D86-0E41-8B6E-B8BDAFE54BDE}"/>
              </a:ext>
            </a:extLst>
          </p:cNvPr>
          <p:cNvSpPr/>
          <p:nvPr/>
        </p:nvSpPr>
        <p:spPr>
          <a:xfrm>
            <a:off x="1579840" y="3124200"/>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 name="TextBox 1">
            <a:extLst>
              <a:ext uri="{FF2B5EF4-FFF2-40B4-BE49-F238E27FC236}">
                <a16:creationId xmlns:a16="http://schemas.microsoft.com/office/drawing/2014/main" id="{EC1237A2-FD8E-F276-4B31-BB24B826A4CE}"/>
              </a:ext>
            </a:extLst>
          </p:cNvPr>
          <p:cNvSpPr txBox="1"/>
          <p:nvPr/>
        </p:nvSpPr>
        <p:spPr>
          <a:xfrm>
            <a:off x="11993" y="5355654"/>
            <a:ext cx="6537963" cy="276999"/>
          </a:xfrm>
          <a:prstGeom prst="rect">
            <a:avLst/>
          </a:prstGeom>
          <a:noFill/>
        </p:spPr>
        <p:txBody>
          <a:bodyPr wrap="square" rtlCol="0">
            <a:spAutoFit/>
          </a:bodyPr>
          <a:lstStyle/>
          <a:p>
            <a:r>
              <a:rPr lang="en-US" sz="1200" b="1" dirty="0"/>
              <a:t>Note: </a:t>
            </a:r>
            <a:r>
              <a:rPr lang="en-US" sz="1200" dirty="0"/>
              <a:t>With multiple teams it is good to set each teams walkie talkies to a different channel</a:t>
            </a:r>
          </a:p>
        </p:txBody>
      </p:sp>
      <p:sp>
        <p:nvSpPr>
          <p:cNvPr id="8" name="Oval 7">
            <a:extLst>
              <a:ext uri="{FF2B5EF4-FFF2-40B4-BE49-F238E27FC236}">
                <a16:creationId xmlns:a16="http://schemas.microsoft.com/office/drawing/2014/main" id="{1649F844-CD07-41BB-9DF5-E1AEC971465C}"/>
              </a:ext>
            </a:extLst>
          </p:cNvPr>
          <p:cNvSpPr/>
          <p:nvPr/>
        </p:nvSpPr>
        <p:spPr>
          <a:xfrm>
            <a:off x="4948506" y="3276600"/>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4" name="Oval 13">
            <a:extLst>
              <a:ext uri="{FF2B5EF4-FFF2-40B4-BE49-F238E27FC236}">
                <a16:creationId xmlns:a16="http://schemas.microsoft.com/office/drawing/2014/main" id="{041298DC-49B3-2B59-A73C-58C773563A84}"/>
              </a:ext>
            </a:extLst>
          </p:cNvPr>
          <p:cNvSpPr/>
          <p:nvPr/>
        </p:nvSpPr>
        <p:spPr>
          <a:xfrm>
            <a:off x="656690" y="413403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5" name="Oval 14">
            <a:extLst>
              <a:ext uri="{FF2B5EF4-FFF2-40B4-BE49-F238E27FC236}">
                <a16:creationId xmlns:a16="http://schemas.microsoft.com/office/drawing/2014/main" id="{8C793E9F-0B2B-7D6E-2E3C-F007E51C8E30}"/>
              </a:ext>
            </a:extLst>
          </p:cNvPr>
          <p:cNvSpPr/>
          <p:nvPr/>
        </p:nvSpPr>
        <p:spPr>
          <a:xfrm>
            <a:off x="1739356" y="238143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6" name="Oval 15">
            <a:extLst>
              <a:ext uri="{FF2B5EF4-FFF2-40B4-BE49-F238E27FC236}">
                <a16:creationId xmlns:a16="http://schemas.microsoft.com/office/drawing/2014/main" id="{58ED3DE8-0F6B-F4FE-72BB-EC46BD640ADD}"/>
              </a:ext>
            </a:extLst>
          </p:cNvPr>
          <p:cNvSpPr/>
          <p:nvPr/>
        </p:nvSpPr>
        <p:spPr>
          <a:xfrm>
            <a:off x="2738706" y="443883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9</a:t>
            </a:r>
          </a:p>
        </p:txBody>
      </p:sp>
      <p:grpSp>
        <p:nvGrpSpPr>
          <p:cNvPr id="19" name="Group 18">
            <a:extLst>
              <a:ext uri="{FF2B5EF4-FFF2-40B4-BE49-F238E27FC236}">
                <a16:creationId xmlns:a16="http://schemas.microsoft.com/office/drawing/2014/main" id="{1DA61413-3B37-F6E7-145B-6A42845AE77F}"/>
              </a:ext>
            </a:extLst>
          </p:cNvPr>
          <p:cNvGrpSpPr/>
          <p:nvPr/>
        </p:nvGrpSpPr>
        <p:grpSpPr>
          <a:xfrm>
            <a:off x="1481540" y="2637655"/>
            <a:ext cx="325730" cy="246221"/>
            <a:chOff x="3407044" y="1715306"/>
            <a:chExt cx="325730" cy="246221"/>
          </a:xfrm>
        </p:grpSpPr>
        <p:sp>
          <p:nvSpPr>
            <p:cNvPr id="17" name="Oval 16">
              <a:extLst>
                <a:ext uri="{FF2B5EF4-FFF2-40B4-BE49-F238E27FC236}">
                  <a16:creationId xmlns:a16="http://schemas.microsoft.com/office/drawing/2014/main" id="{09B20F5C-99AA-B09A-E2D4-C0F78A096E5C}"/>
                </a:ext>
              </a:extLst>
            </p:cNvPr>
            <p:cNvSpPr/>
            <p:nvPr/>
          </p:nvSpPr>
          <p:spPr>
            <a:xfrm>
              <a:off x="3498084" y="1771835"/>
              <a:ext cx="143650" cy="13316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8" name="TextBox 17">
              <a:extLst>
                <a:ext uri="{FF2B5EF4-FFF2-40B4-BE49-F238E27FC236}">
                  <a16:creationId xmlns:a16="http://schemas.microsoft.com/office/drawing/2014/main" id="{5BE402C3-5D67-46AE-BA4B-CC68B9D97C4A}"/>
                </a:ext>
              </a:extLst>
            </p:cNvPr>
            <p:cNvSpPr txBox="1"/>
            <p:nvPr/>
          </p:nvSpPr>
          <p:spPr>
            <a:xfrm>
              <a:off x="3407044" y="1715306"/>
              <a:ext cx="325730" cy="246221"/>
            </a:xfrm>
            <a:prstGeom prst="rect">
              <a:avLst/>
            </a:prstGeom>
            <a:noFill/>
          </p:spPr>
          <p:txBody>
            <a:bodyPr wrap="none" rtlCol="0">
              <a:spAutoFit/>
            </a:bodyPr>
            <a:lstStyle/>
            <a:p>
              <a:r>
                <a:rPr lang="en-US" sz="1000" b="1" dirty="0">
                  <a:solidFill>
                    <a:schemeClr val="bg1"/>
                  </a:solidFill>
                </a:rPr>
                <a:t>10</a:t>
              </a:r>
            </a:p>
          </p:txBody>
        </p:sp>
      </p:grpSp>
    </p:spTree>
    <p:extLst>
      <p:ext uri="{BB962C8B-B14F-4D97-AF65-F5344CB8AC3E}">
        <p14:creationId xmlns:p14="http://schemas.microsoft.com/office/powerpoint/2010/main" val="259851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netic Alphabet: How Soldiers Communicated - History">
            <a:extLst>
              <a:ext uri="{FF2B5EF4-FFF2-40B4-BE49-F238E27FC236}">
                <a16:creationId xmlns:a16="http://schemas.microsoft.com/office/drawing/2014/main" id="{F7BAF24E-9287-D74E-8E63-79C3F4E3A82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1788" y="76200"/>
            <a:ext cx="2354586" cy="2148100"/>
          </a:xfrm>
          <a:prstGeom prst="rect">
            <a:avLst/>
          </a:prstGeom>
          <a:noFill/>
          <a:ln>
            <a:noFill/>
          </a:ln>
        </p:spPr>
      </p:pic>
      <p:sp>
        <p:nvSpPr>
          <p:cNvPr id="2" name="TextBox 1">
            <a:extLst>
              <a:ext uri="{FF2B5EF4-FFF2-40B4-BE49-F238E27FC236}">
                <a16:creationId xmlns:a16="http://schemas.microsoft.com/office/drawing/2014/main" id="{AB3CF671-4723-6B21-C574-012BF7846BB9}"/>
              </a:ext>
            </a:extLst>
          </p:cNvPr>
          <p:cNvSpPr txBox="1"/>
          <p:nvPr/>
        </p:nvSpPr>
        <p:spPr>
          <a:xfrm>
            <a:off x="6633210" y="3429000"/>
            <a:ext cx="2514600" cy="3393237"/>
          </a:xfrm>
          <a:prstGeom prst="rect">
            <a:avLst/>
          </a:prstGeom>
          <a:solidFill>
            <a:schemeClr val="bg1"/>
          </a:solidFill>
        </p:spPr>
        <p:txBody>
          <a:bodyPr wrap="square" rtlCol="0">
            <a:spAutoFit/>
          </a:bodyPr>
          <a:lstStyle/>
          <a:p>
            <a:r>
              <a:rPr lang="en-US" dirty="0"/>
              <a:t>Good radio operations</a:t>
            </a:r>
          </a:p>
          <a:p>
            <a:endParaRPr lang="en-US" sz="500" dirty="0"/>
          </a:p>
          <a:p>
            <a:r>
              <a:rPr lang="en-US" sz="900" dirty="0"/>
              <a:t>1.) Listen and wait for other operator to finish</a:t>
            </a:r>
          </a:p>
          <a:p>
            <a:r>
              <a:rPr lang="en-US" sz="900" dirty="0"/>
              <a:t>2.) Wait </a:t>
            </a:r>
            <a:r>
              <a:rPr lang="en-US" sz="900" b="1" u="sng" dirty="0"/>
              <a:t>half a second after pressing the transmit button before speaking</a:t>
            </a:r>
          </a:p>
          <a:p>
            <a:r>
              <a:rPr lang="en-US" sz="900" dirty="0"/>
              <a:t>3.) Say “</a:t>
            </a:r>
            <a:r>
              <a:rPr lang="en-US" sz="900" b="1" dirty="0"/>
              <a:t>over</a:t>
            </a:r>
            <a:r>
              <a:rPr lang="en-US" sz="900" dirty="0"/>
              <a:t>” at the end of your communication so the other operator knows you have finished speaking</a:t>
            </a:r>
          </a:p>
          <a:p>
            <a:r>
              <a:rPr lang="en-US" sz="900" dirty="0"/>
              <a:t>4.) Say “ Say again please, over” if you need the other operator to repeat what they said.</a:t>
            </a:r>
          </a:p>
          <a:p>
            <a:r>
              <a:rPr lang="en-US" sz="900" dirty="0"/>
              <a:t>5.) When you repeat your message confirm you have been heard by adding QSL? E.g.  My message was “go to Deserted shacks - Latitude 11, Longitude 02, QSL?”  QSL means did you hear me?</a:t>
            </a:r>
          </a:p>
          <a:p>
            <a:r>
              <a:rPr lang="en-US" sz="900" dirty="0"/>
              <a:t>6.)  If you have heard the repeated message you answer saying  QSL twice and repeating back the message  and over. e.g.  “QSL, QSL Go to Deserted shacks Latitude 11, Longitude 02,  Over”</a:t>
            </a:r>
          </a:p>
          <a:p>
            <a:r>
              <a:rPr lang="en-US" sz="900" dirty="0"/>
              <a:t>7.) Scout leaders/game supervisor listen in an award points for good radio operation</a:t>
            </a:r>
          </a:p>
          <a:p>
            <a:endParaRPr lang="en-US" sz="900" dirty="0"/>
          </a:p>
        </p:txBody>
      </p:sp>
      <p:sp>
        <p:nvSpPr>
          <p:cNvPr id="3" name="TextBox 2">
            <a:extLst>
              <a:ext uri="{FF2B5EF4-FFF2-40B4-BE49-F238E27FC236}">
                <a16:creationId xmlns:a16="http://schemas.microsoft.com/office/drawing/2014/main" id="{D77CB1CD-D295-58D8-D161-5E9F6575B23E}"/>
              </a:ext>
            </a:extLst>
          </p:cNvPr>
          <p:cNvSpPr txBox="1"/>
          <p:nvPr/>
        </p:nvSpPr>
        <p:spPr>
          <a:xfrm>
            <a:off x="3809" y="4728627"/>
            <a:ext cx="6537963" cy="1092607"/>
          </a:xfrm>
          <a:prstGeom prst="rect">
            <a:avLst/>
          </a:prstGeom>
          <a:noFill/>
        </p:spPr>
        <p:txBody>
          <a:bodyPr wrap="square" rtlCol="0">
            <a:spAutoFit/>
          </a:bodyPr>
          <a:lstStyle/>
          <a:p>
            <a:r>
              <a:rPr lang="en-US" sz="1200" b="1" dirty="0"/>
              <a:t>Note: Trust you map reading! There maybe some intentional mistakes in the </a:t>
            </a:r>
            <a:r>
              <a:rPr lang="en-US" sz="1200" b="1" dirty="0" err="1"/>
              <a:t>lat</a:t>
            </a:r>
            <a:r>
              <a:rPr lang="en-US" sz="1200" b="1" dirty="0"/>
              <a:t>/long columns or no Lat long at all on this sheet </a:t>
            </a:r>
            <a:r>
              <a:rPr lang="en-US" sz="1200" b="1" dirty="0">
                <a:sym typeface="Wingdings" pitchFamily="2" charset="2"/>
              </a:rPr>
              <a:t> </a:t>
            </a:r>
          </a:p>
          <a:p>
            <a:endParaRPr lang="en-US" sz="500" b="1" dirty="0">
              <a:sym typeface="Wingdings" pitchFamily="2" charset="2"/>
            </a:endParaRPr>
          </a:p>
          <a:p>
            <a:r>
              <a:rPr lang="en-US" sz="1200" dirty="0"/>
              <a:t>With multiple teams it is good to suggest that each team starts at different locations e.g. Blue team start at Callsign 1, then 2,3 etc. Red team start at Callsign 10, then 9,8 </a:t>
            </a:r>
            <a:r>
              <a:rPr lang="en-US" sz="1200" dirty="0" err="1"/>
              <a:t>etc</a:t>
            </a:r>
            <a:r>
              <a:rPr lang="en-US" sz="1200" dirty="0"/>
              <a:t> Green  team start at Callsign 5, then 6,7 and back to 1,2,3 </a:t>
            </a:r>
            <a:r>
              <a:rPr lang="en-US" sz="1200" dirty="0" err="1"/>
              <a:t>etc</a:t>
            </a:r>
            <a:endParaRPr lang="en-US" sz="1200" dirty="0"/>
          </a:p>
        </p:txBody>
      </p:sp>
      <p:sp>
        <p:nvSpPr>
          <p:cNvPr id="5" name="TextBox 4">
            <a:extLst>
              <a:ext uri="{FF2B5EF4-FFF2-40B4-BE49-F238E27FC236}">
                <a16:creationId xmlns:a16="http://schemas.microsoft.com/office/drawing/2014/main" id="{B274195B-BE20-79CB-91B2-990E45F94A6A}"/>
              </a:ext>
            </a:extLst>
          </p:cNvPr>
          <p:cNvSpPr txBox="1"/>
          <p:nvPr/>
        </p:nvSpPr>
        <p:spPr>
          <a:xfrm>
            <a:off x="6701789" y="2133600"/>
            <a:ext cx="2442212" cy="1354217"/>
          </a:xfrm>
          <a:prstGeom prst="rect">
            <a:avLst/>
          </a:prstGeom>
          <a:noFill/>
        </p:spPr>
        <p:txBody>
          <a:bodyPr wrap="square" rtlCol="0">
            <a:spAutoFit/>
          </a:bodyPr>
          <a:lstStyle/>
          <a:p>
            <a:r>
              <a:rPr lang="en-US" dirty="0"/>
              <a:t>Some Q-Codes</a:t>
            </a:r>
          </a:p>
          <a:p>
            <a:endParaRPr lang="en-US" sz="500" dirty="0"/>
          </a:p>
          <a:p>
            <a:r>
              <a:rPr lang="en-US" sz="900" dirty="0"/>
              <a:t>“QSL?”= Did you hear me – “QSL QSL!”= Yes I heard you  or  “Negative again again” if you didn’t and need the other party to repeat the message</a:t>
            </a:r>
          </a:p>
          <a:p>
            <a:endParaRPr lang="en-US" sz="500" dirty="0"/>
          </a:p>
          <a:p>
            <a:r>
              <a:rPr lang="en-US" sz="900" dirty="0"/>
              <a:t>QTH = Location</a:t>
            </a:r>
          </a:p>
          <a:p>
            <a:r>
              <a:rPr lang="en-US" sz="900" dirty="0"/>
              <a:t>“What is your QTH?” = What is your location</a:t>
            </a:r>
          </a:p>
        </p:txBody>
      </p:sp>
      <p:sp>
        <p:nvSpPr>
          <p:cNvPr id="7" name="TextBox 6">
            <a:extLst>
              <a:ext uri="{FF2B5EF4-FFF2-40B4-BE49-F238E27FC236}">
                <a16:creationId xmlns:a16="http://schemas.microsoft.com/office/drawing/2014/main" id="{6492BFA1-D1E2-15E2-1031-A10630B6FD4F}"/>
              </a:ext>
            </a:extLst>
          </p:cNvPr>
          <p:cNvSpPr txBox="1"/>
          <p:nvPr/>
        </p:nvSpPr>
        <p:spPr>
          <a:xfrm>
            <a:off x="1828800" y="5836028"/>
            <a:ext cx="4495800" cy="461665"/>
          </a:xfrm>
          <a:prstGeom prst="rect">
            <a:avLst/>
          </a:prstGeom>
          <a:noFill/>
        </p:spPr>
        <p:txBody>
          <a:bodyPr wrap="square" rtlCol="0">
            <a:spAutoFit/>
          </a:bodyPr>
          <a:lstStyle/>
          <a:p>
            <a:r>
              <a:rPr lang="en-US" sz="800" dirty="0"/>
              <a:t>* While search team is moving between locations, if there is a computer and web browser available, the PL/Sixer can look up the callsign on </a:t>
            </a:r>
            <a:r>
              <a:rPr lang="en-US" sz="800" dirty="0" err="1"/>
              <a:t>qrz.com</a:t>
            </a:r>
            <a:r>
              <a:rPr lang="en-US" sz="800" dirty="0"/>
              <a:t> and see details like the operators country etc. </a:t>
            </a:r>
          </a:p>
        </p:txBody>
      </p:sp>
      <p:graphicFrame>
        <p:nvGraphicFramePr>
          <p:cNvPr id="6" name="Table 5">
            <a:extLst>
              <a:ext uri="{FF2B5EF4-FFF2-40B4-BE49-F238E27FC236}">
                <a16:creationId xmlns:a16="http://schemas.microsoft.com/office/drawing/2014/main" id="{83D3E56F-2A4F-0546-B3BE-321F2807097D}"/>
              </a:ext>
            </a:extLst>
          </p:cNvPr>
          <p:cNvGraphicFramePr>
            <a:graphicFrameLocks noGrp="1"/>
          </p:cNvGraphicFramePr>
          <p:nvPr/>
        </p:nvGraphicFramePr>
        <p:xfrm>
          <a:off x="0" y="0"/>
          <a:ext cx="6650358" cy="4619475"/>
        </p:xfrm>
        <a:graphic>
          <a:graphicData uri="http://schemas.openxmlformats.org/drawingml/2006/table">
            <a:tbl>
              <a:tblPr/>
              <a:tblGrid>
                <a:gridCol w="228600">
                  <a:extLst>
                    <a:ext uri="{9D8B030D-6E8A-4147-A177-3AD203B41FA5}">
                      <a16:colId xmlns:a16="http://schemas.microsoft.com/office/drawing/2014/main" val="1323015281"/>
                    </a:ext>
                  </a:extLst>
                </a:gridCol>
                <a:gridCol w="2924178">
                  <a:extLst>
                    <a:ext uri="{9D8B030D-6E8A-4147-A177-3AD203B41FA5}">
                      <a16:colId xmlns:a16="http://schemas.microsoft.com/office/drawing/2014/main" val="3474983475"/>
                    </a:ext>
                  </a:extLst>
                </a:gridCol>
                <a:gridCol w="581022">
                  <a:extLst>
                    <a:ext uri="{9D8B030D-6E8A-4147-A177-3AD203B41FA5}">
                      <a16:colId xmlns:a16="http://schemas.microsoft.com/office/drawing/2014/main" val="634907255"/>
                    </a:ext>
                  </a:extLst>
                </a:gridCol>
                <a:gridCol w="609600">
                  <a:extLst>
                    <a:ext uri="{9D8B030D-6E8A-4147-A177-3AD203B41FA5}">
                      <a16:colId xmlns:a16="http://schemas.microsoft.com/office/drawing/2014/main" val="89460312"/>
                    </a:ext>
                  </a:extLst>
                </a:gridCol>
                <a:gridCol w="838200">
                  <a:extLst>
                    <a:ext uri="{9D8B030D-6E8A-4147-A177-3AD203B41FA5}">
                      <a16:colId xmlns:a16="http://schemas.microsoft.com/office/drawing/2014/main" val="2064224023"/>
                    </a:ext>
                  </a:extLst>
                </a:gridCol>
                <a:gridCol w="762000">
                  <a:extLst>
                    <a:ext uri="{9D8B030D-6E8A-4147-A177-3AD203B41FA5}">
                      <a16:colId xmlns:a16="http://schemas.microsoft.com/office/drawing/2014/main" val="1173480255"/>
                    </a:ext>
                  </a:extLst>
                </a:gridCol>
                <a:gridCol w="706758">
                  <a:extLst>
                    <a:ext uri="{9D8B030D-6E8A-4147-A177-3AD203B41FA5}">
                      <a16:colId xmlns:a16="http://schemas.microsoft.com/office/drawing/2014/main" val="1208832711"/>
                    </a:ext>
                  </a:extLst>
                </a:gridCol>
              </a:tblGrid>
              <a:tr h="457200">
                <a:tc gridSpan="6">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dirty="0"/>
                        <a:t>Command - Scout PLs or Cub Sixer or a leader log</a:t>
                      </a:r>
                    </a:p>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chemeClr val="tx1"/>
                          </a:solidFill>
                          <a:effectLst/>
                          <a:latin typeface="Calibri" panose="020F0502020204030204" pitchFamily="34" charset="0"/>
                        </a:rPr>
                        <a:t>Team/</a:t>
                      </a:r>
                      <a:r>
                        <a:rPr lang="en-US" sz="1600" b="1" i="0" u="none" strike="noStrike" baseline="0" dirty="0" err="1">
                          <a:solidFill>
                            <a:schemeClr val="tx1"/>
                          </a:solidFill>
                          <a:effectLst/>
                          <a:latin typeface="Calibri" panose="020F0502020204030204" pitchFamily="34" charset="0"/>
                        </a:rPr>
                        <a:t>colour</a:t>
                      </a:r>
                      <a:r>
                        <a:rPr lang="en-US" sz="1600" b="1" i="0" u="none" strike="noStrike" baseline="0" dirty="0">
                          <a:solidFill>
                            <a:schemeClr val="tx1"/>
                          </a:solidFill>
                          <a:effectLst/>
                          <a:latin typeface="Calibri" panose="020F0502020204030204" pitchFamily="34" charset="0"/>
                        </a:rPr>
                        <a:t>:</a:t>
                      </a:r>
                      <a:endParaRPr lang="en-IE" sz="1600" b="1" i="0" u="none" strike="noStrike" baseline="0" dirty="0">
                        <a:solidFill>
                          <a:schemeClr val="tx1"/>
                        </a:solidFill>
                        <a:effectLst/>
                        <a:latin typeface="Calibri" panose="020F0502020204030204" pitchFamily="34" charset="0"/>
                      </a:endParaRPr>
                    </a:p>
                    <a:p>
                      <a:pPr algn="l" fontAlgn="b"/>
                      <a:endParaRPr lang="en-IE" sz="200" b="1" i="0" u="none" strike="noStrike" baseline="0" dirty="0">
                        <a:solidFill>
                          <a:schemeClr val="tx1"/>
                        </a:solidFill>
                        <a:effectLst/>
                        <a:latin typeface="Calibri" panose="020F0502020204030204" pitchFamily="34" charset="0"/>
                      </a:endParaRPr>
                    </a:p>
                  </a:txBody>
                  <a:tcPr marL="7144" marR="7144" marT="7144" marB="0" anchor="b">
                    <a:lnL>
                      <a:noFill/>
                    </a:lnL>
                    <a:lnR>
                      <a:noFill/>
                    </a:lnR>
                    <a:lnT>
                      <a:noFill/>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IE"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endParaRPr lang="en-IE" sz="200" b="1" i="0" u="none" strike="noStrike" baseline="0" dirty="0">
                        <a:solidFill>
                          <a:schemeClr val="tx1"/>
                        </a:solidFill>
                        <a:effectLst/>
                        <a:latin typeface="Calibri" panose="020F0502020204030204" pitchFamily="34" charset="0"/>
                      </a:endParaRPr>
                    </a:p>
                  </a:txBody>
                  <a:tcPr marL="7144" marR="7144" marT="7144" marB="0" anchor="b">
                    <a:lnL>
                      <a:noFill/>
                    </a:lnL>
                    <a:lnR>
                      <a:noFill/>
                    </a:lnR>
                    <a:lnT>
                      <a:noFill/>
                    </a:lnT>
                    <a:lnB w="6350" cap="flat" cmpd="sng" algn="ctr">
                      <a:no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74322995"/>
                  </a:ext>
                </a:extLst>
              </a:tr>
              <a:tr h="0">
                <a:tc>
                  <a:txBody>
                    <a:bodyPr/>
                    <a:lstStyle/>
                    <a:p>
                      <a:pPr algn="ctr" fontAlgn="b"/>
                      <a:r>
                        <a:rPr lang="en-IE" sz="1200" b="1" i="0" u="none" strike="noStrike" baseline="0"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200" b="1" i="0" u="none" strike="noStrike" baseline="0" dirty="0">
                          <a:solidFill>
                            <a:srgbClr val="000000"/>
                          </a:solidFill>
                          <a:effectLst/>
                          <a:latin typeface="Calibri" panose="020F0502020204030204" pitchFamily="34" charset="0"/>
                        </a:rPr>
                        <a:t>Direction Clue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Easting/ Longitude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Northing/ Latitude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IE" sz="1000" b="1" i="0" u="none" strike="noStrike" baseline="0" dirty="0">
                          <a:solidFill>
                            <a:srgbClr val="000000"/>
                          </a:solidFill>
                          <a:effectLst/>
                          <a:latin typeface="Calibri" panose="020F0502020204030204" pitchFamily="34" charset="0"/>
                        </a:rPr>
                        <a:t>Call Sign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Scout name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Call sign </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Country</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Optional*</a:t>
                      </a:r>
                    </a:p>
                    <a:p>
                      <a:pPr marL="0" marR="0" lvl="0" indent="0" algn="ctr" defTabSz="914400" rtl="0" eaLnBrk="1" fontAlgn="b" latinLnBrk="0" hangingPunct="1">
                        <a:lnSpc>
                          <a:spcPct val="100000"/>
                        </a:lnSpc>
                        <a:spcBef>
                          <a:spcPts val="0"/>
                        </a:spcBef>
                        <a:spcAft>
                          <a:spcPts val="0"/>
                        </a:spcAft>
                        <a:buClrTx/>
                        <a:buSzTx/>
                        <a:buFontTx/>
                        <a:buNone/>
                        <a:tabLst/>
                        <a:defRPr/>
                      </a:pPr>
                      <a:r>
                        <a:rPr lang="en-IE" sz="1000" b="1" i="0" u="none" strike="noStrike" baseline="0" dirty="0">
                          <a:solidFill>
                            <a:srgbClr val="000000"/>
                          </a:solidFill>
                          <a:effectLst/>
                          <a:latin typeface="Calibri" panose="020F0502020204030204" pitchFamily="34" charset="0"/>
                        </a:rPr>
                        <a:t>(Check </a:t>
                      </a:r>
                      <a:r>
                        <a:rPr lang="en-IE" sz="1000" b="1" i="0" u="none" strike="noStrike" baseline="0" dirty="0" err="1">
                          <a:solidFill>
                            <a:srgbClr val="000000"/>
                          </a:solidFill>
                          <a:effectLst/>
                          <a:latin typeface="Calibri" panose="020F0502020204030204" pitchFamily="34" charset="0"/>
                        </a:rPr>
                        <a:t>Qrz.com</a:t>
                      </a:r>
                      <a:r>
                        <a:rPr lang="en-IE" sz="1000" b="1" i="0" u="none" strike="noStrike" baseline="0"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88824148"/>
                  </a:ext>
                </a:extLst>
              </a:tr>
              <a:tr h="268515">
                <a:tc>
                  <a:txBody>
                    <a:bodyPr/>
                    <a:lstStyle/>
                    <a:p>
                      <a:pPr algn="ctr" fontAlgn="b"/>
                      <a:r>
                        <a:rPr lang="en-IE" sz="1200" b="1" i="0" u="none" strike="noStrike" dirty="0">
                          <a:solidFill>
                            <a:srgbClr val="000000"/>
                          </a:solidFill>
                          <a:effectLst/>
                          <a:latin typeface="Calibri" panose="020F0502020204030204" pitchFamily="34" charset="0"/>
                        </a:rPr>
                        <a:t>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 You probably wouldn’t shoot hoops from this far down!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072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150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129776"/>
                  </a:ext>
                </a:extLst>
              </a:tr>
              <a:tr h="268515">
                <a:tc>
                  <a:txBody>
                    <a:bodyPr/>
                    <a:lstStyle/>
                    <a:p>
                      <a:pPr algn="ctr" fontAlgn="b"/>
                      <a:r>
                        <a:rPr lang="en-IE" sz="1200" b="1" i="0" u="none" strike="noStrike">
                          <a:solidFill>
                            <a:srgbClr val="000000"/>
                          </a:solidFill>
                          <a:effectLst/>
                          <a:latin typeface="Calibri" panose="020F0502020204030204" pitchFamily="34" charset="0"/>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 A small pitch full of fun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060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716969"/>
                  </a:ext>
                </a:extLst>
              </a:tr>
              <a:tr h="268515">
                <a:tc>
                  <a:txBody>
                    <a:bodyPr/>
                    <a:lstStyle/>
                    <a:p>
                      <a:pPr algn="ctr" fontAlgn="b"/>
                      <a:r>
                        <a:rPr lang="en-IE" sz="1200" b="1" i="0" u="none" strike="noStrike">
                          <a:solidFill>
                            <a:srgbClr val="000000"/>
                          </a:solidFill>
                          <a:effectLst/>
                          <a:latin typeface="Calibri" panose="020F0502020204030204" pitchFamily="34" charset="0"/>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What’s behind ADHD anyway?</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049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108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8703588"/>
                  </a:ext>
                </a:extLst>
              </a:tr>
              <a:tr h="268515">
                <a:tc>
                  <a:txBody>
                    <a:bodyPr/>
                    <a:lstStyle/>
                    <a:p>
                      <a:pPr algn="ctr" fontAlgn="b"/>
                      <a:r>
                        <a:rPr lang="en-IE" sz="1200" b="1" i="0" u="none" strike="noStrike">
                          <a:solidFill>
                            <a:srgbClr val="000000"/>
                          </a:solidFill>
                          <a:effectLst/>
                          <a:latin typeface="Calibri" panose="020F0502020204030204" pitchFamily="34" charset="0"/>
                        </a:rPr>
                        <a:t>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 Maybe the Elephant can see behind the tree?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120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423019"/>
                  </a:ext>
                </a:extLst>
              </a:tr>
              <a:tr h="279685">
                <a:tc>
                  <a:txBody>
                    <a:bodyPr/>
                    <a:lstStyle/>
                    <a:p>
                      <a:pPr algn="ctr" fontAlgn="b"/>
                      <a:r>
                        <a:rPr lang="en-IE" sz="1200" b="1" i="0" u="none" strike="noStrike">
                          <a:solidFill>
                            <a:srgbClr val="000000"/>
                          </a:solidFill>
                          <a:effectLst/>
                          <a:latin typeface="Calibri" panose="020F0502020204030204" pitchFamily="34" charset="0"/>
                        </a:rPr>
                        <a:t>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I could take 3 years to find it here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101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062804"/>
                  </a:ext>
                </a:extLst>
              </a:tr>
              <a:tr h="323607">
                <a:tc>
                  <a:txBody>
                    <a:bodyPr/>
                    <a:lstStyle/>
                    <a:p>
                      <a:pPr algn="ctr" fontAlgn="b"/>
                      <a:r>
                        <a:rPr lang="en-IE" sz="1200" b="1" i="0" u="none" strike="noStrike">
                          <a:solidFill>
                            <a:srgbClr val="000000"/>
                          </a:solidFill>
                          <a:effectLst/>
                          <a:latin typeface="Calibri" panose="020F0502020204030204" pitchFamily="34" charset="0"/>
                        </a:rPr>
                        <a:t>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You need light on the big pitch to score!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147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055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5714646"/>
                  </a:ext>
                </a:extLst>
              </a:tr>
              <a:tr h="245979">
                <a:tc>
                  <a:txBody>
                    <a:bodyPr/>
                    <a:lstStyle/>
                    <a:p>
                      <a:pPr algn="ctr" fontAlgn="b"/>
                      <a:r>
                        <a:rPr lang="en-IE" sz="1200" b="1" i="0" u="none" strike="noStrike" dirty="0">
                          <a:solidFill>
                            <a:srgbClr val="000000"/>
                          </a:solidFill>
                          <a:effectLst/>
                          <a:latin typeface="Calibri" panose="020F0502020204030204" pitchFamily="34" charset="0"/>
                        </a:rPr>
                        <a:t>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200" b="1" i="0" u="none" strike="noStrike" dirty="0">
                          <a:solidFill>
                            <a:srgbClr val="000000"/>
                          </a:solidFill>
                          <a:effectLst/>
                          <a:latin typeface="Calibri" panose="020F0502020204030204" pitchFamily="34" charset="0"/>
                        </a:rPr>
                        <a:t>You might be sitting on it!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001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022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3967229"/>
                  </a:ext>
                </a:extLst>
              </a:tr>
              <a:tr h="279685">
                <a:tc>
                  <a:txBody>
                    <a:bodyPr/>
                    <a:lstStyle/>
                    <a:p>
                      <a:pPr algn="ctr" fontAlgn="b"/>
                      <a:r>
                        <a:rPr lang="en-IE" sz="1200" b="1" i="0" u="none" strike="noStrike" dirty="0">
                          <a:solidFill>
                            <a:srgbClr val="000000"/>
                          </a:solidFill>
                          <a:effectLst/>
                          <a:latin typeface="Calibri" panose="020F0502020204030204" pitchFamily="34" charset="0"/>
                        </a:rPr>
                        <a:t>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Electric recycling!</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040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088</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650832"/>
                  </a:ext>
                </a:extLst>
              </a:tr>
              <a:tr h="245979">
                <a:tc>
                  <a:txBody>
                    <a:bodyPr/>
                    <a:lstStyle/>
                    <a:p>
                      <a:pPr algn="ctr" fontAlgn="b"/>
                      <a:r>
                        <a:rPr lang="en-IE" sz="1200" b="1" i="0" u="none" strike="noStrike">
                          <a:solidFill>
                            <a:srgbClr val="000000"/>
                          </a:solidFill>
                          <a:effectLst/>
                          <a:latin typeface="Calibri" panose="020F0502020204030204" pitchFamily="34" charset="0"/>
                        </a:rPr>
                        <a:t>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Strictly no code here See See Tee Vee!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075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064908"/>
                  </a:ext>
                </a:extLst>
              </a:tr>
              <a:tr h="279685">
                <a:tc>
                  <a:txBody>
                    <a:bodyPr/>
                    <a:lstStyle/>
                    <a:p>
                      <a:pPr algn="ctr" fontAlgn="b"/>
                      <a:r>
                        <a:rPr lang="en-IE" sz="1200" b="1" i="0" u="none" strike="noStrike">
                          <a:solidFill>
                            <a:srgbClr val="000000"/>
                          </a:solidFill>
                          <a:effectLst/>
                          <a:latin typeface="Calibri" panose="020F0502020204030204" pitchFamily="34" charset="0"/>
                        </a:rPr>
                        <a:t>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1" i="0" u="none" strike="noStrike" dirty="0">
                          <a:solidFill>
                            <a:srgbClr val="000000"/>
                          </a:solidFill>
                          <a:effectLst/>
                          <a:latin typeface="Calibri" panose="020F0502020204030204" pitchFamily="34" charset="0"/>
                        </a:rPr>
                        <a:t>Anyone for tennis?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035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IE" sz="1200" b="1" i="0" u="none" strike="noStrike" dirty="0">
                          <a:solidFill>
                            <a:srgbClr val="000000"/>
                          </a:solidFill>
                          <a:effectLst/>
                          <a:latin typeface="Calibri" panose="020F0502020204030204" pitchFamily="34" charset="0"/>
                        </a:rPr>
                        <a:t>077</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IE" sz="12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9405987"/>
                  </a:ext>
                </a:extLst>
              </a:tr>
              <a:tr h="245979">
                <a:tc>
                  <a:txBody>
                    <a:bodyPr/>
                    <a:lstStyle/>
                    <a:p>
                      <a:pPr algn="ctr" fontAlgn="b"/>
                      <a:r>
                        <a:rPr lang="en-IE" sz="1200" b="1" i="0" u="none" strike="noStrike">
                          <a:solidFill>
                            <a:srgbClr val="000000"/>
                          </a:solidFill>
                          <a:effectLst/>
                          <a:latin typeface="Calibri" panose="020F0502020204030204" pitchFamily="34" charset="0"/>
                        </a:rPr>
                        <a:t>11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dirty="0">
                          <a:solidFill>
                            <a:srgbClr val="000000"/>
                          </a:solidFill>
                          <a:effectLst/>
                          <a:highlight>
                            <a:srgbClr val="EAEAEA"/>
                          </a:highligh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EAEAEA"/>
                          </a:highligh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4494112"/>
                  </a:ext>
                </a:extLst>
              </a:tr>
              <a:tr h="245979">
                <a:tc>
                  <a:txBody>
                    <a:bodyPr/>
                    <a:lstStyle/>
                    <a:p>
                      <a:pPr algn="ctr" fontAlgn="b"/>
                      <a:r>
                        <a:rPr lang="en-IE" sz="1200" b="1" i="0" u="none" strike="noStrike">
                          <a:solidFill>
                            <a:srgbClr val="000000"/>
                          </a:solidFill>
                          <a:effectLst/>
                          <a:latin typeface="Calibri" panose="020F0502020204030204" pitchFamily="34" charset="0"/>
                        </a:rPr>
                        <a:t>12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IE" sz="1200" b="0" i="0" u="none" strike="noStrike">
                          <a:solidFill>
                            <a:srgbClr val="000000"/>
                          </a:solidFill>
                          <a:effectLst/>
                          <a:highlight>
                            <a:srgbClr val="EAEAEA"/>
                          </a:highligh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IE" sz="1200" b="0" i="0" u="none" strike="noStrike" dirty="0">
                          <a:solidFill>
                            <a:srgbClr val="000000"/>
                          </a:solidFill>
                          <a:effectLst/>
                          <a:highlight>
                            <a:srgbClr val="EAEAEA"/>
                          </a:highlight>
                          <a:latin typeface="Calibri" panose="020F0502020204030204" pitchFamily="34" charset="0"/>
                        </a:rPr>
                        <a: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IE" sz="1200" b="0" i="0" u="none" strike="noStrike" dirty="0">
                        <a:solidFill>
                          <a:srgbClr val="000000"/>
                        </a:solidFill>
                        <a:effectLst/>
                        <a:highlight>
                          <a:srgbClr val="EAEAEA"/>
                        </a:highligh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95543787"/>
                  </a:ext>
                </a:extLst>
              </a:tr>
            </a:tbl>
          </a:graphicData>
        </a:graphic>
      </p:graphicFrame>
    </p:spTree>
    <p:extLst>
      <p:ext uri="{BB962C8B-B14F-4D97-AF65-F5344CB8AC3E}">
        <p14:creationId xmlns:p14="http://schemas.microsoft.com/office/powerpoint/2010/main" val="364182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3" descr="Radio Scouting in 1940 | OneTubeRadio.com"/>
          <p:cNvPicPr preferRelativeResize="0"/>
          <p:nvPr/>
        </p:nvPicPr>
        <p:blipFill rotWithShape="1">
          <a:blip r:embed="rId3">
            <a:alphaModFix/>
          </a:blip>
          <a:srcRect/>
          <a:stretch/>
        </p:blipFill>
        <p:spPr>
          <a:xfrm>
            <a:off x="0" y="14040"/>
            <a:ext cx="9143640" cy="5472000"/>
          </a:xfrm>
          <a:prstGeom prst="rect">
            <a:avLst/>
          </a:prstGeom>
          <a:noFill/>
          <a:ln>
            <a:noFill/>
          </a:ln>
        </p:spPr>
      </p:pic>
      <p:sp>
        <p:nvSpPr>
          <p:cNvPr id="87" name="Google Shape;87;p3"/>
          <p:cNvSpPr/>
          <p:nvPr/>
        </p:nvSpPr>
        <p:spPr>
          <a:xfrm>
            <a:off x="0" y="0"/>
            <a:ext cx="9143640" cy="5486040"/>
          </a:xfrm>
          <a:prstGeom prst="rect">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3"/>
          <p:cNvSpPr txBox="1">
            <a:spLocks noGrp="1"/>
          </p:cNvSpPr>
          <p:nvPr>
            <p:ph type="title" idx="4294967295"/>
          </p:nvPr>
        </p:nvSpPr>
        <p:spPr>
          <a:xfrm>
            <a:off x="370260" y="-173336"/>
            <a:ext cx="8229240" cy="9140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800"/>
              <a:buFont typeface="Calibri"/>
              <a:buNone/>
            </a:pPr>
            <a:r>
              <a:rPr lang="en-US" sz="4800" b="1" i="0" u="none" strike="noStrike" cap="none" dirty="0">
                <a:solidFill>
                  <a:srgbClr val="FFFFFF"/>
                </a:solidFill>
                <a:latin typeface="Calibri"/>
                <a:ea typeface="Calibri"/>
                <a:cs typeface="Calibri"/>
                <a:sym typeface="Calibri"/>
              </a:rPr>
              <a:t>Radio </a:t>
            </a:r>
            <a:r>
              <a:rPr lang="en-US" dirty="0">
                <a:solidFill>
                  <a:srgbClr val="FFFFFF"/>
                </a:solidFill>
                <a:latin typeface="Calibri"/>
                <a:ea typeface="Calibri"/>
                <a:cs typeface="Calibri"/>
                <a:sym typeface="Calibri"/>
              </a:rPr>
              <a:t>S</a:t>
            </a:r>
            <a:r>
              <a:rPr lang="en-US" sz="4800" b="1" i="0" u="none" strike="noStrike" cap="none" dirty="0">
                <a:solidFill>
                  <a:srgbClr val="FFFFFF"/>
                </a:solidFill>
                <a:latin typeface="Calibri"/>
                <a:ea typeface="Calibri"/>
                <a:cs typeface="Calibri"/>
                <a:sym typeface="Calibri"/>
              </a:rPr>
              <a:t>couting/Radio Guiding </a:t>
            </a:r>
            <a:endParaRPr sz="4800" b="0" i="0" u="none" strike="noStrike" cap="none" dirty="0">
              <a:solidFill>
                <a:srgbClr val="000000"/>
              </a:solidFill>
              <a:latin typeface="Arial"/>
              <a:ea typeface="Arial"/>
              <a:cs typeface="Arial"/>
              <a:sym typeface="Arial"/>
            </a:endParaRPr>
          </a:p>
        </p:txBody>
      </p:sp>
      <p:sp>
        <p:nvSpPr>
          <p:cNvPr id="89" name="Google Shape;89;p3"/>
          <p:cNvSpPr/>
          <p:nvPr/>
        </p:nvSpPr>
        <p:spPr>
          <a:xfrm>
            <a:off x="-27950" y="553328"/>
            <a:ext cx="7522114" cy="527832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4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Radio Skills have been a fun and educational part of scouting and guiding since circa 1914. </a:t>
            </a:r>
          </a:p>
          <a:p>
            <a:pPr marL="457200" marR="0" lvl="0" indent="-457200" algn="l" rtl="0">
              <a:lnSpc>
                <a:spcPct val="100000"/>
              </a:lnSpc>
              <a:spcBef>
                <a:spcPts val="4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Ham Radio or Amateur Radio is a big part of Radio Scouting</a:t>
            </a:r>
          </a:p>
          <a:p>
            <a:pPr marL="457200" indent="-457200">
              <a:spcBef>
                <a:spcPts val="400"/>
              </a:spcBef>
              <a:buClr>
                <a:srgbClr val="FFFFFF"/>
              </a:buClr>
              <a:buSzPts val="2000"/>
              <a:buFont typeface="Arial"/>
              <a:buChar char="•"/>
            </a:pPr>
            <a:r>
              <a:rPr lang="en-US" sz="2000" b="1" dirty="0">
                <a:solidFill>
                  <a:srgbClr val="FFFFFF"/>
                </a:solidFill>
                <a:latin typeface="Calibri"/>
                <a:ea typeface="Calibri"/>
                <a:cs typeface="Calibri"/>
                <a:sym typeface="Calibri"/>
              </a:rPr>
              <a:t>BP wanted scouts &amp; Guides to understand they are part of a bigger world</a:t>
            </a:r>
            <a:endParaRPr sz="2000" b="1" i="0" u="none" strike="noStrike" cap="none" dirty="0">
              <a:solidFill>
                <a:srgbClr val="FFFFFF"/>
              </a:solidFill>
              <a:latin typeface="Calibri"/>
              <a:ea typeface="Calibri"/>
              <a:cs typeface="Calibri"/>
              <a:sym typeface="Calibri"/>
            </a:endParaRPr>
          </a:p>
          <a:p>
            <a:pPr marL="457200" marR="0" lvl="0" indent="-457200" algn="l" rtl="0">
              <a:lnSpc>
                <a:spcPct val="100000"/>
              </a:lnSpc>
              <a:spcBef>
                <a:spcPts val="400"/>
              </a:spcBef>
              <a:spcAft>
                <a:spcPts val="0"/>
              </a:spcAft>
              <a:buClr>
                <a:srgbClr val="FFFFFF"/>
              </a:buClr>
              <a:buSzPts val="2000"/>
              <a:buFont typeface="Calibri"/>
              <a:buChar char="•"/>
            </a:pPr>
            <a:r>
              <a:rPr lang="en-US" sz="2000" b="1" dirty="0">
                <a:solidFill>
                  <a:srgbClr val="FFFFFF"/>
                </a:solidFill>
                <a:latin typeface="Calibri"/>
                <a:ea typeface="Calibri"/>
                <a:cs typeface="Calibri"/>
                <a:sym typeface="Calibri"/>
              </a:rPr>
              <a:t>The biggest annual scout and guide event is JOTA-JOTI</a:t>
            </a:r>
            <a:endParaRPr sz="2000" b="1" dirty="0">
              <a:solidFill>
                <a:srgbClr val="FFFFFF"/>
              </a:solidFill>
              <a:latin typeface="Calibri"/>
              <a:ea typeface="Calibri"/>
              <a:cs typeface="Calibri"/>
              <a:sym typeface="Calibri"/>
            </a:endParaRPr>
          </a:p>
          <a:p>
            <a:pPr marL="457200" marR="0" lvl="0" indent="-457200" algn="l" rtl="0">
              <a:lnSpc>
                <a:spcPct val="100000"/>
              </a:lnSpc>
              <a:spcBef>
                <a:spcPts val="400"/>
              </a:spcBef>
              <a:spcAft>
                <a:spcPts val="0"/>
              </a:spcAft>
              <a:buClr>
                <a:srgbClr val="FFFFFF"/>
              </a:buClr>
              <a:buSzPts val="2000"/>
              <a:buFont typeface="Calibri"/>
              <a:buChar char="•"/>
            </a:pPr>
            <a:r>
              <a:rPr lang="en-US" sz="2000" b="1" dirty="0">
                <a:solidFill>
                  <a:schemeClr val="lt1"/>
                </a:solidFill>
                <a:latin typeface="Calibri"/>
                <a:ea typeface="Calibri"/>
                <a:cs typeface="Calibri"/>
                <a:sym typeface="Calibri"/>
              </a:rPr>
              <a:t>Many countries have well-established radio scouting programs</a:t>
            </a:r>
            <a:endParaRPr sz="2000" b="1" dirty="0">
              <a:solidFill>
                <a:srgbClr val="FFFFFF"/>
              </a:solidFill>
              <a:latin typeface="Calibri"/>
              <a:ea typeface="Calibri"/>
              <a:cs typeface="Calibri"/>
              <a:sym typeface="Calibri"/>
            </a:endParaRPr>
          </a:p>
          <a:p>
            <a:pPr marL="457200" marR="0" lvl="0" indent="-457200" algn="l" rtl="0">
              <a:lnSpc>
                <a:spcPct val="100000"/>
              </a:lnSpc>
              <a:spcBef>
                <a:spcPts val="4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Radio Scouting Ireland (RSI) was set up to support Irish scout and guide groups who want to take part in J</a:t>
            </a:r>
            <a:r>
              <a:rPr lang="en-US" sz="2000" b="1" dirty="0">
                <a:solidFill>
                  <a:srgbClr val="FFFFFF"/>
                </a:solidFill>
                <a:latin typeface="Calibri"/>
                <a:ea typeface="Calibri"/>
                <a:cs typeface="Calibri"/>
                <a:sym typeface="Calibri"/>
              </a:rPr>
              <a:t>OTA-JOTI and </a:t>
            </a:r>
            <a:r>
              <a:rPr lang="en-US" sz="2000" b="1" i="0" u="none" strike="noStrike" cap="none" dirty="0">
                <a:solidFill>
                  <a:srgbClr val="FFFFFF"/>
                </a:solidFill>
                <a:latin typeface="Calibri"/>
                <a:ea typeface="Calibri"/>
                <a:cs typeface="Calibri"/>
                <a:sym typeface="Calibri"/>
              </a:rPr>
              <a:t>do radio/STEM</a:t>
            </a:r>
            <a:r>
              <a:rPr lang="en-US" sz="2000" b="1" dirty="0">
                <a:solidFill>
                  <a:srgbClr val="FFFFFF"/>
                </a:solidFill>
                <a:latin typeface="Calibri"/>
                <a:ea typeface="Calibri"/>
                <a:cs typeface="Calibri"/>
                <a:sym typeface="Calibri"/>
              </a:rPr>
              <a:t>. </a:t>
            </a:r>
            <a:r>
              <a:rPr lang="en-US"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T</a:t>
            </a:r>
            <a:r>
              <a:rPr lang="en-US" sz="2000" b="1" i="0" u="none" strike="noStrike" cap="none" dirty="0">
                <a:solidFill>
                  <a:srgbClr val="FFFFFF"/>
                </a:solidFill>
                <a:latin typeface="Calibri"/>
                <a:ea typeface="Calibri"/>
                <a:cs typeface="Calibri"/>
                <a:sym typeface="Calibri"/>
              </a:rPr>
              <a:t>here are lots of  free resources at </a:t>
            </a:r>
            <a:r>
              <a:rPr lang="en-US" sz="2000" b="1" i="0" u="none" strike="noStrike" cap="none" dirty="0" err="1">
                <a:solidFill>
                  <a:srgbClr val="00FFFF"/>
                </a:solidFill>
                <a:latin typeface="Calibri"/>
                <a:ea typeface="Calibri"/>
                <a:cs typeface="Calibri"/>
                <a:sym typeface="Calibri"/>
              </a:rPr>
              <a:t>www.radioscouting.ie</a:t>
            </a:r>
            <a:r>
              <a:rPr lang="en-US" sz="2000" b="1" i="0" u="none" strike="noStrike" cap="none" dirty="0">
                <a:solidFill>
                  <a:srgbClr val="00FFFF"/>
                </a:solidFill>
                <a:latin typeface="Calibri"/>
                <a:ea typeface="Calibri"/>
                <a:cs typeface="Calibri"/>
                <a:sym typeface="Calibri"/>
              </a:rPr>
              <a:t>/resources</a:t>
            </a:r>
            <a:endParaRPr sz="2000" b="1" i="0" u="none" strike="noStrike" cap="none" dirty="0">
              <a:solidFill>
                <a:srgbClr val="00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Arial"/>
              <a:buChar char="•"/>
            </a:pPr>
            <a:r>
              <a:rPr lang="en-US" sz="2000" b="1" dirty="0">
                <a:solidFill>
                  <a:srgbClr val="FFFFFF"/>
                </a:solidFill>
                <a:latin typeface="Calibri"/>
                <a:ea typeface="Calibri"/>
                <a:cs typeface="Calibri"/>
                <a:sym typeface="Calibri"/>
              </a:rPr>
              <a:t>BADGES!!! Skills and Participation badges:</a:t>
            </a:r>
            <a:endParaRPr sz="2000" b="1" i="0" u="none" strike="noStrike" cap="none" dirty="0">
              <a:solidFill>
                <a:schemeClr val="dk1"/>
              </a:solidFill>
              <a:latin typeface="Calibri"/>
              <a:ea typeface="Calibri"/>
              <a:cs typeface="Calibri"/>
              <a:sym typeface="Calibri"/>
            </a:endParaRPr>
          </a:p>
          <a:p>
            <a:pPr marL="914400" marR="0" lvl="1" indent="-457200" algn="l" rtl="0">
              <a:lnSpc>
                <a:spcPct val="100000"/>
              </a:lnSpc>
              <a:spcBef>
                <a:spcPts val="200"/>
              </a:spcBef>
              <a:spcAft>
                <a:spcPts val="0"/>
              </a:spcAft>
              <a:buClr>
                <a:srgbClr val="FFFFFF"/>
              </a:buClr>
              <a:buSzPts val="2000"/>
              <a:buFont typeface="Arial"/>
              <a:buChar char="•"/>
            </a:pPr>
            <a:r>
              <a:rPr lang="en-US" b="1" dirty="0">
                <a:solidFill>
                  <a:schemeClr val="lt1"/>
                </a:solidFill>
                <a:latin typeface="Calibri"/>
                <a:ea typeface="Calibri"/>
                <a:cs typeface="Calibri"/>
                <a:sym typeface="Calibri"/>
              </a:rPr>
              <a:t>Radio Scouting skills program </a:t>
            </a:r>
            <a:r>
              <a:rPr lang="en-US" b="1" i="0" u="none" strike="noStrike" cap="none" dirty="0">
                <a:solidFill>
                  <a:srgbClr val="FFFFFF"/>
                </a:solidFill>
                <a:latin typeface="Calibri"/>
                <a:ea typeface="Calibri"/>
                <a:cs typeface="Calibri"/>
                <a:sym typeface="Calibri"/>
              </a:rPr>
              <a:t>S1-S9 up to license level </a:t>
            </a:r>
            <a:endParaRPr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200"/>
              </a:spcBef>
              <a:spcAft>
                <a:spcPts val="0"/>
              </a:spcAft>
              <a:buClr>
                <a:srgbClr val="FFFFFF"/>
              </a:buClr>
              <a:buSzPts val="2000"/>
              <a:buFont typeface="Arial"/>
              <a:buChar char="•"/>
            </a:pPr>
            <a:r>
              <a:rPr lang="en-US" b="1" i="0" u="none" strike="noStrike" cap="none" dirty="0">
                <a:solidFill>
                  <a:srgbClr val="FFFFFF"/>
                </a:solidFill>
                <a:latin typeface="Calibri"/>
                <a:ea typeface="Calibri"/>
                <a:cs typeface="Calibri"/>
                <a:sym typeface="Calibri"/>
              </a:rPr>
              <a:t>Licensed Operator &amp; Special Interest badges </a:t>
            </a:r>
            <a:endParaRPr b="1" i="0" u="none" strike="noStrike" cap="none" dirty="0">
              <a:solidFill>
                <a:schemeClr val="dk1"/>
              </a:solidFill>
              <a:latin typeface="Calibri"/>
              <a:ea typeface="Calibri"/>
              <a:cs typeface="Calibri"/>
              <a:sym typeface="Calibri"/>
            </a:endParaRPr>
          </a:p>
          <a:p>
            <a:pPr marL="914400" marR="0" lvl="1" indent="-457200" algn="l" rtl="0">
              <a:lnSpc>
                <a:spcPct val="100000"/>
              </a:lnSpc>
              <a:spcBef>
                <a:spcPts val="200"/>
              </a:spcBef>
              <a:spcAft>
                <a:spcPts val="0"/>
              </a:spcAft>
              <a:buClr>
                <a:srgbClr val="FFFFFF"/>
              </a:buClr>
              <a:buSzPts val="2000"/>
              <a:buFont typeface="Arial"/>
              <a:buChar char="•"/>
            </a:pPr>
            <a:r>
              <a:rPr lang="en-US" b="1" i="0" u="none" strike="noStrike" cap="none" dirty="0">
                <a:solidFill>
                  <a:srgbClr val="FFFFFF"/>
                </a:solidFill>
                <a:latin typeface="Calibri"/>
                <a:ea typeface="Calibri"/>
                <a:cs typeface="Calibri"/>
                <a:sym typeface="Calibri"/>
              </a:rPr>
              <a:t>JOTA-JOTI badge – Biggest annual scout and guide event</a:t>
            </a:r>
            <a:endParaRPr b="1" i="0" u="none" strike="noStrike" cap="none" dirty="0">
              <a:solidFill>
                <a:schemeClr val="dk1"/>
              </a:solidFill>
              <a:latin typeface="Calibri"/>
              <a:ea typeface="Calibri"/>
              <a:cs typeface="Calibri"/>
              <a:sym typeface="Calibri"/>
            </a:endParaRPr>
          </a:p>
          <a:p>
            <a:pPr marL="457200" marR="0" lvl="0" indent="-330120" algn="l" rtl="0">
              <a:lnSpc>
                <a:spcPct val="100000"/>
              </a:lnSpc>
              <a:spcBef>
                <a:spcPts val="60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p:txBody>
      </p:sp>
      <p:pic>
        <p:nvPicPr>
          <p:cNvPr id="90" name="Google Shape;90;p3" descr="JOTA-JOTI 2021 Scouting Woven Fun Badge New arrivals"/>
          <p:cNvPicPr preferRelativeResize="0"/>
          <p:nvPr/>
        </p:nvPicPr>
        <p:blipFill rotWithShape="1">
          <a:blip r:embed="rId4">
            <a:alphaModFix/>
          </a:blip>
          <a:srcRect/>
          <a:stretch/>
        </p:blipFill>
        <p:spPr>
          <a:xfrm>
            <a:off x="4572000" y="5500440"/>
            <a:ext cx="823680" cy="823680"/>
          </a:xfrm>
          <a:prstGeom prst="rect">
            <a:avLst/>
          </a:prstGeom>
          <a:noFill/>
          <a:ln>
            <a:noFill/>
          </a:ln>
        </p:spPr>
      </p:pic>
      <p:pic>
        <p:nvPicPr>
          <p:cNvPr id="91" name="Google Shape;91;p3" descr="Order JOTA JOTI badges today! - SCOUTS South Africa"/>
          <p:cNvPicPr preferRelativeResize="0"/>
          <p:nvPr/>
        </p:nvPicPr>
        <p:blipFill rotWithShape="1">
          <a:blip r:embed="rId5">
            <a:alphaModFix/>
          </a:blip>
          <a:srcRect/>
          <a:stretch/>
        </p:blipFill>
        <p:spPr>
          <a:xfrm>
            <a:off x="3657600" y="5500440"/>
            <a:ext cx="827280" cy="823680"/>
          </a:xfrm>
          <a:prstGeom prst="rect">
            <a:avLst/>
          </a:prstGeom>
          <a:noFill/>
          <a:ln>
            <a:noFill/>
          </a:ln>
        </p:spPr>
      </p:pic>
      <p:pic>
        <p:nvPicPr>
          <p:cNvPr id="92" name="Google Shape;92;p3"/>
          <p:cNvPicPr preferRelativeResize="0"/>
          <p:nvPr/>
        </p:nvPicPr>
        <p:blipFill rotWithShape="1">
          <a:blip r:embed="rId6">
            <a:alphaModFix/>
          </a:blip>
          <a:srcRect/>
          <a:stretch/>
        </p:blipFill>
        <p:spPr>
          <a:xfrm>
            <a:off x="5491440" y="5506560"/>
            <a:ext cx="813960" cy="803880"/>
          </a:xfrm>
          <a:prstGeom prst="rect">
            <a:avLst/>
          </a:prstGeom>
          <a:noFill/>
          <a:ln>
            <a:noFill/>
          </a:ln>
        </p:spPr>
      </p:pic>
      <p:pic>
        <p:nvPicPr>
          <p:cNvPr id="93" name="Google Shape;93;p3" descr="We Are Getting Ready for JOTA 2019 | Worksop Amateur Radio Society"/>
          <p:cNvPicPr preferRelativeResize="0"/>
          <p:nvPr/>
        </p:nvPicPr>
        <p:blipFill rotWithShape="1">
          <a:blip r:embed="rId7">
            <a:alphaModFix/>
          </a:blip>
          <a:srcRect/>
          <a:stretch/>
        </p:blipFill>
        <p:spPr>
          <a:xfrm>
            <a:off x="2819520" y="5511240"/>
            <a:ext cx="790200" cy="793800"/>
          </a:xfrm>
          <a:prstGeom prst="rect">
            <a:avLst/>
          </a:prstGeom>
          <a:noFill/>
          <a:ln>
            <a:noFill/>
          </a:ln>
        </p:spPr>
      </p:pic>
      <p:pic>
        <p:nvPicPr>
          <p:cNvPr id="94" name="Google Shape;94;p3" descr="Jota Joti 2018 - Home | Facebook"/>
          <p:cNvPicPr preferRelativeResize="0"/>
          <p:nvPr/>
        </p:nvPicPr>
        <p:blipFill rotWithShape="1">
          <a:blip r:embed="rId8">
            <a:alphaModFix/>
          </a:blip>
          <a:srcRect/>
          <a:stretch/>
        </p:blipFill>
        <p:spPr>
          <a:xfrm>
            <a:off x="1925280" y="5516280"/>
            <a:ext cx="790200" cy="807840"/>
          </a:xfrm>
          <a:prstGeom prst="rect">
            <a:avLst/>
          </a:prstGeom>
          <a:noFill/>
          <a:ln>
            <a:noFill/>
          </a:ln>
        </p:spPr>
      </p:pic>
      <p:pic>
        <p:nvPicPr>
          <p:cNvPr id="95" name="Google Shape;95;p3" descr="Early 1900's Photo of Boy Scout Using Telegraph Equipment? Early ..."/>
          <p:cNvPicPr preferRelativeResize="0"/>
          <p:nvPr/>
        </p:nvPicPr>
        <p:blipFill rotWithShape="1">
          <a:blip r:embed="rId9">
            <a:alphaModFix/>
          </a:blip>
          <a:srcRect/>
          <a:stretch/>
        </p:blipFill>
        <p:spPr>
          <a:xfrm>
            <a:off x="7463590" y="2568943"/>
            <a:ext cx="1567842" cy="1116745"/>
          </a:xfrm>
          <a:prstGeom prst="rect">
            <a:avLst/>
          </a:prstGeom>
          <a:noFill/>
          <a:ln>
            <a:noFill/>
          </a:ln>
        </p:spPr>
      </p:pic>
      <p:pic>
        <p:nvPicPr>
          <p:cNvPr id="96" name="Google Shape;96;p3"/>
          <p:cNvPicPr preferRelativeResize="0"/>
          <p:nvPr/>
        </p:nvPicPr>
        <p:blipFill rotWithShape="1">
          <a:blip r:embed="rId10">
            <a:alphaModFix/>
          </a:blip>
          <a:srcRect/>
          <a:stretch/>
        </p:blipFill>
        <p:spPr>
          <a:xfrm>
            <a:off x="7218720" y="5422152"/>
            <a:ext cx="1924919" cy="1435848"/>
          </a:xfrm>
          <a:prstGeom prst="rect">
            <a:avLst/>
          </a:prstGeom>
          <a:solidFill>
            <a:schemeClr val="bg2"/>
          </a:solidFill>
          <a:ln>
            <a:noFill/>
          </a:ln>
        </p:spPr>
      </p:pic>
      <p:pic>
        <p:nvPicPr>
          <p:cNvPr id="2" name="Graphic 1">
            <a:extLst>
              <a:ext uri="{FF2B5EF4-FFF2-40B4-BE49-F238E27FC236}">
                <a16:creationId xmlns:a16="http://schemas.microsoft.com/office/drawing/2014/main" id="{9E1E8884-B8EE-E0A5-0000-1AA70373F9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35741" y="3599966"/>
            <a:ext cx="1788130" cy="1952751"/>
          </a:xfrm>
          <a:prstGeom prst="rect">
            <a:avLst/>
          </a:prstGeom>
        </p:spPr>
      </p:pic>
      <p:pic>
        <p:nvPicPr>
          <p:cNvPr id="4" name="Picture 3">
            <a:extLst>
              <a:ext uri="{FF2B5EF4-FFF2-40B4-BE49-F238E27FC236}">
                <a16:creationId xmlns:a16="http://schemas.microsoft.com/office/drawing/2014/main" id="{3CFFF940-DE5D-5923-ECE2-16CCA066D670}"/>
              </a:ext>
            </a:extLst>
          </p:cNvPr>
          <p:cNvPicPr>
            <a:picLocks noChangeAspect="1"/>
          </p:cNvPicPr>
          <p:nvPr/>
        </p:nvPicPr>
        <p:blipFill>
          <a:blip r:embed="rId13"/>
          <a:stretch>
            <a:fillRect/>
          </a:stretch>
        </p:blipFill>
        <p:spPr>
          <a:xfrm>
            <a:off x="7463590" y="740704"/>
            <a:ext cx="1542228" cy="169122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C11BACFE-9C32-8A1B-1A9E-3843BF01752F}"/>
            </a:ext>
          </a:extLst>
        </p:cNvPr>
        <p:cNvGrpSpPr/>
        <p:nvPr/>
      </p:nvGrpSpPr>
      <p:grpSpPr>
        <a:xfrm>
          <a:off x="0" y="0"/>
          <a:ext cx="0" cy="0"/>
          <a:chOff x="0" y="0"/>
          <a:chExt cx="0" cy="0"/>
        </a:xfrm>
      </p:grpSpPr>
      <p:sp>
        <p:nvSpPr>
          <p:cNvPr id="183" name="Google Shape;183;p10">
            <a:extLst>
              <a:ext uri="{FF2B5EF4-FFF2-40B4-BE49-F238E27FC236}">
                <a16:creationId xmlns:a16="http://schemas.microsoft.com/office/drawing/2014/main" id="{0F188FC2-D61D-CF14-AE0F-BEB5BA0CA319}"/>
              </a:ext>
            </a:extLst>
          </p:cNvPr>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1 - Competency Statements</a:t>
            </a:r>
            <a:endParaRPr/>
          </a:p>
        </p:txBody>
      </p:sp>
      <p:grpSp>
        <p:nvGrpSpPr>
          <p:cNvPr id="184" name="Google Shape;184;p10">
            <a:extLst>
              <a:ext uri="{FF2B5EF4-FFF2-40B4-BE49-F238E27FC236}">
                <a16:creationId xmlns:a16="http://schemas.microsoft.com/office/drawing/2014/main" id="{61F90B71-8985-9C41-58E6-585D6441BC74}"/>
              </a:ext>
            </a:extLst>
          </p:cNvPr>
          <p:cNvGrpSpPr/>
          <p:nvPr/>
        </p:nvGrpSpPr>
        <p:grpSpPr>
          <a:xfrm>
            <a:off x="380491" y="773153"/>
            <a:ext cx="8608763" cy="4356602"/>
            <a:chOff x="-28094" y="1777"/>
            <a:chExt cx="7914794" cy="3306676"/>
          </a:xfrm>
        </p:grpSpPr>
        <p:sp>
          <p:nvSpPr>
            <p:cNvPr id="185" name="Google Shape;185;p10">
              <a:extLst>
                <a:ext uri="{FF2B5EF4-FFF2-40B4-BE49-F238E27FC236}">
                  <a16:creationId xmlns:a16="http://schemas.microsoft.com/office/drawing/2014/main" id="{9FAC5A2A-B858-F713-7D85-C44D8AA1118D}"/>
                </a:ext>
              </a:extLst>
            </p:cNvPr>
            <p:cNvSpPr/>
            <p:nvPr/>
          </p:nvSpPr>
          <p:spPr>
            <a:xfrm>
              <a:off x="0" y="1777"/>
              <a:ext cx="7886700" cy="41840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0">
              <a:extLst>
                <a:ext uri="{FF2B5EF4-FFF2-40B4-BE49-F238E27FC236}">
                  <a16:creationId xmlns:a16="http://schemas.microsoft.com/office/drawing/2014/main" id="{7C469068-CF61-3227-AEB5-4898E3EBBD45}"/>
                </a:ext>
              </a:extLst>
            </p:cNvPr>
            <p:cNvSpPr txBox="1"/>
            <p:nvPr/>
          </p:nvSpPr>
          <p:spPr>
            <a:xfrm>
              <a:off x="28093" y="29871"/>
              <a:ext cx="7830600" cy="39031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the things I know that use radio waves  </a:t>
              </a:r>
              <a:endParaRPr sz="1400" b="0" i="0" u="none" strike="noStrike" cap="none">
                <a:solidFill>
                  <a:srgbClr val="000000"/>
                </a:solidFill>
                <a:latin typeface="Arial"/>
                <a:ea typeface="Arial"/>
                <a:cs typeface="Arial"/>
                <a:sym typeface="Arial"/>
              </a:endParaRPr>
            </a:p>
          </p:txBody>
        </p:sp>
        <p:sp>
          <p:nvSpPr>
            <p:cNvPr id="187" name="Google Shape;187;p10">
              <a:extLst>
                <a:ext uri="{FF2B5EF4-FFF2-40B4-BE49-F238E27FC236}">
                  <a16:creationId xmlns:a16="http://schemas.microsoft.com/office/drawing/2014/main" id="{D3DAADC6-FBFD-8BCE-4370-7EE39649D978}"/>
                </a:ext>
              </a:extLst>
            </p:cNvPr>
            <p:cNvSpPr/>
            <p:nvPr/>
          </p:nvSpPr>
          <p:spPr>
            <a:xfrm>
              <a:off x="-20" y="451890"/>
              <a:ext cx="7886700" cy="49215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0">
              <a:extLst>
                <a:ext uri="{FF2B5EF4-FFF2-40B4-BE49-F238E27FC236}">
                  <a16:creationId xmlns:a16="http://schemas.microsoft.com/office/drawing/2014/main" id="{5E98EF4C-7144-E53E-A3F3-5DE01462B37F}"/>
                </a:ext>
              </a:extLst>
            </p:cNvPr>
            <p:cNvSpPr txBox="1"/>
            <p:nvPr/>
          </p:nvSpPr>
          <p:spPr>
            <a:xfrm>
              <a:off x="28093" y="425617"/>
              <a:ext cx="7830514" cy="51931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my parents/guardian/ICE contact phone number and can dial it on a mobile phone </a:t>
              </a:r>
              <a:endParaRPr sz="1400" b="0" i="0" u="none" strike="noStrike" cap="none" dirty="0">
                <a:solidFill>
                  <a:srgbClr val="000000"/>
                </a:solidFill>
                <a:latin typeface="Arial"/>
                <a:ea typeface="Arial"/>
                <a:cs typeface="Arial"/>
                <a:sym typeface="Arial"/>
              </a:endParaRPr>
            </a:p>
          </p:txBody>
        </p:sp>
        <p:sp>
          <p:nvSpPr>
            <p:cNvPr id="189" name="Google Shape;189;p10">
              <a:extLst>
                <a:ext uri="{FF2B5EF4-FFF2-40B4-BE49-F238E27FC236}">
                  <a16:creationId xmlns:a16="http://schemas.microsoft.com/office/drawing/2014/main" id="{077EE1D7-4057-A9F4-CB09-D23D60C62729}"/>
                </a:ext>
              </a:extLst>
            </p:cNvPr>
            <p:cNvSpPr/>
            <p:nvPr/>
          </p:nvSpPr>
          <p:spPr>
            <a:xfrm>
              <a:off x="-28093" y="955951"/>
              <a:ext cx="7886700" cy="34797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0">
              <a:extLst>
                <a:ext uri="{FF2B5EF4-FFF2-40B4-BE49-F238E27FC236}">
                  <a16:creationId xmlns:a16="http://schemas.microsoft.com/office/drawing/2014/main" id="{1495606C-CF53-9343-D07C-E3E9DAFDD0D6}"/>
                </a:ext>
              </a:extLst>
            </p:cNvPr>
            <p:cNvSpPr/>
            <p:nvPr/>
          </p:nvSpPr>
          <p:spPr>
            <a:xfrm>
              <a:off x="-20" y="1331313"/>
              <a:ext cx="7886700" cy="3675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a:extLst>
                <a:ext uri="{FF2B5EF4-FFF2-40B4-BE49-F238E27FC236}">
                  <a16:creationId xmlns:a16="http://schemas.microsoft.com/office/drawing/2014/main" id="{4BF4C49B-5733-0F86-1276-1ADB83D4C0F1}"/>
                </a:ext>
              </a:extLst>
            </p:cNvPr>
            <p:cNvSpPr txBox="1"/>
            <p:nvPr/>
          </p:nvSpPr>
          <p:spPr>
            <a:xfrm>
              <a:off x="42043" y="965015"/>
              <a:ext cx="7816563" cy="33930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the difference between Commercial and Amateur radio </a:t>
              </a:r>
              <a:endParaRPr sz="1400" b="0" i="0" u="none" strike="noStrike" cap="none" dirty="0">
                <a:solidFill>
                  <a:srgbClr val="000000"/>
                </a:solidFill>
                <a:latin typeface="Arial"/>
                <a:ea typeface="Arial"/>
                <a:cs typeface="Arial"/>
                <a:sym typeface="Arial"/>
              </a:endParaRPr>
            </a:p>
          </p:txBody>
        </p:sp>
        <p:sp>
          <p:nvSpPr>
            <p:cNvPr id="193" name="Google Shape;193;p10">
              <a:extLst>
                <a:ext uri="{FF2B5EF4-FFF2-40B4-BE49-F238E27FC236}">
                  <a16:creationId xmlns:a16="http://schemas.microsoft.com/office/drawing/2014/main" id="{9E77423B-B550-19D4-04D4-43EAF16D2E79}"/>
                </a:ext>
              </a:extLst>
            </p:cNvPr>
            <p:cNvSpPr/>
            <p:nvPr/>
          </p:nvSpPr>
          <p:spPr>
            <a:xfrm>
              <a:off x="-14057" y="1738384"/>
              <a:ext cx="7886700" cy="31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0">
              <a:extLst>
                <a:ext uri="{FF2B5EF4-FFF2-40B4-BE49-F238E27FC236}">
                  <a16:creationId xmlns:a16="http://schemas.microsoft.com/office/drawing/2014/main" id="{57E7102E-98F8-904E-A51D-F3D7FAF1BE46}"/>
                </a:ext>
              </a:extLst>
            </p:cNvPr>
            <p:cNvSpPr/>
            <p:nvPr/>
          </p:nvSpPr>
          <p:spPr>
            <a:xfrm>
              <a:off x="-28094" y="2039086"/>
              <a:ext cx="7914775" cy="60535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0">
              <a:extLst>
                <a:ext uri="{FF2B5EF4-FFF2-40B4-BE49-F238E27FC236}">
                  <a16:creationId xmlns:a16="http://schemas.microsoft.com/office/drawing/2014/main" id="{BE8EF30D-CF83-4CCB-19EB-0D8BE96D0E82}"/>
                </a:ext>
              </a:extLst>
            </p:cNvPr>
            <p:cNvSpPr txBox="1"/>
            <p:nvPr/>
          </p:nvSpPr>
          <p:spPr>
            <a:xfrm>
              <a:off x="28093" y="2147489"/>
              <a:ext cx="7830600" cy="43110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sz="1400" b="0" i="0" u="none" strike="noStrike" cap="none" dirty="0">
                <a:solidFill>
                  <a:srgbClr val="000000"/>
                </a:solidFill>
                <a:latin typeface="Arial"/>
                <a:ea typeface="Arial"/>
                <a:cs typeface="Arial"/>
                <a:sym typeface="Arial"/>
              </a:endParaRPr>
            </a:p>
          </p:txBody>
        </p:sp>
        <p:sp>
          <p:nvSpPr>
            <p:cNvPr id="197" name="Google Shape;197;p10">
              <a:extLst>
                <a:ext uri="{FF2B5EF4-FFF2-40B4-BE49-F238E27FC236}">
                  <a16:creationId xmlns:a16="http://schemas.microsoft.com/office/drawing/2014/main" id="{5DA4149C-7116-2C08-E88C-6A1F4D11588B}"/>
                </a:ext>
              </a:extLst>
            </p:cNvPr>
            <p:cNvSpPr/>
            <p:nvPr/>
          </p:nvSpPr>
          <p:spPr>
            <a:xfrm>
              <a:off x="-14057" y="2969855"/>
              <a:ext cx="7900737" cy="33859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0">
              <a:extLst>
                <a:ext uri="{FF2B5EF4-FFF2-40B4-BE49-F238E27FC236}">
                  <a16:creationId xmlns:a16="http://schemas.microsoft.com/office/drawing/2014/main" id="{C1455526-D6E8-D220-B137-25C83C0010C5}"/>
                </a:ext>
              </a:extLst>
            </p:cNvPr>
            <p:cNvSpPr txBox="1"/>
            <p:nvPr/>
          </p:nvSpPr>
          <p:spPr>
            <a:xfrm>
              <a:off x="28093" y="2942638"/>
              <a:ext cx="7412566" cy="338598"/>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how to use a walkie talkie properly</a:t>
              </a:r>
              <a:endParaRPr sz="1400" b="0" i="0" u="none" strike="noStrike" cap="none" dirty="0">
                <a:solidFill>
                  <a:srgbClr val="000000"/>
                </a:solidFill>
                <a:latin typeface="Arial"/>
                <a:ea typeface="Arial"/>
                <a:cs typeface="Arial"/>
                <a:sym typeface="Arial"/>
              </a:endParaRPr>
            </a:p>
          </p:txBody>
        </p:sp>
        <p:sp>
          <p:nvSpPr>
            <p:cNvPr id="190" name="Google Shape;190;p10">
              <a:extLst>
                <a:ext uri="{FF2B5EF4-FFF2-40B4-BE49-F238E27FC236}">
                  <a16:creationId xmlns:a16="http://schemas.microsoft.com/office/drawing/2014/main" id="{EAD2D2C6-417E-4F85-F34B-552B85F4B0AE}"/>
                </a:ext>
              </a:extLst>
            </p:cNvPr>
            <p:cNvSpPr txBox="1"/>
            <p:nvPr/>
          </p:nvSpPr>
          <p:spPr>
            <a:xfrm>
              <a:off x="28093" y="1242938"/>
              <a:ext cx="7816564" cy="51931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bg1"/>
                  </a:solidFill>
                  <a:latin typeface="Arial"/>
                  <a:ea typeface="Arial"/>
                  <a:cs typeface="Arial"/>
                  <a:sym typeface="Arial"/>
                </a:rPr>
                <a:t>I can name some radio stations I can hear from my home/den/car </a:t>
              </a:r>
              <a:endParaRPr sz="1400" b="0" i="0" u="none" strike="noStrike" cap="none" dirty="0">
                <a:solidFill>
                  <a:schemeClr val="bg1"/>
                </a:solidFill>
                <a:latin typeface="Arial"/>
                <a:ea typeface="Arial"/>
                <a:cs typeface="Arial"/>
                <a:sym typeface="Arial"/>
              </a:endParaRPr>
            </a:p>
          </p:txBody>
        </p:sp>
        <p:sp>
          <p:nvSpPr>
            <p:cNvPr id="194" name="Google Shape;194;p10">
              <a:extLst>
                <a:ext uri="{FF2B5EF4-FFF2-40B4-BE49-F238E27FC236}">
                  <a16:creationId xmlns:a16="http://schemas.microsoft.com/office/drawing/2014/main" id="{680FB722-69C8-CBBE-A000-B639EB3F940D}"/>
                </a:ext>
              </a:extLst>
            </p:cNvPr>
            <p:cNvSpPr txBox="1"/>
            <p:nvPr/>
          </p:nvSpPr>
          <p:spPr>
            <a:xfrm>
              <a:off x="42043" y="1714064"/>
              <a:ext cx="7830600" cy="31110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bg1"/>
                  </a:solidFill>
                  <a:latin typeface="Arial"/>
                  <a:ea typeface="Arial"/>
                  <a:cs typeface="Arial"/>
                  <a:sym typeface="Arial"/>
                </a:rPr>
                <a:t>I Know why Amateur Radio is a licensed activity</a:t>
              </a:r>
              <a:endParaRPr sz="1400" b="0" i="0" u="none" strike="noStrike" cap="none" dirty="0">
                <a:solidFill>
                  <a:schemeClr val="bg1"/>
                </a:solidFill>
                <a:latin typeface="Arial"/>
                <a:ea typeface="Arial"/>
                <a:cs typeface="Arial"/>
                <a:sym typeface="Arial"/>
              </a:endParaRPr>
            </a:p>
          </p:txBody>
        </p:sp>
      </p:grpSp>
      <p:sp>
        <p:nvSpPr>
          <p:cNvPr id="3" name="Google Shape;197;p10">
            <a:extLst>
              <a:ext uri="{FF2B5EF4-FFF2-40B4-BE49-F238E27FC236}">
                <a16:creationId xmlns:a16="http://schemas.microsoft.com/office/drawing/2014/main" id="{E3DE6727-5486-7878-881E-E6140E6E1171}"/>
              </a:ext>
            </a:extLst>
          </p:cNvPr>
          <p:cNvSpPr/>
          <p:nvPr/>
        </p:nvSpPr>
        <p:spPr>
          <a:xfrm>
            <a:off x="395759" y="4272567"/>
            <a:ext cx="8578206" cy="384195"/>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0">
            <a:extLst>
              <a:ext uri="{FF2B5EF4-FFF2-40B4-BE49-F238E27FC236}">
                <a16:creationId xmlns:a16="http://schemas.microsoft.com/office/drawing/2014/main" id="{E45C02C7-C527-3BC5-D54C-38BB92F563B8}"/>
              </a:ext>
            </a:extLst>
          </p:cNvPr>
          <p:cNvSpPr txBox="1"/>
          <p:nvPr/>
        </p:nvSpPr>
        <p:spPr>
          <a:xfrm>
            <a:off x="441604" y="4286325"/>
            <a:ext cx="8062500" cy="350700"/>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wh</a:t>
            </a:r>
            <a:r>
              <a:rPr lang="en-US" sz="1500" b="1" dirty="0">
                <a:solidFill>
                  <a:schemeClr val="lt1"/>
                </a:solidFill>
              </a:rPr>
              <a:t>at morse code is</a:t>
            </a:r>
            <a:endParaRPr sz="1400" b="0" i="0" u="none" strike="noStrike" cap="none" dirty="0">
              <a:solidFill>
                <a:srgbClr val="000000"/>
              </a:solidFill>
              <a:latin typeface="Arial"/>
              <a:ea typeface="Arial"/>
              <a:cs typeface="Arial"/>
              <a:sym typeface="Arial"/>
            </a:endParaRPr>
          </a:p>
        </p:txBody>
      </p:sp>
      <p:sp>
        <p:nvSpPr>
          <p:cNvPr id="4" name="Google Shape;197;p10">
            <a:extLst>
              <a:ext uri="{FF2B5EF4-FFF2-40B4-BE49-F238E27FC236}">
                <a16:creationId xmlns:a16="http://schemas.microsoft.com/office/drawing/2014/main" id="{2DF319E3-69B1-3223-6F63-2FD94C81C2A9}"/>
              </a:ext>
            </a:extLst>
          </p:cNvPr>
          <p:cNvSpPr/>
          <p:nvPr/>
        </p:nvSpPr>
        <p:spPr>
          <a:xfrm>
            <a:off x="365318" y="5156639"/>
            <a:ext cx="8623914" cy="44610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198;p10">
            <a:extLst>
              <a:ext uri="{FF2B5EF4-FFF2-40B4-BE49-F238E27FC236}">
                <a16:creationId xmlns:a16="http://schemas.microsoft.com/office/drawing/2014/main" id="{9C24256D-ECFB-ACC8-D56D-50F34DE4AC80}"/>
              </a:ext>
            </a:extLst>
          </p:cNvPr>
          <p:cNvSpPr txBox="1"/>
          <p:nvPr/>
        </p:nvSpPr>
        <p:spPr>
          <a:xfrm>
            <a:off x="448569" y="5156638"/>
            <a:ext cx="8487851" cy="446109"/>
          </a:xfrm>
          <a:prstGeom prst="rect">
            <a:avLst/>
          </a:prstGeom>
          <a:noFill/>
          <a:ln>
            <a:noFill/>
          </a:ln>
        </p:spPr>
        <p:txBody>
          <a:bodyPr spcFirstLastPara="1" wrap="square" lIns="57150" tIns="57150" rIns="57150" bIns="57150" anchor="ctr" anchorCtr="0">
            <a:noAutofit/>
          </a:bodyPr>
          <a:lstStyle/>
          <a:p>
            <a:pPr marL="0" marR="0" lvl="0" indent="0"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understand the limitations of using a walkie talkie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99460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A65A1D01-8709-6BB9-0348-3BCB501EA8C5}"/>
            </a:ext>
          </a:extLst>
        </p:cNvPr>
        <p:cNvGrpSpPr/>
        <p:nvPr/>
      </p:nvGrpSpPr>
      <p:grpSpPr>
        <a:xfrm>
          <a:off x="0" y="0"/>
          <a:ext cx="0" cy="0"/>
          <a:chOff x="0" y="0"/>
          <a:chExt cx="0" cy="0"/>
        </a:xfrm>
      </p:grpSpPr>
      <p:sp>
        <p:nvSpPr>
          <p:cNvPr id="152" name="Google Shape;152;p8">
            <a:extLst>
              <a:ext uri="{FF2B5EF4-FFF2-40B4-BE49-F238E27FC236}">
                <a16:creationId xmlns:a16="http://schemas.microsoft.com/office/drawing/2014/main" id="{48F0E994-869B-157D-1E59-17A3E1AE4656}"/>
              </a:ext>
            </a:extLst>
          </p:cNvPr>
          <p:cNvSpPr/>
          <p:nvPr/>
        </p:nvSpPr>
        <p:spPr>
          <a:xfrm>
            <a:off x="0" y="4913523"/>
            <a:ext cx="7696200" cy="1944477"/>
          </a:xfrm>
          <a:prstGeom prst="rect">
            <a:avLst/>
          </a:prstGeom>
          <a:solidFill>
            <a:schemeClr val="l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8">
            <a:extLst>
              <a:ext uri="{FF2B5EF4-FFF2-40B4-BE49-F238E27FC236}">
                <a16:creationId xmlns:a16="http://schemas.microsoft.com/office/drawing/2014/main" id="{C460D927-A5A9-003C-C187-A35D08779737}"/>
              </a:ext>
            </a:extLst>
          </p:cNvPr>
          <p:cNvSpPr/>
          <p:nvPr/>
        </p:nvSpPr>
        <p:spPr>
          <a:xfrm>
            <a:off x="0" y="85725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8">
            <a:extLst>
              <a:ext uri="{FF2B5EF4-FFF2-40B4-BE49-F238E27FC236}">
                <a16:creationId xmlns:a16="http://schemas.microsoft.com/office/drawing/2014/main" id="{F14B257E-9A8F-D756-BACD-7376AB40EF9D}"/>
              </a:ext>
            </a:extLst>
          </p:cNvPr>
          <p:cNvSpPr/>
          <p:nvPr/>
        </p:nvSpPr>
        <p:spPr>
          <a:xfrm>
            <a:off x="0" y="3917761"/>
            <a:ext cx="9144000" cy="2082989"/>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 name="Google Shape;207;p11">
            <a:extLst>
              <a:ext uri="{FF2B5EF4-FFF2-40B4-BE49-F238E27FC236}">
                <a16:creationId xmlns:a16="http://schemas.microsoft.com/office/drawing/2014/main" id="{0B036223-C68A-A482-74E6-A2B3CDC21A9D}"/>
              </a:ext>
            </a:extLst>
          </p:cNvPr>
          <p:cNvPicPr preferRelativeResize="0"/>
          <p:nvPr/>
        </p:nvPicPr>
        <p:blipFill rotWithShape="1">
          <a:blip r:embed="rId3">
            <a:alphaModFix/>
          </a:blip>
          <a:srcRect l="-1409"/>
          <a:stretch/>
        </p:blipFill>
        <p:spPr>
          <a:xfrm>
            <a:off x="-142975" y="-43300"/>
            <a:ext cx="10629751" cy="6944600"/>
          </a:xfrm>
          <a:prstGeom prst="rect">
            <a:avLst/>
          </a:prstGeom>
          <a:noFill/>
          <a:ln>
            <a:noFill/>
          </a:ln>
        </p:spPr>
      </p:pic>
      <p:sp>
        <p:nvSpPr>
          <p:cNvPr id="156" name="Google Shape;156;p8">
            <a:extLst>
              <a:ext uri="{FF2B5EF4-FFF2-40B4-BE49-F238E27FC236}">
                <a16:creationId xmlns:a16="http://schemas.microsoft.com/office/drawing/2014/main" id="{ADF25506-FA80-F6C6-FE9C-08F84702E1D2}"/>
              </a:ext>
            </a:extLst>
          </p:cNvPr>
          <p:cNvSpPr txBox="1">
            <a:spLocks noGrp="1"/>
          </p:cNvSpPr>
          <p:nvPr>
            <p:ph type="ctrTitle"/>
          </p:nvPr>
        </p:nvSpPr>
        <p:spPr>
          <a:xfrm>
            <a:off x="115614" y="293087"/>
            <a:ext cx="5198489" cy="5641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sz="2700" dirty="0">
                <a:solidFill>
                  <a:srgbClr val="262626"/>
                </a:solidFill>
              </a:rPr>
              <a:t>Radio Scouting Skills Stage 2</a:t>
            </a:r>
            <a:endParaRPr dirty="0"/>
          </a:p>
        </p:txBody>
      </p:sp>
      <p:pic>
        <p:nvPicPr>
          <p:cNvPr id="4" name="Picture 3">
            <a:extLst>
              <a:ext uri="{FF2B5EF4-FFF2-40B4-BE49-F238E27FC236}">
                <a16:creationId xmlns:a16="http://schemas.microsoft.com/office/drawing/2014/main" id="{C997B764-0D26-25BE-C257-D73E658BF97C}"/>
              </a:ext>
            </a:extLst>
          </p:cNvPr>
          <p:cNvPicPr>
            <a:picLocks noChangeAspect="1"/>
          </p:cNvPicPr>
          <p:nvPr/>
        </p:nvPicPr>
        <p:blipFill>
          <a:blip r:embed="rId4"/>
          <a:stretch>
            <a:fillRect/>
          </a:stretch>
        </p:blipFill>
        <p:spPr>
          <a:xfrm>
            <a:off x="4477050" y="-43300"/>
            <a:ext cx="1141853" cy="1459838"/>
          </a:xfrm>
          <a:prstGeom prst="rect">
            <a:avLst/>
          </a:prstGeom>
        </p:spPr>
      </p:pic>
    </p:spTree>
    <p:extLst>
      <p:ext uri="{BB962C8B-B14F-4D97-AF65-F5344CB8AC3E}">
        <p14:creationId xmlns:p14="http://schemas.microsoft.com/office/powerpoint/2010/main" val="697977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txBox="1">
            <a:spLocks noGrp="1"/>
          </p:cNvSpPr>
          <p:nvPr>
            <p:ph type="title"/>
          </p:nvPr>
        </p:nvSpPr>
        <p:spPr>
          <a:xfrm>
            <a:off x="0" y="0"/>
            <a:ext cx="9144000" cy="77202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Stage 2 - Competency Statements</a:t>
            </a:r>
            <a:endParaRPr dirty="0"/>
          </a:p>
        </p:txBody>
      </p:sp>
      <p:grpSp>
        <p:nvGrpSpPr>
          <p:cNvPr id="323" name="Google Shape;323;p21"/>
          <p:cNvGrpSpPr/>
          <p:nvPr/>
        </p:nvGrpSpPr>
        <p:grpSpPr>
          <a:xfrm>
            <a:off x="628650" y="968969"/>
            <a:ext cx="7886700" cy="4113513"/>
            <a:chOff x="0" y="643"/>
            <a:chExt cx="7886700" cy="4113513"/>
          </a:xfrm>
        </p:grpSpPr>
        <p:sp>
          <p:nvSpPr>
            <p:cNvPr id="324" name="Google Shape;324;p21"/>
            <p:cNvSpPr/>
            <p:nvPr/>
          </p:nvSpPr>
          <p:spPr>
            <a:xfrm>
              <a:off x="0" y="643"/>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1"/>
            <p:cNvSpPr txBox="1"/>
            <p:nvPr/>
          </p:nvSpPr>
          <p:spPr>
            <a:xfrm>
              <a:off x="24487" y="25130"/>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sz="1400" b="0" i="0" u="none" strike="noStrike" cap="none">
                <a:solidFill>
                  <a:srgbClr val="000000"/>
                </a:solidFill>
                <a:latin typeface="Arial"/>
                <a:ea typeface="Arial"/>
                <a:cs typeface="Arial"/>
                <a:sym typeface="Arial"/>
              </a:endParaRPr>
            </a:p>
          </p:txBody>
        </p:sp>
        <p:sp>
          <p:nvSpPr>
            <p:cNvPr id="326" name="Google Shape;326;p21"/>
            <p:cNvSpPr/>
            <p:nvPr/>
          </p:nvSpPr>
          <p:spPr>
            <a:xfrm>
              <a:off x="0" y="516627"/>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1"/>
            <p:cNvSpPr txBox="1"/>
            <p:nvPr/>
          </p:nvSpPr>
          <p:spPr>
            <a:xfrm>
              <a:off x="24487" y="541114"/>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where Sound, Radio and Light frequencies are with</a:t>
              </a:r>
              <a:r>
                <a:rPr lang="en-US" sz="1500" b="1">
                  <a:solidFill>
                    <a:schemeClr val="lt1"/>
                  </a:solidFill>
                </a:rPr>
                <a:t> regard to</a:t>
              </a:r>
              <a:r>
                <a:rPr lang="en-US" sz="1500" b="1" i="0" u="none" strike="noStrike" cap="none">
                  <a:solidFill>
                    <a:schemeClr val="lt1"/>
                  </a:solidFill>
                  <a:latin typeface="Arial"/>
                  <a:ea typeface="Arial"/>
                  <a:cs typeface="Arial"/>
                  <a:sym typeface="Arial"/>
                </a:rPr>
                <a:t> the Spectrum of Electro Magnetic Frequencies</a:t>
              </a:r>
              <a:endParaRPr sz="1400" b="0" i="0" u="none" strike="noStrike" cap="none">
                <a:solidFill>
                  <a:srgbClr val="000000"/>
                </a:solidFill>
                <a:latin typeface="Arial"/>
                <a:ea typeface="Arial"/>
                <a:cs typeface="Arial"/>
                <a:sym typeface="Arial"/>
              </a:endParaRPr>
            </a:p>
          </p:txBody>
        </p:sp>
        <p:sp>
          <p:nvSpPr>
            <p:cNvPr id="328" name="Google Shape;328;p21"/>
            <p:cNvSpPr/>
            <p:nvPr/>
          </p:nvSpPr>
          <p:spPr>
            <a:xfrm>
              <a:off x="0" y="1032611"/>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1"/>
            <p:cNvSpPr txBox="1"/>
            <p:nvPr/>
          </p:nvSpPr>
          <p:spPr>
            <a:xfrm>
              <a:off x="24487" y="1057098"/>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main parts of an Amateur Radio Station – Antenna, PSU, receiver, transmitter etc</a:t>
              </a:r>
              <a:endParaRPr sz="1500" b="1" i="0" u="none" strike="noStrike" cap="none">
                <a:solidFill>
                  <a:schemeClr val="lt1"/>
                </a:solidFill>
                <a:latin typeface="Arial"/>
                <a:ea typeface="Arial"/>
                <a:cs typeface="Arial"/>
                <a:sym typeface="Arial"/>
              </a:endParaRPr>
            </a:p>
          </p:txBody>
        </p:sp>
        <p:sp>
          <p:nvSpPr>
            <p:cNvPr id="330" name="Google Shape;330;p21"/>
            <p:cNvSpPr/>
            <p:nvPr/>
          </p:nvSpPr>
          <p:spPr>
            <a:xfrm>
              <a:off x="0" y="1548595"/>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1"/>
            <p:cNvSpPr txBox="1"/>
            <p:nvPr/>
          </p:nvSpPr>
          <p:spPr>
            <a:xfrm>
              <a:off x="24487" y="1573082"/>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Know what short wave listening is and I can recognize morse code, data and voice signals</a:t>
              </a:r>
              <a:endParaRPr sz="1400" b="0" i="0" u="none" strike="noStrike" cap="none">
                <a:solidFill>
                  <a:srgbClr val="000000"/>
                </a:solidFill>
                <a:latin typeface="Arial"/>
                <a:ea typeface="Arial"/>
                <a:cs typeface="Arial"/>
                <a:sym typeface="Arial"/>
              </a:endParaRPr>
            </a:p>
          </p:txBody>
        </p:sp>
        <p:sp>
          <p:nvSpPr>
            <p:cNvPr id="332" name="Google Shape;332;p21"/>
            <p:cNvSpPr/>
            <p:nvPr/>
          </p:nvSpPr>
          <p:spPr>
            <a:xfrm>
              <a:off x="0" y="2064578"/>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1"/>
            <p:cNvSpPr txBox="1"/>
            <p:nvPr/>
          </p:nvSpPr>
          <p:spPr>
            <a:xfrm>
              <a:off x="24487" y="2089065"/>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the RST system for signal reporting is</a:t>
              </a:r>
              <a:endParaRPr sz="1400" b="0" i="0" u="none" strike="noStrike" cap="none">
                <a:solidFill>
                  <a:srgbClr val="000000"/>
                </a:solidFill>
                <a:latin typeface="Arial"/>
                <a:ea typeface="Arial"/>
                <a:cs typeface="Arial"/>
                <a:sym typeface="Arial"/>
              </a:endParaRPr>
            </a:p>
          </p:txBody>
        </p:sp>
        <p:sp>
          <p:nvSpPr>
            <p:cNvPr id="334" name="Google Shape;334;p21"/>
            <p:cNvSpPr/>
            <p:nvPr/>
          </p:nvSpPr>
          <p:spPr>
            <a:xfrm>
              <a:off x="0" y="2580562"/>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1"/>
            <p:cNvSpPr txBox="1"/>
            <p:nvPr/>
          </p:nvSpPr>
          <p:spPr>
            <a:xfrm>
              <a:off x="24487" y="2605049"/>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look up a callsign on qrz.com and I know how to log a QSO</a:t>
              </a:r>
              <a:endParaRPr sz="1400" b="0" i="0" u="none" strike="noStrike" cap="none">
                <a:solidFill>
                  <a:srgbClr val="000000"/>
                </a:solidFill>
                <a:latin typeface="Arial"/>
                <a:ea typeface="Arial"/>
                <a:cs typeface="Arial"/>
                <a:sym typeface="Arial"/>
              </a:endParaRPr>
            </a:p>
          </p:txBody>
        </p:sp>
        <p:sp>
          <p:nvSpPr>
            <p:cNvPr id="336" name="Google Shape;336;p21"/>
            <p:cNvSpPr/>
            <p:nvPr/>
          </p:nvSpPr>
          <p:spPr>
            <a:xfrm>
              <a:off x="0" y="3096546"/>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1"/>
            <p:cNvSpPr txBox="1"/>
            <p:nvPr/>
          </p:nvSpPr>
          <p:spPr>
            <a:xfrm>
              <a:off x="24487" y="3121033"/>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listened to and tuned a radio, identified morse code, data and voice signals</a:t>
              </a:r>
              <a:r>
                <a:rPr lang="en-US" sz="1500" b="1">
                  <a:solidFill>
                    <a:schemeClr val="lt1"/>
                  </a:solidFill>
                </a:rPr>
                <a:t>, </a:t>
              </a:r>
              <a:r>
                <a:rPr lang="en-US" sz="1500" b="1" i="0" u="none" strike="noStrike" cap="none">
                  <a:solidFill>
                    <a:schemeClr val="lt1"/>
                  </a:solidFill>
                  <a:latin typeface="Arial"/>
                  <a:ea typeface="Arial"/>
                  <a:cs typeface="Arial"/>
                  <a:sym typeface="Arial"/>
                </a:rPr>
                <a:t>logged 5 voice stations/QSO’s and have identified the operators country</a:t>
              </a:r>
              <a:endParaRPr sz="1400" b="0" i="0" u="none" strike="noStrike" cap="none">
                <a:solidFill>
                  <a:srgbClr val="000000"/>
                </a:solidFill>
                <a:latin typeface="Arial"/>
                <a:ea typeface="Arial"/>
                <a:cs typeface="Arial"/>
                <a:sym typeface="Arial"/>
              </a:endParaRPr>
            </a:p>
          </p:txBody>
        </p:sp>
        <p:sp>
          <p:nvSpPr>
            <p:cNvPr id="338" name="Google Shape;338;p21"/>
            <p:cNvSpPr/>
            <p:nvPr/>
          </p:nvSpPr>
          <p:spPr>
            <a:xfrm>
              <a:off x="0" y="3612530"/>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1"/>
            <p:cNvSpPr txBox="1"/>
            <p:nvPr/>
          </p:nvSpPr>
          <p:spPr>
            <a:xfrm>
              <a:off x="24487" y="3637017"/>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have operated an amateur or marine radio and </a:t>
              </a:r>
              <a:r>
                <a:rPr lang="en-US" sz="1500" b="1" dirty="0">
                  <a:solidFill>
                    <a:schemeClr val="lt1"/>
                  </a:solidFill>
                </a:rPr>
                <a:t>given my name and station callsign using the phonetic alphabet </a:t>
              </a:r>
              <a:r>
                <a:rPr lang="en-US" sz="1500" b="1" i="0" u="none" strike="noStrike" cap="none" dirty="0">
                  <a:solidFill>
                    <a:schemeClr val="lt1"/>
                  </a:solidFill>
                  <a:latin typeface="Arial"/>
                  <a:ea typeface="Arial"/>
                  <a:cs typeface="Arial"/>
                  <a:sym typeface="Arial"/>
                </a:rPr>
                <a:t>and spoken on the radio to another operator</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2"/>
          <p:cNvSpPr txBox="1"/>
          <p:nvPr/>
        </p:nvSpPr>
        <p:spPr>
          <a:xfrm>
            <a:off x="171450" y="0"/>
            <a:ext cx="88011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Electric Circuits &amp; Electro Magnetic Fields</a:t>
            </a:r>
            <a:endParaRPr sz="1400" b="0" i="0" u="none" strike="noStrike" cap="none">
              <a:solidFill>
                <a:srgbClr val="000000"/>
              </a:solidFill>
              <a:latin typeface="Arial"/>
              <a:ea typeface="Arial"/>
              <a:cs typeface="Arial"/>
              <a:sym typeface="Arial"/>
            </a:endParaRPr>
          </a:p>
        </p:txBody>
      </p:sp>
      <p:sp>
        <p:nvSpPr>
          <p:cNvPr id="345" name="Google Shape;345;p22"/>
          <p:cNvSpPr txBox="1"/>
          <p:nvPr/>
        </p:nvSpPr>
        <p:spPr>
          <a:xfrm>
            <a:off x="154517" y="3048000"/>
            <a:ext cx="3813363" cy="21823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circuit is a closed loop that electricity can travel in.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source of electricity, such as a battery, provides the electrical energy.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switch turns the circuit on and off</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 The “load” a bulb, a motor etc is what we want the circuit to do. </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346" name="Google Shape;346;p22"/>
          <p:cNvPicPr preferRelativeResize="0"/>
          <p:nvPr/>
        </p:nvPicPr>
        <p:blipFill rotWithShape="1">
          <a:blip r:embed="rId3">
            <a:alphaModFix/>
          </a:blip>
          <a:srcRect/>
          <a:stretch/>
        </p:blipFill>
        <p:spPr>
          <a:xfrm>
            <a:off x="306820" y="990600"/>
            <a:ext cx="3508755" cy="1881147"/>
          </a:xfrm>
          <a:prstGeom prst="rect">
            <a:avLst/>
          </a:prstGeom>
          <a:noFill/>
          <a:ln>
            <a:noFill/>
          </a:ln>
        </p:spPr>
      </p:pic>
      <p:pic>
        <p:nvPicPr>
          <p:cNvPr id="347" name="Google Shape;347;p22" descr="Magnetic Field Around Conductor Explained - saVRee"/>
          <p:cNvPicPr preferRelativeResize="0"/>
          <p:nvPr/>
        </p:nvPicPr>
        <p:blipFill rotWithShape="1">
          <a:blip r:embed="rId4">
            <a:alphaModFix/>
          </a:blip>
          <a:srcRect/>
          <a:stretch/>
        </p:blipFill>
        <p:spPr>
          <a:xfrm>
            <a:off x="3967880" y="1004711"/>
            <a:ext cx="4738011" cy="2064654"/>
          </a:xfrm>
          <a:prstGeom prst="rect">
            <a:avLst/>
          </a:prstGeom>
          <a:noFill/>
          <a:ln>
            <a:noFill/>
          </a:ln>
        </p:spPr>
      </p:pic>
      <p:sp>
        <p:nvSpPr>
          <p:cNvPr id="348" name="Google Shape;348;p22"/>
          <p:cNvSpPr txBox="1"/>
          <p:nvPr/>
        </p:nvSpPr>
        <p:spPr>
          <a:xfrm>
            <a:off x="4413271" y="3048000"/>
            <a:ext cx="4292620" cy="21823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When an electric current flows in a circuit it also generates electro magnetic waves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This can be demonstrated by putting a compass inside the circuit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We can also use magnets with conductors to generate electricity and create motors as well as microphones, loudspeakers and even radio waves!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a:spLocks noGrp="1"/>
          </p:cNvSpPr>
          <p:nvPr>
            <p:ph type="title"/>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t>The Spectrum of Electro Magnetic Frequencies</a:t>
            </a:r>
            <a:endParaRPr/>
          </a:p>
        </p:txBody>
      </p:sp>
      <p:pic>
        <p:nvPicPr>
          <p:cNvPr id="354" name="Google Shape;354;p24"/>
          <p:cNvPicPr preferRelativeResize="0"/>
          <p:nvPr/>
        </p:nvPicPr>
        <p:blipFill rotWithShape="1">
          <a:blip r:embed="rId3">
            <a:alphaModFix/>
          </a:blip>
          <a:srcRect/>
          <a:stretch/>
        </p:blipFill>
        <p:spPr>
          <a:xfrm>
            <a:off x="76200" y="609600"/>
            <a:ext cx="9067800" cy="4800600"/>
          </a:xfrm>
          <a:prstGeom prst="rect">
            <a:avLst/>
          </a:prstGeom>
          <a:noFill/>
          <a:ln>
            <a:noFill/>
          </a:ln>
        </p:spPr>
      </p:pic>
      <p:sp>
        <p:nvSpPr>
          <p:cNvPr id="355" name="Google Shape;355;p24"/>
          <p:cNvSpPr/>
          <p:nvPr/>
        </p:nvSpPr>
        <p:spPr>
          <a:xfrm rot="5400000">
            <a:off x="7315200" y="1318260"/>
            <a:ext cx="304800" cy="2743200"/>
          </a:xfrm>
          <a:prstGeom prst="leftBrace">
            <a:avLst>
              <a:gd name="adj1" fmla="val 8333"/>
              <a:gd name="adj2" fmla="val 50000"/>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txBox="1"/>
          <p:nvPr/>
        </p:nvSpPr>
        <p:spPr>
          <a:xfrm>
            <a:off x="5849550" y="2229675"/>
            <a:ext cx="329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E02C0E"/>
                </a:solidFill>
              </a:rPr>
              <a:t>Ionising – Generally Very Dangerous</a:t>
            </a:r>
            <a:endParaRPr sz="1400" b="1" i="0" u="none" strike="noStrike" cap="none">
              <a:solidFill>
                <a:srgbClr val="E02C0E"/>
              </a:solidFill>
            </a:endParaRPr>
          </a:p>
        </p:txBody>
      </p:sp>
      <p:sp>
        <p:nvSpPr>
          <p:cNvPr id="357" name="Google Shape;357;p24"/>
          <p:cNvSpPr/>
          <p:nvPr/>
        </p:nvSpPr>
        <p:spPr>
          <a:xfrm rot="-5400000">
            <a:off x="3277675" y="924425"/>
            <a:ext cx="349500" cy="4981800"/>
          </a:xfrm>
          <a:prstGeom prst="leftBrace">
            <a:avLst>
              <a:gd name="adj1" fmla="val 8333"/>
              <a:gd name="adj2" fmla="val 56521"/>
            </a:avLst>
          </a:prstGeom>
          <a:noFill/>
          <a:ln w="285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2D050"/>
              </a:solidFill>
              <a:latin typeface="Arial"/>
              <a:ea typeface="Arial"/>
              <a:cs typeface="Arial"/>
              <a:sym typeface="Arial"/>
            </a:endParaRPr>
          </a:p>
        </p:txBody>
      </p:sp>
      <p:sp>
        <p:nvSpPr>
          <p:cNvPr id="358" name="Google Shape;358;p24"/>
          <p:cNvSpPr txBox="1"/>
          <p:nvPr/>
        </p:nvSpPr>
        <p:spPr>
          <a:xfrm>
            <a:off x="419775" y="5410200"/>
            <a:ext cx="6364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A650"/>
                </a:solidFill>
                <a:highlight>
                  <a:schemeClr val="lt1"/>
                </a:highlight>
              </a:rPr>
              <a:t>Non-ionising – Generally not dangerous unless very high power</a:t>
            </a:r>
            <a:endParaRPr sz="1400" b="1" i="0" u="none" strike="noStrike" cap="none">
              <a:solidFill>
                <a:srgbClr val="00A650"/>
              </a:solidFill>
              <a:highlight>
                <a:schemeClr val="lt1"/>
              </a:highlight>
            </a:endParaRPr>
          </a:p>
        </p:txBody>
      </p:sp>
      <p:cxnSp>
        <p:nvCxnSpPr>
          <p:cNvPr id="359" name="Google Shape;359;p24"/>
          <p:cNvCxnSpPr/>
          <p:nvPr/>
        </p:nvCxnSpPr>
        <p:spPr>
          <a:xfrm rot="10800000">
            <a:off x="3411700" y="3590075"/>
            <a:ext cx="36900" cy="1834500"/>
          </a:xfrm>
          <a:prstGeom prst="straightConnector1">
            <a:avLst/>
          </a:prstGeom>
          <a:noFill/>
          <a:ln w="28575" cap="flat" cmpd="sng">
            <a:solidFill>
              <a:srgbClr val="00A64F"/>
            </a:solidFill>
            <a:prstDash val="solid"/>
            <a:round/>
            <a:headEnd type="none" w="med" len="med"/>
            <a:tailEnd type="triangle" w="med" len="med"/>
          </a:ln>
        </p:spPr>
      </p:cxnSp>
      <p:sp>
        <p:nvSpPr>
          <p:cNvPr id="360" name="Google Shape;360;p24"/>
          <p:cNvSpPr txBox="1"/>
          <p:nvPr/>
        </p:nvSpPr>
        <p:spPr>
          <a:xfrm>
            <a:off x="162750" y="3429000"/>
            <a:ext cx="1931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00A650"/>
                </a:solidFill>
                <a:highlight>
                  <a:schemeClr val="lt1"/>
                </a:highlight>
              </a:rPr>
              <a:t>Most waves in the Audio range are physical waves*</a:t>
            </a:r>
            <a:endParaRPr sz="1400" b="1" i="0" u="none" strike="noStrike" cap="none">
              <a:solidFill>
                <a:srgbClr val="00A650"/>
              </a:solidFill>
              <a:highlight>
                <a:schemeClr val="lt1"/>
              </a:highlight>
            </a:endParaRPr>
          </a:p>
        </p:txBody>
      </p:sp>
      <p:sp>
        <p:nvSpPr>
          <p:cNvPr id="361" name="Google Shape;361;p24"/>
          <p:cNvSpPr txBox="1"/>
          <p:nvPr/>
        </p:nvSpPr>
        <p:spPr>
          <a:xfrm>
            <a:off x="1860750" y="6245950"/>
            <a:ext cx="70989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chemeClr val="lt1"/>
                </a:solidFill>
              </a:rPr>
              <a:t>*</a:t>
            </a:r>
            <a:r>
              <a:rPr lang="en-US" sz="900" u="sng">
                <a:solidFill>
                  <a:schemeClr val="hlink"/>
                </a:solidFill>
                <a:hlinkClick r:id="rId4"/>
              </a:rPr>
              <a:t>https://hypertextbook.com/facts/2001/ElizabethWong.shtml#:~:text=However%2C%20it%20has%20been%20discovered,Low%20Frequency%20(ULF)%20range</a:t>
            </a:r>
            <a:r>
              <a:rPr lang="en-US" sz="900">
                <a:solidFill>
                  <a:schemeClr val="lt1"/>
                </a:solidFill>
              </a:rPr>
              <a:t>.</a:t>
            </a:r>
            <a:endParaRPr sz="900">
              <a:solidFill>
                <a:schemeClr val="lt1"/>
              </a:solidFill>
            </a:endParaRPr>
          </a:p>
          <a:p>
            <a:pPr marL="0" lvl="0" indent="0" algn="l" rtl="0">
              <a:spcBef>
                <a:spcPts val="0"/>
              </a:spcBef>
              <a:spcAft>
                <a:spcPts val="0"/>
              </a:spcAft>
              <a:buNone/>
            </a:pPr>
            <a:endParaRPr sz="9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19" name="Rectangle 18">
            <a:extLst>
              <a:ext uri="{FF2B5EF4-FFF2-40B4-BE49-F238E27FC236}">
                <a16:creationId xmlns:a16="http://schemas.microsoft.com/office/drawing/2014/main" id="{0BD72538-FD07-2615-A499-BF68D381B496}"/>
              </a:ext>
            </a:extLst>
          </p:cNvPr>
          <p:cNvSpPr/>
          <p:nvPr/>
        </p:nvSpPr>
        <p:spPr>
          <a:xfrm>
            <a:off x="5707117" y="3429000"/>
            <a:ext cx="3436883" cy="28982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F577A2-AA6D-8C63-4F9E-F871EC2261E3}"/>
              </a:ext>
            </a:extLst>
          </p:cNvPr>
          <p:cNvSpPr/>
          <p:nvPr/>
        </p:nvSpPr>
        <p:spPr>
          <a:xfrm>
            <a:off x="2690650" y="5107597"/>
            <a:ext cx="599088" cy="100298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Google Shape;366;p23"/>
          <p:cNvSpPr txBox="1">
            <a:spLocks noGrp="1"/>
          </p:cNvSpPr>
          <p:nvPr>
            <p:ph type="title"/>
          </p:nvPr>
        </p:nvSpPr>
        <p:spPr>
          <a:xfrm>
            <a:off x="457200" y="60978"/>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dirty="0">
                <a:solidFill>
                  <a:srgbClr val="00B050"/>
                </a:solidFill>
              </a:rPr>
              <a:t>Lets play! – Learn by doing</a:t>
            </a:r>
            <a:endParaRPr dirty="0"/>
          </a:p>
        </p:txBody>
      </p:sp>
      <p:sp>
        <p:nvSpPr>
          <p:cNvPr id="367" name="Google Shape;367;p23"/>
          <p:cNvSpPr txBox="1">
            <a:spLocks noGrp="1"/>
          </p:cNvSpPr>
          <p:nvPr>
            <p:ph type="body" idx="1"/>
          </p:nvPr>
        </p:nvSpPr>
        <p:spPr>
          <a:xfrm>
            <a:off x="86700" y="888908"/>
            <a:ext cx="8970600" cy="1981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Demo EMF with Compass and Batteries</a:t>
            </a:r>
          </a:p>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Observe how an electric current creates a magnetic field that influence a compass bay shorting 9v battery leads beside a compass.</a:t>
            </a:r>
            <a:endParaRPr sz="2200" dirty="0">
              <a:solidFill>
                <a:srgbClr val="0070C0"/>
              </a:solidFill>
            </a:endParaRPr>
          </a:p>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B</a:t>
            </a:r>
            <a:r>
              <a:rPr lang="en-US" sz="2200" dirty="0">
                <a:solidFill>
                  <a:srgbClr val="0070C0"/>
                </a:solidFill>
                <a:latin typeface="Calibri"/>
                <a:ea typeface="Calibri"/>
                <a:cs typeface="Calibri"/>
                <a:sym typeface="Calibri"/>
              </a:rPr>
              <a:t>uild a simple morse code sender circuit with a </a:t>
            </a:r>
            <a:r>
              <a:rPr lang="en-US" sz="2200" dirty="0">
                <a:solidFill>
                  <a:srgbClr val="0070C0"/>
                </a:solidFill>
              </a:rPr>
              <a:t>power source (Battery), switch (Tin Foil “key”) and load (buzzer)</a:t>
            </a:r>
            <a:endParaRPr dirty="0"/>
          </a:p>
          <a:p>
            <a:pPr marL="342900" lvl="0" indent="-342900" algn="l" rtl="0">
              <a:lnSpc>
                <a:spcPct val="100000"/>
              </a:lnSpc>
              <a:spcBef>
                <a:spcPts val="440"/>
              </a:spcBef>
              <a:spcAft>
                <a:spcPts val="0"/>
              </a:spcAft>
              <a:buClr>
                <a:srgbClr val="0070C0"/>
              </a:buClr>
              <a:buSzPts val="2200"/>
              <a:buChar char="•"/>
            </a:pPr>
            <a:r>
              <a:rPr lang="en-US" sz="2200" dirty="0">
                <a:solidFill>
                  <a:srgbClr val="0070C0"/>
                </a:solidFill>
              </a:rPr>
              <a:t>Build and test your circuit – send SOS in morse – Can you send from yours to someone else’s station?</a:t>
            </a:r>
            <a:endParaRPr dirty="0"/>
          </a:p>
          <a:p>
            <a:pPr marL="457200" lvl="0" indent="0" algn="l" rtl="0">
              <a:lnSpc>
                <a:spcPct val="100000"/>
              </a:lnSpc>
              <a:spcBef>
                <a:spcPts val="440"/>
              </a:spcBef>
              <a:spcAft>
                <a:spcPts val="0"/>
              </a:spcAft>
              <a:buNone/>
            </a:pPr>
            <a:endParaRPr dirty="0"/>
          </a:p>
          <a:p>
            <a:pPr marL="0" lvl="0" indent="0" algn="l" rtl="0">
              <a:lnSpc>
                <a:spcPct val="100000"/>
              </a:lnSpc>
              <a:spcBef>
                <a:spcPts val="440"/>
              </a:spcBef>
              <a:spcAft>
                <a:spcPts val="0"/>
              </a:spcAft>
              <a:buClr>
                <a:schemeClr val="dk1"/>
              </a:buClr>
              <a:buSzPts val="2200"/>
              <a:buNone/>
            </a:pPr>
            <a:endParaRPr sz="2200" dirty="0">
              <a:solidFill>
                <a:srgbClr val="0070C0"/>
              </a:solidFill>
            </a:endParaRPr>
          </a:p>
        </p:txBody>
      </p:sp>
      <p:pic>
        <p:nvPicPr>
          <p:cNvPr id="368" name="Google Shape;368;p23" descr="Confuse a compass with electricity ..."/>
          <p:cNvPicPr preferRelativeResize="0"/>
          <p:nvPr/>
        </p:nvPicPr>
        <p:blipFill rotWithShape="1">
          <a:blip r:embed="rId3">
            <a:alphaModFix/>
          </a:blip>
          <a:srcRect/>
          <a:stretch/>
        </p:blipFill>
        <p:spPr>
          <a:xfrm>
            <a:off x="86754" y="3429000"/>
            <a:ext cx="1763067" cy="1132936"/>
          </a:xfrm>
          <a:prstGeom prst="rect">
            <a:avLst/>
          </a:prstGeom>
          <a:noFill/>
          <a:ln>
            <a:noFill/>
          </a:ln>
        </p:spPr>
      </p:pic>
      <p:pic>
        <p:nvPicPr>
          <p:cNvPr id="369" name="Google Shape;369;p23"/>
          <p:cNvPicPr preferRelativeResize="0"/>
          <p:nvPr/>
        </p:nvPicPr>
        <p:blipFill rotWithShape="1">
          <a:blip r:embed="rId4">
            <a:alphaModFix/>
          </a:blip>
          <a:srcRect/>
          <a:stretch/>
        </p:blipFill>
        <p:spPr>
          <a:xfrm>
            <a:off x="86754" y="4657818"/>
            <a:ext cx="1763067" cy="839092"/>
          </a:xfrm>
          <a:prstGeom prst="rect">
            <a:avLst/>
          </a:prstGeom>
          <a:noFill/>
          <a:ln>
            <a:noFill/>
          </a:ln>
        </p:spPr>
      </p:pic>
      <p:sp>
        <p:nvSpPr>
          <p:cNvPr id="2" name="Rectangle 1">
            <a:extLst>
              <a:ext uri="{FF2B5EF4-FFF2-40B4-BE49-F238E27FC236}">
                <a16:creationId xmlns:a16="http://schemas.microsoft.com/office/drawing/2014/main" id="{5E979038-0D2C-BED4-D605-86A451C36DFB}"/>
              </a:ext>
            </a:extLst>
          </p:cNvPr>
          <p:cNvSpPr/>
          <p:nvPr/>
        </p:nvSpPr>
        <p:spPr>
          <a:xfrm>
            <a:off x="3678621" y="3595843"/>
            <a:ext cx="893379" cy="2438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3" name="Oval 2">
            <a:extLst>
              <a:ext uri="{FF2B5EF4-FFF2-40B4-BE49-F238E27FC236}">
                <a16:creationId xmlns:a16="http://schemas.microsoft.com/office/drawing/2014/main" id="{7F782CDB-5125-0B01-364B-3ECF4658019B}"/>
              </a:ext>
            </a:extLst>
          </p:cNvPr>
          <p:cNvSpPr/>
          <p:nvPr/>
        </p:nvSpPr>
        <p:spPr>
          <a:xfrm>
            <a:off x="4025464" y="3944175"/>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5" name="Oval 4">
            <a:extLst>
              <a:ext uri="{FF2B5EF4-FFF2-40B4-BE49-F238E27FC236}">
                <a16:creationId xmlns:a16="http://schemas.microsoft.com/office/drawing/2014/main" id="{E74C240B-D773-5FFB-2D68-F6D2E16A6B71}"/>
              </a:ext>
            </a:extLst>
          </p:cNvPr>
          <p:cNvSpPr/>
          <p:nvPr/>
        </p:nvSpPr>
        <p:spPr>
          <a:xfrm>
            <a:off x="4025464" y="5301492"/>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a:extLst>
              <a:ext uri="{FF2B5EF4-FFF2-40B4-BE49-F238E27FC236}">
                <a16:creationId xmlns:a16="http://schemas.microsoft.com/office/drawing/2014/main" id="{DCFD47E6-36AC-80C9-C147-B3040269CBE8}"/>
              </a:ext>
            </a:extLst>
          </p:cNvPr>
          <p:cNvSpPr txBox="1"/>
          <p:nvPr/>
        </p:nvSpPr>
        <p:spPr>
          <a:xfrm>
            <a:off x="3909859" y="3429000"/>
            <a:ext cx="425116" cy="584775"/>
          </a:xfrm>
          <a:prstGeom prst="rect">
            <a:avLst/>
          </a:prstGeom>
          <a:noFill/>
        </p:spPr>
        <p:txBody>
          <a:bodyPr wrap="none" rtlCol="0">
            <a:spAutoFit/>
          </a:bodyPr>
          <a:lstStyle/>
          <a:p>
            <a:r>
              <a:rPr lang="en-US" sz="3200" b="1" dirty="0"/>
              <a:t>+</a:t>
            </a:r>
          </a:p>
        </p:txBody>
      </p:sp>
      <p:sp>
        <p:nvSpPr>
          <p:cNvPr id="7" name="TextBox 6">
            <a:extLst>
              <a:ext uri="{FF2B5EF4-FFF2-40B4-BE49-F238E27FC236}">
                <a16:creationId xmlns:a16="http://schemas.microsoft.com/office/drawing/2014/main" id="{B803C411-C83B-B981-87E2-FEB2E7E6441C}"/>
              </a:ext>
            </a:extLst>
          </p:cNvPr>
          <p:cNvSpPr txBox="1"/>
          <p:nvPr/>
        </p:nvSpPr>
        <p:spPr>
          <a:xfrm>
            <a:off x="3957152" y="5525810"/>
            <a:ext cx="320922" cy="584775"/>
          </a:xfrm>
          <a:prstGeom prst="rect">
            <a:avLst/>
          </a:prstGeom>
          <a:noFill/>
        </p:spPr>
        <p:txBody>
          <a:bodyPr wrap="none" rtlCol="0">
            <a:spAutoFit/>
          </a:bodyPr>
          <a:lstStyle/>
          <a:p>
            <a:r>
              <a:rPr lang="en-US" sz="3200" b="1" dirty="0"/>
              <a:t>-</a:t>
            </a:r>
          </a:p>
        </p:txBody>
      </p:sp>
      <p:sp>
        <p:nvSpPr>
          <p:cNvPr id="8" name="Can 7">
            <a:extLst>
              <a:ext uri="{FF2B5EF4-FFF2-40B4-BE49-F238E27FC236}">
                <a16:creationId xmlns:a16="http://schemas.microsoft.com/office/drawing/2014/main" id="{90E91AB1-6353-4D98-8BED-A9E01A12E6CB}"/>
              </a:ext>
            </a:extLst>
          </p:cNvPr>
          <p:cNvSpPr/>
          <p:nvPr/>
        </p:nvSpPr>
        <p:spPr>
          <a:xfrm rot="16200000">
            <a:off x="2640902" y="3866110"/>
            <a:ext cx="336331" cy="236835"/>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833E634A-37D1-55CA-3794-7349765AA9CE}"/>
              </a:ext>
            </a:extLst>
          </p:cNvPr>
          <p:cNvSpPr/>
          <p:nvPr/>
        </p:nvSpPr>
        <p:spPr>
          <a:xfrm>
            <a:off x="2942896" y="3821762"/>
            <a:ext cx="1103587" cy="172116"/>
          </a:xfrm>
          <a:custGeom>
            <a:avLst/>
            <a:gdLst>
              <a:gd name="connsiteX0" fmla="*/ 0 w 1103587"/>
              <a:gd name="connsiteY0" fmla="*/ 87656 h 172116"/>
              <a:gd name="connsiteX1" fmla="*/ 998483 w 1103587"/>
              <a:gd name="connsiteY1" fmla="*/ 108677 h 172116"/>
              <a:gd name="connsiteX2" fmla="*/ 1030014 w 1103587"/>
              <a:gd name="connsiteY2" fmla="*/ 140208 h 172116"/>
              <a:gd name="connsiteX3" fmla="*/ 1093076 w 1103587"/>
              <a:gd name="connsiteY3" fmla="*/ 171739 h 172116"/>
              <a:gd name="connsiteX4" fmla="*/ 1103587 w 1103587"/>
              <a:gd name="connsiteY4" fmla="*/ 171739 h 17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87" h="172116">
                <a:moveTo>
                  <a:pt x="0" y="87656"/>
                </a:moveTo>
                <a:cubicBezTo>
                  <a:pt x="332828" y="94663"/>
                  <a:pt x="763086" y="-126720"/>
                  <a:pt x="998483" y="108677"/>
                </a:cubicBezTo>
                <a:cubicBezTo>
                  <a:pt x="1008993" y="119187"/>
                  <a:pt x="1018595" y="130692"/>
                  <a:pt x="1030014" y="140208"/>
                </a:cubicBezTo>
                <a:cubicBezTo>
                  <a:pt x="1052033" y="158558"/>
                  <a:pt x="1065988" y="164967"/>
                  <a:pt x="1093076" y="171739"/>
                </a:cubicBezTo>
                <a:cubicBezTo>
                  <a:pt x="1096475" y="172589"/>
                  <a:pt x="1100083" y="171739"/>
                  <a:pt x="1103587" y="171739"/>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AB7E63A7-635E-B7CB-A4C2-7C514E2366FD}"/>
              </a:ext>
            </a:extLst>
          </p:cNvPr>
          <p:cNvSpPr/>
          <p:nvPr/>
        </p:nvSpPr>
        <p:spPr>
          <a:xfrm>
            <a:off x="2911365" y="4119625"/>
            <a:ext cx="1124607" cy="337211"/>
          </a:xfrm>
          <a:custGeom>
            <a:avLst/>
            <a:gdLst>
              <a:gd name="connsiteX0" fmla="*/ 0 w 1124607"/>
              <a:gd name="connsiteY0" fmla="*/ 0 h 337211"/>
              <a:gd name="connsiteX1" fmla="*/ 241738 w 1124607"/>
              <a:gd name="connsiteY1" fmla="*/ 115614 h 337211"/>
              <a:gd name="connsiteX2" fmla="*/ 378373 w 1124607"/>
              <a:gd name="connsiteY2" fmla="*/ 157655 h 337211"/>
              <a:gd name="connsiteX3" fmla="*/ 704193 w 1124607"/>
              <a:gd name="connsiteY3" fmla="*/ 231228 h 337211"/>
              <a:gd name="connsiteX4" fmla="*/ 966952 w 1124607"/>
              <a:gd name="connsiteY4" fmla="*/ 294290 h 337211"/>
              <a:gd name="connsiteX5" fmla="*/ 1051035 w 1124607"/>
              <a:gd name="connsiteY5" fmla="*/ 325821 h 337211"/>
              <a:gd name="connsiteX6" fmla="*/ 1082566 w 1124607"/>
              <a:gd name="connsiteY6" fmla="*/ 336331 h 337211"/>
              <a:gd name="connsiteX7" fmla="*/ 1124607 w 1124607"/>
              <a:gd name="connsiteY7" fmla="*/ 336331 h 33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607" h="337211">
                <a:moveTo>
                  <a:pt x="0" y="0"/>
                </a:moveTo>
                <a:cubicBezTo>
                  <a:pt x="80579" y="38538"/>
                  <a:pt x="159288" y="81260"/>
                  <a:pt x="241738" y="115614"/>
                </a:cubicBezTo>
                <a:cubicBezTo>
                  <a:pt x="285725" y="133942"/>
                  <a:pt x="332486" y="144807"/>
                  <a:pt x="378373" y="157655"/>
                </a:cubicBezTo>
                <a:cubicBezTo>
                  <a:pt x="550961" y="205979"/>
                  <a:pt x="492747" y="179795"/>
                  <a:pt x="704193" y="231228"/>
                </a:cubicBezTo>
                <a:cubicBezTo>
                  <a:pt x="990542" y="300880"/>
                  <a:pt x="800846" y="270559"/>
                  <a:pt x="966952" y="294290"/>
                </a:cubicBezTo>
                <a:cubicBezTo>
                  <a:pt x="1032259" y="326943"/>
                  <a:pt x="984255" y="306741"/>
                  <a:pt x="1051035" y="325821"/>
                </a:cubicBezTo>
                <a:cubicBezTo>
                  <a:pt x="1061688" y="328865"/>
                  <a:pt x="1071599" y="334764"/>
                  <a:pt x="1082566" y="336331"/>
                </a:cubicBezTo>
                <a:cubicBezTo>
                  <a:pt x="1096439" y="338313"/>
                  <a:pt x="1110593" y="336331"/>
                  <a:pt x="1124607" y="336331"/>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B26785-E12F-C63F-534F-5543C9B31431}"/>
              </a:ext>
            </a:extLst>
          </p:cNvPr>
          <p:cNvSpPr/>
          <p:nvPr/>
        </p:nvSpPr>
        <p:spPr>
          <a:xfrm>
            <a:off x="2740750" y="5191158"/>
            <a:ext cx="202146" cy="843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F60B7B-5F2D-69EE-4167-3C4B41318E43}"/>
              </a:ext>
            </a:extLst>
          </p:cNvPr>
          <p:cNvSpPr/>
          <p:nvPr/>
        </p:nvSpPr>
        <p:spPr>
          <a:xfrm>
            <a:off x="3008939" y="5191157"/>
            <a:ext cx="202146" cy="843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DABBD03B-04F7-F48D-135D-7F3C94CB526C}"/>
              </a:ext>
            </a:extLst>
          </p:cNvPr>
          <p:cNvSpPr/>
          <p:nvPr/>
        </p:nvSpPr>
        <p:spPr>
          <a:xfrm rot="18095056">
            <a:off x="2542352" y="4113453"/>
            <a:ext cx="1527999" cy="748858"/>
          </a:xfrm>
          <a:custGeom>
            <a:avLst/>
            <a:gdLst>
              <a:gd name="connsiteX0" fmla="*/ 0 w 1103587"/>
              <a:gd name="connsiteY0" fmla="*/ 87656 h 172116"/>
              <a:gd name="connsiteX1" fmla="*/ 998483 w 1103587"/>
              <a:gd name="connsiteY1" fmla="*/ 108677 h 172116"/>
              <a:gd name="connsiteX2" fmla="*/ 1030014 w 1103587"/>
              <a:gd name="connsiteY2" fmla="*/ 140208 h 172116"/>
              <a:gd name="connsiteX3" fmla="*/ 1093076 w 1103587"/>
              <a:gd name="connsiteY3" fmla="*/ 171739 h 172116"/>
              <a:gd name="connsiteX4" fmla="*/ 1103587 w 1103587"/>
              <a:gd name="connsiteY4" fmla="*/ 171739 h 17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87" h="172116">
                <a:moveTo>
                  <a:pt x="0" y="87656"/>
                </a:moveTo>
                <a:cubicBezTo>
                  <a:pt x="332828" y="94663"/>
                  <a:pt x="763086" y="-126720"/>
                  <a:pt x="998483" y="108677"/>
                </a:cubicBezTo>
                <a:cubicBezTo>
                  <a:pt x="1008993" y="119187"/>
                  <a:pt x="1018595" y="130692"/>
                  <a:pt x="1030014" y="140208"/>
                </a:cubicBezTo>
                <a:cubicBezTo>
                  <a:pt x="1052033" y="158558"/>
                  <a:pt x="1065988" y="164967"/>
                  <a:pt x="1093076" y="171739"/>
                </a:cubicBezTo>
                <a:cubicBezTo>
                  <a:pt x="1096475" y="172589"/>
                  <a:pt x="1100083" y="171739"/>
                  <a:pt x="1103587" y="171739"/>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91D70BA9-FC26-D897-12B6-BD1B0FEDB546}"/>
              </a:ext>
            </a:extLst>
          </p:cNvPr>
          <p:cNvSpPr/>
          <p:nvPr/>
        </p:nvSpPr>
        <p:spPr>
          <a:xfrm>
            <a:off x="3095297" y="5103459"/>
            <a:ext cx="961697" cy="246774"/>
          </a:xfrm>
          <a:custGeom>
            <a:avLst/>
            <a:gdLst>
              <a:gd name="connsiteX0" fmla="*/ 0 w 1124607"/>
              <a:gd name="connsiteY0" fmla="*/ 0 h 337211"/>
              <a:gd name="connsiteX1" fmla="*/ 241738 w 1124607"/>
              <a:gd name="connsiteY1" fmla="*/ 115614 h 337211"/>
              <a:gd name="connsiteX2" fmla="*/ 378373 w 1124607"/>
              <a:gd name="connsiteY2" fmla="*/ 157655 h 337211"/>
              <a:gd name="connsiteX3" fmla="*/ 704193 w 1124607"/>
              <a:gd name="connsiteY3" fmla="*/ 231228 h 337211"/>
              <a:gd name="connsiteX4" fmla="*/ 966952 w 1124607"/>
              <a:gd name="connsiteY4" fmla="*/ 294290 h 337211"/>
              <a:gd name="connsiteX5" fmla="*/ 1051035 w 1124607"/>
              <a:gd name="connsiteY5" fmla="*/ 325821 h 337211"/>
              <a:gd name="connsiteX6" fmla="*/ 1082566 w 1124607"/>
              <a:gd name="connsiteY6" fmla="*/ 336331 h 337211"/>
              <a:gd name="connsiteX7" fmla="*/ 1124607 w 1124607"/>
              <a:gd name="connsiteY7" fmla="*/ 336331 h 33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607" h="337211">
                <a:moveTo>
                  <a:pt x="0" y="0"/>
                </a:moveTo>
                <a:cubicBezTo>
                  <a:pt x="80579" y="38538"/>
                  <a:pt x="159288" y="81260"/>
                  <a:pt x="241738" y="115614"/>
                </a:cubicBezTo>
                <a:cubicBezTo>
                  <a:pt x="285725" y="133942"/>
                  <a:pt x="332486" y="144807"/>
                  <a:pt x="378373" y="157655"/>
                </a:cubicBezTo>
                <a:cubicBezTo>
                  <a:pt x="550961" y="205979"/>
                  <a:pt x="492747" y="179795"/>
                  <a:pt x="704193" y="231228"/>
                </a:cubicBezTo>
                <a:cubicBezTo>
                  <a:pt x="990542" y="300880"/>
                  <a:pt x="800846" y="270559"/>
                  <a:pt x="966952" y="294290"/>
                </a:cubicBezTo>
                <a:cubicBezTo>
                  <a:pt x="1032259" y="326943"/>
                  <a:pt x="984255" y="306741"/>
                  <a:pt x="1051035" y="325821"/>
                </a:cubicBezTo>
                <a:cubicBezTo>
                  <a:pt x="1061688" y="328865"/>
                  <a:pt x="1071599" y="334764"/>
                  <a:pt x="1082566" y="336331"/>
                </a:cubicBezTo>
                <a:cubicBezTo>
                  <a:pt x="1096439" y="338313"/>
                  <a:pt x="1110593" y="336331"/>
                  <a:pt x="1124607" y="336331"/>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C2488C-A3E5-813E-E69B-424DD8DC6938}"/>
              </a:ext>
            </a:extLst>
          </p:cNvPr>
          <p:cNvSpPr/>
          <p:nvPr/>
        </p:nvSpPr>
        <p:spPr>
          <a:xfrm>
            <a:off x="4014590" y="4403571"/>
            <a:ext cx="252611" cy="942758"/>
          </a:xfrm>
          <a:prstGeom prst="rect">
            <a:avLst/>
          </a:prstGeom>
          <a:solidFill>
            <a:schemeClr val="bg1">
              <a:lumMod val="65000"/>
              <a:alpha val="6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64F541-8CC1-ED07-D984-A6E239E08093}"/>
              </a:ext>
            </a:extLst>
          </p:cNvPr>
          <p:cNvSpPr/>
          <p:nvPr/>
        </p:nvSpPr>
        <p:spPr>
          <a:xfrm>
            <a:off x="4035972" y="4399994"/>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pic>
        <p:nvPicPr>
          <p:cNvPr id="18" name="Picture 17">
            <a:extLst>
              <a:ext uri="{FF2B5EF4-FFF2-40B4-BE49-F238E27FC236}">
                <a16:creationId xmlns:a16="http://schemas.microsoft.com/office/drawing/2014/main" id="{B24801C4-14DF-C4C2-FC9C-40D6AEB6DC5C}"/>
              </a:ext>
            </a:extLst>
          </p:cNvPr>
          <p:cNvPicPr>
            <a:picLocks noChangeAspect="1"/>
          </p:cNvPicPr>
          <p:nvPr/>
        </p:nvPicPr>
        <p:blipFill>
          <a:blip r:embed="rId5"/>
          <a:stretch>
            <a:fillRect/>
          </a:stretch>
        </p:blipFill>
        <p:spPr>
          <a:xfrm flipH="1">
            <a:off x="7005144" y="3335493"/>
            <a:ext cx="1853762" cy="2959100"/>
          </a:xfrm>
          <a:prstGeom prst="rect">
            <a:avLst/>
          </a:prstGeom>
          <a:solidFill>
            <a:schemeClr val="bg1"/>
          </a:solidFill>
        </p:spPr>
      </p:pic>
      <p:grpSp>
        <p:nvGrpSpPr>
          <p:cNvPr id="27" name="Group 26">
            <a:extLst>
              <a:ext uri="{FF2B5EF4-FFF2-40B4-BE49-F238E27FC236}">
                <a16:creationId xmlns:a16="http://schemas.microsoft.com/office/drawing/2014/main" id="{2841A5DE-D009-3CC4-4209-F21D937E3A73}"/>
              </a:ext>
            </a:extLst>
          </p:cNvPr>
          <p:cNvGrpSpPr/>
          <p:nvPr/>
        </p:nvGrpSpPr>
        <p:grpSpPr>
          <a:xfrm>
            <a:off x="4214648" y="4013775"/>
            <a:ext cx="3210910" cy="105850"/>
            <a:chOff x="4214648" y="4013775"/>
            <a:chExt cx="3210910" cy="105850"/>
          </a:xfrm>
        </p:grpSpPr>
        <p:cxnSp>
          <p:nvCxnSpPr>
            <p:cNvPr id="21" name="Straight Connector 20">
              <a:extLst>
                <a:ext uri="{FF2B5EF4-FFF2-40B4-BE49-F238E27FC236}">
                  <a16:creationId xmlns:a16="http://schemas.microsoft.com/office/drawing/2014/main" id="{115E895C-F6A5-20E2-82B4-C698D79CA0CC}"/>
                </a:ext>
              </a:extLst>
            </p:cNvPr>
            <p:cNvCxnSpPr/>
            <p:nvPr/>
          </p:nvCxnSpPr>
          <p:spPr>
            <a:xfrm>
              <a:off x="4214648" y="4024193"/>
              <a:ext cx="620111" cy="9543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BD153B-AF77-709D-8B65-F5AF270BC39B}"/>
                </a:ext>
              </a:extLst>
            </p:cNvPr>
            <p:cNvCxnSpPr>
              <a:cxnSpLocks/>
            </p:cNvCxnSpPr>
            <p:nvPr/>
          </p:nvCxnSpPr>
          <p:spPr>
            <a:xfrm>
              <a:off x="4829503" y="4119625"/>
              <a:ext cx="189054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B275E4-F2F3-945D-8A7F-F059DAD6CD73}"/>
                </a:ext>
              </a:extLst>
            </p:cNvPr>
            <p:cNvCxnSpPr>
              <a:cxnSpLocks/>
            </p:cNvCxnSpPr>
            <p:nvPr/>
          </p:nvCxnSpPr>
          <p:spPr>
            <a:xfrm flipV="1">
              <a:off x="6706141" y="4013775"/>
              <a:ext cx="719417" cy="1058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97C6753-AE2E-05B2-1C47-D39D1A6C0D07}"/>
              </a:ext>
            </a:extLst>
          </p:cNvPr>
          <p:cNvGrpSpPr/>
          <p:nvPr/>
        </p:nvGrpSpPr>
        <p:grpSpPr>
          <a:xfrm flipV="1">
            <a:off x="4204140" y="4219999"/>
            <a:ext cx="3210910" cy="180509"/>
            <a:chOff x="4214648" y="4013775"/>
            <a:chExt cx="3210910" cy="105850"/>
          </a:xfrm>
        </p:grpSpPr>
        <p:cxnSp>
          <p:nvCxnSpPr>
            <p:cNvPr id="29" name="Straight Connector 28">
              <a:extLst>
                <a:ext uri="{FF2B5EF4-FFF2-40B4-BE49-F238E27FC236}">
                  <a16:creationId xmlns:a16="http://schemas.microsoft.com/office/drawing/2014/main" id="{45B5BA16-01A7-0B1A-7F24-A900E285D470}"/>
                </a:ext>
              </a:extLst>
            </p:cNvPr>
            <p:cNvCxnSpPr/>
            <p:nvPr/>
          </p:nvCxnSpPr>
          <p:spPr>
            <a:xfrm>
              <a:off x="4214648" y="4024193"/>
              <a:ext cx="620111" cy="954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DB7601-550C-A360-BE8F-237051E41BDE}"/>
                </a:ext>
              </a:extLst>
            </p:cNvPr>
            <p:cNvCxnSpPr>
              <a:cxnSpLocks/>
            </p:cNvCxnSpPr>
            <p:nvPr/>
          </p:nvCxnSpPr>
          <p:spPr>
            <a:xfrm>
              <a:off x="4829503" y="4119625"/>
              <a:ext cx="189054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744B32-D335-DA93-E361-EA3A2F2C1E63}"/>
                </a:ext>
              </a:extLst>
            </p:cNvPr>
            <p:cNvCxnSpPr>
              <a:cxnSpLocks/>
            </p:cNvCxnSpPr>
            <p:nvPr/>
          </p:nvCxnSpPr>
          <p:spPr>
            <a:xfrm flipV="1">
              <a:off x="6706141" y="4013775"/>
              <a:ext cx="719417" cy="1058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5" descr="Antenna - Free technology icons"/>
          <p:cNvPicPr preferRelativeResize="0"/>
          <p:nvPr/>
        </p:nvPicPr>
        <p:blipFill rotWithShape="1">
          <a:blip r:embed="rId3">
            <a:alphaModFix/>
          </a:blip>
          <a:srcRect/>
          <a:stretch/>
        </p:blipFill>
        <p:spPr>
          <a:xfrm>
            <a:off x="7888295" y="2010145"/>
            <a:ext cx="1255705" cy="1703326"/>
          </a:xfrm>
          <a:prstGeom prst="rect">
            <a:avLst/>
          </a:prstGeom>
          <a:noFill/>
          <a:ln>
            <a:noFill/>
          </a:ln>
        </p:spPr>
      </p:pic>
      <p:pic>
        <p:nvPicPr>
          <p:cNvPr id="376" name="Google Shape;376;p25" descr="How to Choose The Best Ham Radio"/>
          <p:cNvPicPr preferRelativeResize="0"/>
          <p:nvPr/>
        </p:nvPicPr>
        <p:blipFill rotWithShape="1">
          <a:blip r:embed="rId4">
            <a:alphaModFix/>
          </a:blip>
          <a:srcRect/>
          <a:stretch/>
        </p:blipFill>
        <p:spPr>
          <a:xfrm>
            <a:off x="3508917" y="2286000"/>
            <a:ext cx="2711450" cy="1571722"/>
          </a:xfrm>
          <a:prstGeom prst="rect">
            <a:avLst/>
          </a:prstGeom>
          <a:noFill/>
          <a:ln>
            <a:noFill/>
          </a:ln>
        </p:spPr>
      </p:pic>
      <p:sp>
        <p:nvSpPr>
          <p:cNvPr id="377" name="Google Shape;377;p25"/>
          <p:cNvSpPr/>
          <p:nvPr/>
        </p:nvSpPr>
        <p:spPr>
          <a:xfrm>
            <a:off x="-89970" y="107473"/>
            <a:ext cx="9323940" cy="6998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The basics of how a radio works…..</a:t>
            </a:r>
            <a:endParaRPr sz="4000" b="0" i="0" u="none" strike="noStrike" cap="none">
              <a:solidFill>
                <a:schemeClr val="dk1"/>
              </a:solidFill>
              <a:latin typeface="Arial"/>
              <a:ea typeface="Arial"/>
              <a:cs typeface="Arial"/>
              <a:sym typeface="Arial"/>
            </a:endParaRPr>
          </a:p>
        </p:txBody>
      </p:sp>
      <p:pic>
        <p:nvPicPr>
          <p:cNvPr id="378" name="Google Shape;378;p25"/>
          <p:cNvPicPr preferRelativeResize="0"/>
          <p:nvPr/>
        </p:nvPicPr>
        <p:blipFill rotWithShape="1">
          <a:blip r:embed="rId5">
            <a:alphaModFix/>
          </a:blip>
          <a:srcRect/>
          <a:stretch/>
        </p:blipFill>
        <p:spPr>
          <a:xfrm>
            <a:off x="152400" y="875524"/>
            <a:ext cx="1456965" cy="1723483"/>
          </a:xfrm>
          <a:prstGeom prst="rect">
            <a:avLst/>
          </a:prstGeom>
          <a:noFill/>
          <a:ln>
            <a:noFill/>
          </a:ln>
        </p:spPr>
      </p:pic>
      <p:pic>
        <p:nvPicPr>
          <p:cNvPr id="379" name="Google Shape;379;p25" descr="Choosing a CW Key or Paddle ..."/>
          <p:cNvPicPr preferRelativeResize="0"/>
          <p:nvPr/>
        </p:nvPicPr>
        <p:blipFill rotWithShape="1">
          <a:blip r:embed="rId6">
            <a:alphaModFix/>
          </a:blip>
          <a:srcRect/>
          <a:stretch/>
        </p:blipFill>
        <p:spPr>
          <a:xfrm>
            <a:off x="152400" y="2755043"/>
            <a:ext cx="1348027" cy="1283557"/>
          </a:xfrm>
          <a:prstGeom prst="rect">
            <a:avLst/>
          </a:prstGeom>
          <a:noFill/>
          <a:ln>
            <a:noFill/>
          </a:ln>
        </p:spPr>
      </p:pic>
      <p:pic>
        <p:nvPicPr>
          <p:cNvPr id="380" name="Google Shape;380;p25" descr="PTT Portable Shoulder Clip Speaker Mic ..."/>
          <p:cNvPicPr preferRelativeResize="0"/>
          <p:nvPr/>
        </p:nvPicPr>
        <p:blipFill rotWithShape="1">
          <a:blip r:embed="rId7">
            <a:alphaModFix/>
          </a:blip>
          <a:srcRect/>
          <a:stretch/>
        </p:blipFill>
        <p:spPr>
          <a:xfrm>
            <a:off x="166507" y="4074139"/>
            <a:ext cx="1428750" cy="1428750"/>
          </a:xfrm>
          <a:prstGeom prst="rect">
            <a:avLst/>
          </a:prstGeom>
          <a:noFill/>
          <a:ln>
            <a:noFill/>
          </a:ln>
        </p:spPr>
      </p:pic>
      <p:sp>
        <p:nvSpPr>
          <p:cNvPr id="381" name="Google Shape;381;p25"/>
          <p:cNvSpPr/>
          <p:nvPr/>
        </p:nvSpPr>
        <p:spPr>
          <a:xfrm>
            <a:off x="1600200" y="875524"/>
            <a:ext cx="1600200" cy="4458476"/>
          </a:xfrm>
          <a:prstGeom prst="rightBrace">
            <a:avLst>
              <a:gd name="adj1" fmla="val 9030"/>
              <a:gd name="adj2" fmla="val 5025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82" name="Google Shape;382;p25" descr="Open Cw Keyer Mk2 Finished With Aluminum Cw Keyer Mk2 Kit Cw Speed6427"/>
          <p:cNvPicPr preferRelativeResize="0"/>
          <p:nvPr/>
        </p:nvPicPr>
        <p:blipFill rotWithShape="1">
          <a:blip r:embed="rId8">
            <a:alphaModFix/>
          </a:blip>
          <a:srcRect/>
          <a:stretch/>
        </p:blipFill>
        <p:spPr>
          <a:xfrm>
            <a:off x="1523988" y="2787308"/>
            <a:ext cx="825500" cy="810581"/>
          </a:xfrm>
          <a:prstGeom prst="rect">
            <a:avLst/>
          </a:prstGeom>
          <a:noFill/>
          <a:ln>
            <a:noFill/>
          </a:ln>
        </p:spPr>
      </p:pic>
      <p:sp>
        <p:nvSpPr>
          <p:cNvPr id="383" name="Google Shape;383;p25"/>
          <p:cNvSpPr txBox="1"/>
          <p:nvPr/>
        </p:nvSpPr>
        <p:spPr>
          <a:xfrm>
            <a:off x="923278" y="2183276"/>
            <a:ext cx="6719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Data</a:t>
            </a:r>
            <a:endParaRPr sz="1400" b="0" i="0" u="none" strike="noStrike" cap="none">
              <a:solidFill>
                <a:srgbClr val="000000"/>
              </a:solidFill>
              <a:latin typeface="Arial"/>
              <a:ea typeface="Arial"/>
              <a:cs typeface="Arial"/>
              <a:sym typeface="Arial"/>
            </a:endParaRPr>
          </a:p>
        </p:txBody>
      </p:sp>
      <p:sp>
        <p:nvSpPr>
          <p:cNvPr id="384" name="Google Shape;384;p25"/>
          <p:cNvSpPr txBox="1"/>
          <p:nvPr/>
        </p:nvSpPr>
        <p:spPr>
          <a:xfrm>
            <a:off x="826413" y="2735430"/>
            <a:ext cx="5693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CW</a:t>
            </a:r>
            <a:endParaRPr sz="1400" b="0" i="0" u="none" strike="noStrike" cap="none">
              <a:solidFill>
                <a:srgbClr val="000000"/>
              </a:solidFill>
              <a:latin typeface="Arial"/>
              <a:ea typeface="Arial"/>
              <a:cs typeface="Arial"/>
              <a:sym typeface="Arial"/>
            </a:endParaRPr>
          </a:p>
        </p:txBody>
      </p:sp>
      <p:sp>
        <p:nvSpPr>
          <p:cNvPr id="385" name="Google Shape;385;p25"/>
          <p:cNvSpPr txBox="1"/>
          <p:nvPr/>
        </p:nvSpPr>
        <p:spPr>
          <a:xfrm>
            <a:off x="522850" y="4660709"/>
            <a:ext cx="7830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Voice</a:t>
            </a:r>
            <a:endParaRPr sz="1400" b="0" i="0" u="none" strike="noStrike" cap="none">
              <a:solidFill>
                <a:srgbClr val="000000"/>
              </a:solidFill>
              <a:latin typeface="Arial"/>
              <a:ea typeface="Arial"/>
              <a:cs typeface="Arial"/>
              <a:sym typeface="Arial"/>
            </a:endParaRPr>
          </a:p>
        </p:txBody>
      </p:sp>
      <p:sp>
        <p:nvSpPr>
          <p:cNvPr id="386" name="Google Shape;386;p25"/>
          <p:cNvSpPr/>
          <p:nvPr/>
        </p:nvSpPr>
        <p:spPr>
          <a:xfrm>
            <a:off x="2474525" y="2931198"/>
            <a:ext cx="1141858"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7" name="Google Shape;387;p25"/>
          <p:cNvSpPr txBox="1"/>
          <p:nvPr/>
        </p:nvSpPr>
        <p:spPr>
          <a:xfrm>
            <a:off x="2471334" y="2550764"/>
            <a:ext cx="7745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Audio</a:t>
            </a:r>
            <a:endParaRPr sz="1400" b="0" i="0" u="none" strike="noStrike" cap="none">
              <a:solidFill>
                <a:srgbClr val="000000"/>
              </a:solidFill>
              <a:latin typeface="Arial"/>
              <a:ea typeface="Arial"/>
              <a:cs typeface="Arial"/>
              <a:sym typeface="Arial"/>
            </a:endParaRPr>
          </a:p>
        </p:txBody>
      </p:sp>
      <p:sp>
        <p:nvSpPr>
          <p:cNvPr id="388" name="Google Shape;388;p25"/>
          <p:cNvSpPr/>
          <p:nvPr/>
        </p:nvSpPr>
        <p:spPr>
          <a:xfrm>
            <a:off x="6147885" y="2685491"/>
            <a:ext cx="1853115"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9" name="Google Shape;389;p25"/>
          <p:cNvSpPr txBox="1"/>
          <p:nvPr/>
        </p:nvSpPr>
        <p:spPr>
          <a:xfrm>
            <a:off x="6201778" y="2155271"/>
            <a:ext cx="172194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Audio modulated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Onto radio wave</a:t>
            </a:r>
            <a:endParaRPr sz="1400" b="0" i="0" u="none" strike="noStrike" cap="none">
              <a:solidFill>
                <a:srgbClr val="000000"/>
              </a:solidFill>
              <a:latin typeface="Arial"/>
              <a:ea typeface="Arial"/>
              <a:cs typeface="Arial"/>
              <a:sym typeface="Arial"/>
            </a:endParaRPr>
          </a:p>
        </p:txBody>
      </p:sp>
      <p:sp>
        <p:nvSpPr>
          <p:cNvPr id="390" name="Google Shape;390;p25"/>
          <p:cNvSpPr txBox="1"/>
          <p:nvPr/>
        </p:nvSpPr>
        <p:spPr>
          <a:xfrm>
            <a:off x="7424248" y="1124528"/>
            <a:ext cx="184257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Antenna radiates signal into atmosphere</a:t>
            </a:r>
            <a:endParaRPr sz="1400" b="0" i="0" u="none" strike="noStrike" cap="none">
              <a:solidFill>
                <a:srgbClr val="000000"/>
              </a:solidFill>
              <a:latin typeface="Arial"/>
              <a:ea typeface="Arial"/>
              <a:cs typeface="Arial"/>
              <a:sym typeface="Arial"/>
            </a:endParaRPr>
          </a:p>
        </p:txBody>
      </p:sp>
      <p:sp>
        <p:nvSpPr>
          <p:cNvPr id="391" name="Google Shape;391;p25"/>
          <p:cNvSpPr/>
          <p:nvPr/>
        </p:nvSpPr>
        <p:spPr>
          <a:xfrm rot="10800000">
            <a:off x="6088457" y="3051419"/>
            <a:ext cx="1853115"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2" name="Google Shape;392;p25"/>
          <p:cNvSpPr txBox="1"/>
          <p:nvPr/>
        </p:nvSpPr>
        <p:spPr>
          <a:xfrm>
            <a:off x="6362872" y="3645691"/>
            <a:ext cx="2818670"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Antenna collects tine electrical signals from the atmosphere. These are typically transferred via co-axial cable to the Transceiver</a:t>
            </a:r>
            <a:endParaRPr sz="1400" b="0" i="0" u="none" strike="noStrike" cap="none">
              <a:solidFill>
                <a:srgbClr val="000000"/>
              </a:solidFill>
              <a:latin typeface="Arial"/>
              <a:ea typeface="Arial"/>
              <a:cs typeface="Arial"/>
              <a:sym typeface="Arial"/>
            </a:endParaRPr>
          </a:p>
        </p:txBody>
      </p:sp>
      <p:sp>
        <p:nvSpPr>
          <p:cNvPr id="393" name="Google Shape;393;p25"/>
          <p:cNvSpPr txBox="1"/>
          <p:nvPr/>
        </p:nvSpPr>
        <p:spPr>
          <a:xfrm>
            <a:off x="2449643" y="3996022"/>
            <a:ext cx="221144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Radio Demodulates and amplifies signal and plays through speaker or headphones</a:t>
            </a:r>
            <a:endParaRPr sz="1400" b="0" i="0" u="none" strike="noStrike" cap="none">
              <a:solidFill>
                <a:srgbClr val="000000"/>
              </a:solidFill>
              <a:latin typeface="Arial"/>
              <a:ea typeface="Arial"/>
              <a:cs typeface="Arial"/>
              <a:sym typeface="Arial"/>
            </a:endParaRPr>
          </a:p>
        </p:txBody>
      </p:sp>
      <p:pic>
        <p:nvPicPr>
          <p:cNvPr id="394" name="Google Shape;394;p25"/>
          <p:cNvPicPr preferRelativeResize="0"/>
          <p:nvPr/>
        </p:nvPicPr>
        <p:blipFill rotWithShape="1">
          <a:blip r:embed="rId9">
            <a:alphaModFix/>
          </a:blip>
          <a:srcRect/>
          <a:stretch/>
        </p:blipFill>
        <p:spPr>
          <a:xfrm>
            <a:off x="2894677" y="5307313"/>
            <a:ext cx="1646101" cy="1095405"/>
          </a:xfrm>
          <a:prstGeom prst="rect">
            <a:avLst/>
          </a:prstGeom>
          <a:noFill/>
          <a:ln>
            <a:noFill/>
          </a:ln>
        </p:spPr>
      </p:pic>
      <p:sp>
        <p:nvSpPr>
          <p:cNvPr id="395" name="Google Shape;395;p25"/>
          <p:cNvSpPr/>
          <p:nvPr/>
        </p:nvSpPr>
        <p:spPr>
          <a:xfrm rot="5400000">
            <a:off x="3677670" y="4351746"/>
            <a:ext cx="1853115"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96" name="Google Shape;396;p25"/>
          <p:cNvGrpSpPr/>
          <p:nvPr/>
        </p:nvGrpSpPr>
        <p:grpSpPr>
          <a:xfrm>
            <a:off x="6938151" y="5230970"/>
            <a:ext cx="2125697" cy="1055355"/>
            <a:chOff x="4237175" y="5451005"/>
            <a:chExt cx="2125697" cy="1055355"/>
          </a:xfrm>
        </p:grpSpPr>
        <p:sp>
          <p:nvSpPr>
            <p:cNvPr id="397" name="Google Shape;397;p25"/>
            <p:cNvSpPr/>
            <p:nvPr/>
          </p:nvSpPr>
          <p:spPr>
            <a:xfrm>
              <a:off x="4237175" y="5451005"/>
              <a:ext cx="2125697" cy="1055355"/>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8" name="Google Shape;398;p25"/>
            <p:cNvSpPr/>
            <p:nvPr/>
          </p:nvSpPr>
          <p:spPr>
            <a:xfrm>
              <a:off x="4381818" y="5609964"/>
              <a:ext cx="439149"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9" name="Google Shape;399;p25"/>
            <p:cNvSpPr/>
            <p:nvPr/>
          </p:nvSpPr>
          <p:spPr>
            <a:xfrm rot="10800000">
              <a:off x="4381818" y="6017620"/>
              <a:ext cx="439149"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0" name="Google Shape;400;p25"/>
            <p:cNvSpPr txBox="1"/>
            <p:nvPr/>
          </p:nvSpPr>
          <p:spPr>
            <a:xfrm>
              <a:off x="4803209" y="5576031"/>
              <a:ext cx="13985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Transmit (Tx)</a:t>
              </a:r>
              <a:endParaRPr sz="1400" b="0" i="0" u="none" strike="noStrike" cap="none">
                <a:solidFill>
                  <a:srgbClr val="000000"/>
                </a:solidFill>
                <a:latin typeface="Arial"/>
                <a:ea typeface="Arial"/>
                <a:cs typeface="Arial"/>
                <a:sym typeface="Arial"/>
              </a:endParaRPr>
            </a:p>
          </p:txBody>
        </p:sp>
        <p:sp>
          <p:nvSpPr>
            <p:cNvPr id="401" name="Google Shape;401;p25"/>
            <p:cNvSpPr txBox="1"/>
            <p:nvPr/>
          </p:nvSpPr>
          <p:spPr>
            <a:xfrm>
              <a:off x="4851081" y="5999294"/>
              <a:ext cx="136928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Recieve (Rx)</a:t>
              </a:r>
              <a:endParaRPr sz="1400" b="0" i="0" u="none" strike="noStrike" cap="none">
                <a:solidFill>
                  <a:srgbClr val="000000"/>
                </a:solidFill>
                <a:latin typeface="Arial"/>
                <a:ea typeface="Arial"/>
                <a:cs typeface="Arial"/>
                <a:sym typeface="Arial"/>
              </a:endParaRPr>
            </a:p>
          </p:txBody>
        </p:sp>
      </p:grpSp>
      <p:sp>
        <p:nvSpPr>
          <p:cNvPr id="402" name="Google Shape;402;p25"/>
          <p:cNvSpPr txBox="1"/>
          <p:nvPr/>
        </p:nvSpPr>
        <p:spPr>
          <a:xfrm>
            <a:off x="3877711" y="2025908"/>
            <a:ext cx="21473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Transceiver – Transmitter &amp; Receiver</a:t>
            </a:r>
            <a:endParaRPr sz="1400" b="0" i="0" u="none" strike="noStrike" cap="none">
              <a:solidFill>
                <a:srgbClr val="000000"/>
              </a:solidFill>
              <a:latin typeface="Arial"/>
              <a:ea typeface="Arial"/>
              <a:cs typeface="Arial"/>
              <a:sym typeface="Arial"/>
            </a:endParaRPr>
          </a:p>
        </p:txBody>
      </p:sp>
      <p:sp>
        <p:nvSpPr>
          <p:cNvPr id="403" name="Google Shape;403;p25"/>
          <p:cNvSpPr txBox="1"/>
          <p:nvPr/>
        </p:nvSpPr>
        <p:spPr>
          <a:xfrm>
            <a:off x="4864642" y="4185042"/>
            <a:ext cx="152479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Tuning / VFO control to select frequency/ signal</a:t>
            </a:r>
            <a:endParaRPr sz="1400" b="0" i="0" u="none" strike="noStrike" cap="none">
              <a:solidFill>
                <a:srgbClr val="000000"/>
              </a:solidFill>
              <a:latin typeface="Arial"/>
              <a:ea typeface="Arial"/>
              <a:cs typeface="Arial"/>
              <a:sym typeface="Arial"/>
            </a:endParaRPr>
          </a:p>
        </p:txBody>
      </p:sp>
      <p:cxnSp>
        <p:nvCxnSpPr>
          <p:cNvPr id="404" name="Google Shape;404;p25"/>
          <p:cNvCxnSpPr>
            <a:stCxn id="405" idx="2"/>
          </p:cNvCxnSpPr>
          <p:nvPr/>
        </p:nvCxnSpPr>
        <p:spPr>
          <a:xfrm flipH="1">
            <a:off x="5707330" y="1651310"/>
            <a:ext cx="567900" cy="1206900"/>
          </a:xfrm>
          <a:prstGeom prst="straightConnector1">
            <a:avLst/>
          </a:prstGeom>
          <a:noFill/>
          <a:ln w="19050" cap="flat" cmpd="sng">
            <a:solidFill>
              <a:srgbClr val="00B0F0"/>
            </a:solidFill>
            <a:prstDash val="solid"/>
            <a:round/>
            <a:headEnd type="none" w="sm" len="sm"/>
            <a:tailEnd type="triangle" w="med" len="med"/>
          </a:ln>
        </p:spPr>
      </p:cxnSp>
      <p:cxnSp>
        <p:nvCxnSpPr>
          <p:cNvPr id="406" name="Google Shape;406;p25"/>
          <p:cNvCxnSpPr/>
          <p:nvPr/>
        </p:nvCxnSpPr>
        <p:spPr>
          <a:xfrm rot="10800000">
            <a:off x="5410200" y="3597889"/>
            <a:ext cx="0" cy="582243"/>
          </a:xfrm>
          <a:prstGeom prst="straightConnector1">
            <a:avLst/>
          </a:prstGeom>
          <a:noFill/>
          <a:ln w="19050" cap="flat" cmpd="sng">
            <a:solidFill>
              <a:srgbClr val="00B0F0"/>
            </a:solidFill>
            <a:prstDash val="solid"/>
            <a:round/>
            <a:headEnd type="none" w="sm" len="sm"/>
            <a:tailEnd type="triangle" w="med" len="med"/>
          </a:ln>
        </p:spPr>
      </p:cxnSp>
      <p:sp>
        <p:nvSpPr>
          <p:cNvPr id="405" name="Google Shape;405;p25"/>
          <p:cNvSpPr txBox="1"/>
          <p:nvPr/>
        </p:nvSpPr>
        <p:spPr>
          <a:xfrm>
            <a:off x="5353945" y="820313"/>
            <a:ext cx="184257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Controls for bands, audio volume, filters etc</a:t>
            </a:r>
            <a:endParaRPr sz="1600" b="0" i="0" u="none" strike="noStrike" cap="none">
              <a:solidFill>
                <a:schemeClr val="dk1"/>
              </a:solidFill>
              <a:latin typeface="Arial"/>
              <a:ea typeface="Arial"/>
              <a:cs typeface="Arial"/>
              <a:sym typeface="Arial"/>
            </a:endParaRPr>
          </a:p>
        </p:txBody>
      </p:sp>
      <p:pic>
        <p:nvPicPr>
          <p:cNvPr id="407" name="Google Shape;407;p25" descr="CB RADIO HAM SSB POWER SUPPLY 30 AMP ..."/>
          <p:cNvPicPr preferRelativeResize="0"/>
          <p:nvPr/>
        </p:nvPicPr>
        <p:blipFill rotWithShape="1">
          <a:blip r:embed="rId10">
            <a:alphaModFix/>
          </a:blip>
          <a:srcRect/>
          <a:stretch/>
        </p:blipFill>
        <p:spPr>
          <a:xfrm>
            <a:off x="2589202" y="739042"/>
            <a:ext cx="1358635" cy="1178235"/>
          </a:xfrm>
          <a:prstGeom prst="rect">
            <a:avLst/>
          </a:prstGeom>
          <a:noFill/>
          <a:ln>
            <a:noFill/>
          </a:ln>
        </p:spPr>
      </p:pic>
      <p:sp>
        <p:nvSpPr>
          <p:cNvPr id="408" name="Google Shape;408;p25"/>
          <p:cNvSpPr txBox="1"/>
          <p:nvPr/>
        </p:nvSpPr>
        <p:spPr>
          <a:xfrm>
            <a:off x="3975670" y="955251"/>
            <a:ext cx="88897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Power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Supply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(PSU)</a:t>
            </a:r>
            <a:endParaRPr sz="1400" b="0" i="0" u="none" strike="noStrike" cap="none">
              <a:solidFill>
                <a:srgbClr val="000000"/>
              </a:solidFill>
              <a:latin typeface="Arial"/>
              <a:ea typeface="Arial"/>
              <a:cs typeface="Arial"/>
              <a:sym typeface="Arial"/>
            </a:endParaRPr>
          </a:p>
        </p:txBody>
      </p:sp>
      <p:sp>
        <p:nvSpPr>
          <p:cNvPr id="409" name="Google Shape;409;p25"/>
          <p:cNvSpPr/>
          <p:nvPr/>
        </p:nvSpPr>
        <p:spPr>
          <a:xfrm>
            <a:off x="3770489" y="1783644"/>
            <a:ext cx="191933" cy="767645"/>
          </a:xfrm>
          <a:custGeom>
            <a:avLst/>
            <a:gdLst/>
            <a:ahLst/>
            <a:cxnLst/>
            <a:rect l="l" t="t" r="r" b="b"/>
            <a:pathLst>
              <a:path w="191933" h="767645" extrusionOk="0">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0" name="Google Shape;410;p25"/>
          <p:cNvSpPr/>
          <p:nvPr/>
        </p:nvSpPr>
        <p:spPr>
          <a:xfrm>
            <a:off x="3628480" y="1814194"/>
            <a:ext cx="142009" cy="828310"/>
          </a:xfrm>
          <a:custGeom>
            <a:avLst/>
            <a:gdLst/>
            <a:ahLst/>
            <a:cxnLst/>
            <a:rect l="l" t="t" r="r" b="b"/>
            <a:pathLst>
              <a:path w="191933" h="767645" extrusionOk="0">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6"/>
          <p:cNvPicPr preferRelativeResize="0"/>
          <p:nvPr/>
        </p:nvPicPr>
        <p:blipFill rotWithShape="1">
          <a:blip r:embed="rId3">
            <a:alphaModFix/>
          </a:blip>
          <a:srcRect/>
          <a:stretch/>
        </p:blipFill>
        <p:spPr>
          <a:xfrm>
            <a:off x="3124200" y="5562600"/>
            <a:ext cx="2971800" cy="630892"/>
          </a:xfrm>
          <a:prstGeom prst="rect">
            <a:avLst/>
          </a:prstGeom>
          <a:noFill/>
          <a:ln>
            <a:noFill/>
          </a:ln>
        </p:spPr>
      </p:pic>
      <p:sp>
        <p:nvSpPr>
          <p:cNvPr id="417" name="Google Shape;417;p26"/>
          <p:cNvSpPr txBox="1"/>
          <p:nvPr/>
        </p:nvSpPr>
        <p:spPr>
          <a:xfrm>
            <a:off x="76200" y="177026"/>
            <a:ext cx="69342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Shortwave Listening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Shortwave listening, or SWLing, is the hobby of listening to shortwave radio broadcasts both Commercial and Amateur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Listening set ups can vary from simple to very elaborate!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Listeners range from casual users seeking international news and entertainment programming, to hobbyists immersed in the technical aspects of long-distance radio reception (DXing)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QRZ.com is the biggest global directory of radio amateurs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You can get started SWLing for free with software defined radios on the internet one of the main SDR’s is Hack Green</a:t>
            </a:r>
            <a:endParaRPr sz="1400" b="0" i="0" u="none" strike="noStrike" cap="none">
              <a:solidFill>
                <a:srgbClr val="000000"/>
              </a:solidFill>
              <a:latin typeface="Arial"/>
              <a:ea typeface="Arial"/>
              <a:cs typeface="Arial"/>
              <a:sym typeface="Arial"/>
            </a:endParaRPr>
          </a:p>
        </p:txBody>
      </p:sp>
      <p:cxnSp>
        <p:nvCxnSpPr>
          <p:cNvPr id="418" name="Google Shape;418;p26"/>
          <p:cNvCxnSpPr>
            <a:stCxn id="419" idx="1"/>
            <a:endCxn id="416" idx="0"/>
          </p:cNvCxnSpPr>
          <p:nvPr/>
        </p:nvCxnSpPr>
        <p:spPr>
          <a:xfrm flipH="1">
            <a:off x="4609990" y="4601914"/>
            <a:ext cx="2387400" cy="960600"/>
          </a:xfrm>
          <a:prstGeom prst="straightConnector1">
            <a:avLst/>
          </a:prstGeom>
          <a:noFill/>
          <a:ln w="9525" cap="flat" cmpd="sng">
            <a:solidFill>
              <a:srgbClr val="4A7DBA"/>
            </a:solidFill>
            <a:prstDash val="solid"/>
            <a:round/>
            <a:headEnd type="none" w="sm" len="sm"/>
            <a:tailEnd type="triangle" w="med" len="med"/>
          </a:ln>
        </p:spPr>
      </p:cxnSp>
      <p:sp>
        <p:nvSpPr>
          <p:cNvPr id="419" name="Google Shape;419;p26"/>
          <p:cNvSpPr txBox="1"/>
          <p:nvPr/>
        </p:nvSpPr>
        <p:spPr>
          <a:xfrm>
            <a:off x="6997390" y="3909416"/>
            <a:ext cx="216891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Click on signal in waterfall to listen 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Use the + and – buttons in the frequency box or your mouse  to tune if needed</a:t>
            </a:r>
            <a:endParaRPr sz="1400" b="0" i="0" u="none" strike="noStrike" cap="none">
              <a:solidFill>
                <a:srgbClr val="000000"/>
              </a:solidFill>
              <a:latin typeface="Arial"/>
              <a:ea typeface="Arial"/>
              <a:cs typeface="Arial"/>
              <a:sym typeface="Arial"/>
            </a:endParaRPr>
          </a:p>
        </p:txBody>
      </p:sp>
      <p:sp>
        <p:nvSpPr>
          <p:cNvPr id="420" name="Google Shape;420;p26"/>
          <p:cNvSpPr txBox="1"/>
          <p:nvPr/>
        </p:nvSpPr>
        <p:spPr>
          <a:xfrm>
            <a:off x="72483" y="3367925"/>
            <a:ext cx="6583865" cy="1985159"/>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1.) Download and install Firefox web browser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 Search for Hackgreensdr or type in </a:t>
            </a: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http://hackgreensdr.org:8901/</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3.) Best Ham Radio frequencies to start and get familiar with listening and logging are: 7050-7200 Khz – The 40m Band and 14101-14350 Khz – The 20m Band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 Listen &amp; identify Morse/CW, Data and voice modes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5.) Practice logging calls</a:t>
            </a:r>
            <a:endParaRPr sz="1400" b="0" i="0" u="none" strike="noStrike" cap="none">
              <a:solidFill>
                <a:schemeClr val="dk1"/>
              </a:solidFill>
              <a:latin typeface="Arial"/>
              <a:ea typeface="Arial"/>
              <a:cs typeface="Arial"/>
              <a:sym typeface="Arial"/>
            </a:endParaRPr>
          </a:p>
        </p:txBody>
      </p:sp>
      <p:pic>
        <p:nvPicPr>
          <p:cNvPr id="421" name="Google Shape;421;p26"/>
          <p:cNvPicPr preferRelativeResize="0"/>
          <p:nvPr/>
        </p:nvPicPr>
        <p:blipFill rotWithShape="1">
          <a:blip r:embed="rId5">
            <a:alphaModFix/>
          </a:blip>
          <a:srcRect/>
          <a:stretch/>
        </p:blipFill>
        <p:spPr>
          <a:xfrm>
            <a:off x="7239000" y="3717"/>
            <a:ext cx="1676400" cy="1676400"/>
          </a:xfrm>
          <a:prstGeom prst="rect">
            <a:avLst/>
          </a:prstGeom>
          <a:noFill/>
          <a:ln>
            <a:noFill/>
          </a:ln>
        </p:spPr>
      </p:pic>
      <p:pic>
        <p:nvPicPr>
          <p:cNvPr id="422" name="Google Shape;422;p26"/>
          <p:cNvPicPr preferRelativeResize="0"/>
          <p:nvPr/>
        </p:nvPicPr>
        <p:blipFill rotWithShape="1">
          <a:blip r:embed="rId6">
            <a:alphaModFix/>
          </a:blip>
          <a:srcRect/>
          <a:stretch/>
        </p:blipFill>
        <p:spPr>
          <a:xfrm>
            <a:off x="6975088" y="1715409"/>
            <a:ext cx="2168912" cy="121459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7"/>
          <p:cNvSpPr txBox="1"/>
          <p:nvPr/>
        </p:nvSpPr>
        <p:spPr>
          <a:xfrm>
            <a:off x="0" y="1406912"/>
            <a:ext cx="68580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Signal Reporting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Signal reporting allows operators understand how well their signal is being received and can also support the study of antenna design and propagation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Signal strength is measured on an exponential scale in Decibels - Db</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Db measurements are complex, and don’t measure readability.  A simple R-S-T system is often used by amateur radio operators, shortwave listeners, and other radio hobbyists  to report signals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R=Readability 1-5, S=Signal Strength 1-9, T= Tone 1-9 (Morse/CW only)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Examples: for a voice communication 59 means excellent readability and excellent signal strength a 599 report for CW means means excellent readability, excellent signal strength and excellent tone.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Some times in competitions where time is of the essence SSB operators if they here you will always give a 59 regardless of how well or badly they receive your signal and  CW operators in competitions will nearly always send 5NN, Can you guess why?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With data communications some programs report the signal strength in Db</a:t>
            </a:r>
            <a:endParaRPr sz="1400" b="0" i="0" u="none" strike="noStrike" cap="none">
              <a:solidFill>
                <a:srgbClr val="000000"/>
              </a:solidFill>
              <a:latin typeface="Arial"/>
              <a:ea typeface="Arial"/>
              <a:cs typeface="Arial"/>
              <a:sym typeface="Arial"/>
            </a:endParaRPr>
          </a:p>
          <a:p>
            <a:pPr marL="285750" marR="0" lvl="0" indent="-17780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429" name="Google Shape;429;p27"/>
          <p:cNvPicPr preferRelativeResize="0"/>
          <p:nvPr/>
        </p:nvPicPr>
        <p:blipFill rotWithShape="1">
          <a:blip r:embed="rId3">
            <a:alphaModFix/>
          </a:blip>
          <a:srcRect/>
          <a:stretch/>
        </p:blipFill>
        <p:spPr>
          <a:xfrm>
            <a:off x="6934200" y="533400"/>
            <a:ext cx="2133600" cy="1066800"/>
          </a:xfrm>
          <a:prstGeom prst="rect">
            <a:avLst/>
          </a:prstGeom>
          <a:noFill/>
          <a:ln>
            <a:noFill/>
          </a:ln>
        </p:spPr>
      </p:pic>
      <p:pic>
        <p:nvPicPr>
          <p:cNvPr id="430" name="Google Shape;430;p27"/>
          <p:cNvPicPr preferRelativeResize="0"/>
          <p:nvPr/>
        </p:nvPicPr>
        <p:blipFill rotWithShape="1">
          <a:blip r:embed="rId4">
            <a:alphaModFix/>
          </a:blip>
          <a:srcRect/>
          <a:stretch/>
        </p:blipFill>
        <p:spPr>
          <a:xfrm>
            <a:off x="6934200" y="1975004"/>
            <a:ext cx="2133600" cy="946764"/>
          </a:xfrm>
          <a:prstGeom prst="rect">
            <a:avLst/>
          </a:prstGeom>
          <a:noFill/>
          <a:ln>
            <a:noFill/>
          </a:ln>
        </p:spPr>
      </p:pic>
      <p:pic>
        <p:nvPicPr>
          <p:cNvPr id="431" name="Google Shape;431;p27"/>
          <p:cNvPicPr preferRelativeResize="0"/>
          <p:nvPr/>
        </p:nvPicPr>
        <p:blipFill rotWithShape="1">
          <a:blip r:embed="rId5">
            <a:alphaModFix/>
          </a:blip>
          <a:srcRect/>
          <a:stretch/>
        </p:blipFill>
        <p:spPr>
          <a:xfrm>
            <a:off x="3725585" y="5188611"/>
            <a:ext cx="5418415" cy="1522086"/>
          </a:xfrm>
          <a:prstGeom prst="rect">
            <a:avLst/>
          </a:prstGeom>
          <a:noFill/>
          <a:ln>
            <a:noFill/>
          </a:ln>
        </p:spPr>
      </p:pic>
      <p:pic>
        <p:nvPicPr>
          <p:cNvPr id="432" name="Google Shape;432;p27" descr="Signal Reports SSB/ CW/ FT-8 | Steel City Amateur Radio Club"/>
          <p:cNvPicPr preferRelativeResize="0"/>
          <p:nvPr/>
        </p:nvPicPr>
        <p:blipFill rotWithShape="1">
          <a:blip r:embed="rId6">
            <a:alphaModFix/>
          </a:blip>
          <a:srcRect/>
          <a:stretch/>
        </p:blipFill>
        <p:spPr>
          <a:xfrm>
            <a:off x="6910819" y="3045902"/>
            <a:ext cx="2209800" cy="2209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8"/>
          <p:cNvSpPr txBox="1"/>
          <p:nvPr/>
        </p:nvSpPr>
        <p:spPr>
          <a:xfrm>
            <a:off x="154646" y="526287"/>
            <a:ext cx="68580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Call sign directories and logging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In the early days of amateur radio it was a mandatory license requirement to log all calls/QSO</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Some operators still do ‘paper logging’ but most use software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There are a number of online directories and logging applications, some specialize in different aspects of the hobby, for example competitions, SOTA, POTA etc</a:t>
            </a:r>
            <a:endParaRPr sz="17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 most popular is a web-based directory called QRZ.com and one of te most popular logging programs is Log4OM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Anyone can use QRZ.com to look up a call sign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 following is an example of the sort of information typically logged</a:t>
            </a:r>
            <a:endParaRPr sz="1400" b="0" i="0" u="none" strike="noStrike" cap="none">
              <a:solidFill>
                <a:srgbClr val="000000"/>
              </a:solidFill>
              <a:latin typeface="Arial"/>
              <a:ea typeface="Arial"/>
              <a:cs typeface="Arial"/>
              <a:sym typeface="Arial"/>
            </a:endParaRPr>
          </a:p>
          <a:p>
            <a:pPr marL="285750" marR="0" lvl="0" indent="-17780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graphicFrame>
        <p:nvGraphicFramePr>
          <p:cNvPr id="439" name="Google Shape;439;p28"/>
          <p:cNvGraphicFramePr/>
          <p:nvPr/>
        </p:nvGraphicFramePr>
        <p:xfrm>
          <a:off x="124911" y="3887619"/>
          <a:ext cx="6858025" cy="1645285"/>
        </p:xfrm>
        <a:graphic>
          <a:graphicData uri="http://schemas.openxmlformats.org/drawingml/2006/table">
            <a:tbl>
              <a:tblPr>
                <a:noFill/>
                <a:tableStyleId>{3FC6A3AC-C847-4423-AC68-2DD3C5C2D0B1}</a:tableStyleId>
              </a:tblPr>
              <a:tblGrid>
                <a:gridCol w="792475">
                  <a:extLst>
                    <a:ext uri="{9D8B030D-6E8A-4147-A177-3AD203B41FA5}">
                      <a16:colId xmlns:a16="http://schemas.microsoft.com/office/drawing/2014/main" val="20000"/>
                    </a:ext>
                  </a:extLst>
                </a:gridCol>
                <a:gridCol w="792475">
                  <a:extLst>
                    <a:ext uri="{9D8B030D-6E8A-4147-A177-3AD203B41FA5}">
                      <a16:colId xmlns:a16="http://schemas.microsoft.com/office/drawing/2014/main" val="20001"/>
                    </a:ext>
                  </a:extLst>
                </a:gridCol>
                <a:gridCol w="792475">
                  <a:extLst>
                    <a:ext uri="{9D8B030D-6E8A-4147-A177-3AD203B41FA5}">
                      <a16:colId xmlns:a16="http://schemas.microsoft.com/office/drawing/2014/main" val="20002"/>
                    </a:ext>
                  </a:extLst>
                </a:gridCol>
                <a:gridCol w="792475">
                  <a:extLst>
                    <a:ext uri="{9D8B030D-6E8A-4147-A177-3AD203B41FA5}">
                      <a16:colId xmlns:a16="http://schemas.microsoft.com/office/drawing/2014/main" val="20003"/>
                    </a:ext>
                  </a:extLst>
                </a:gridCol>
                <a:gridCol w="792475">
                  <a:extLst>
                    <a:ext uri="{9D8B030D-6E8A-4147-A177-3AD203B41FA5}">
                      <a16:colId xmlns:a16="http://schemas.microsoft.com/office/drawing/2014/main" val="20004"/>
                    </a:ext>
                  </a:extLst>
                </a:gridCol>
                <a:gridCol w="792475">
                  <a:extLst>
                    <a:ext uri="{9D8B030D-6E8A-4147-A177-3AD203B41FA5}">
                      <a16:colId xmlns:a16="http://schemas.microsoft.com/office/drawing/2014/main" val="20005"/>
                    </a:ext>
                  </a:extLst>
                </a:gridCol>
                <a:gridCol w="691300">
                  <a:extLst>
                    <a:ext uri="{9D8B030D-6E8A-4147-A177-3AD203B41FA5}">
                      <a16:colId xmlns:a16="http://schemas.microsoft.com/office/drawing/2014/main" val="20006"/>
                    </a:ext>
                  </a:extLst>
                </a:gridCol>
                <a:gridCol w="1411875">
                  <a:extLst>
                    <a:ext uri="{9D8B030D-6E8A-4147-A177-3AD203B41FA5}">
                      <a16:colId xmlns:a16="http://schemas.microsoft.com/office/drawing/2014/main" val="20007"/>
                    </a:ext>
                  </a:extLst>
                </a:gridCol>
              </a:tblGrid>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Callsign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QTH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Op  name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Time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Mode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Signal RST</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Notes</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EI0RSI</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Ireland</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John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22.10</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SSB</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57</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Scout station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40" name="Google Shape;440;p28" descr="Club Log"/>
          <p:cNvPicPr preferRelativeResize="0"/>
          <p:nvPr/>
        </p:nvPicPr>
        <p:blipFill rotWithShape="1">
          <a:blip r:embed="rId3">
            <a:alphaModFix/>
          </a:blip>
          <a:srcRect/>
          <a:stretch/>
        </p:blipFill>
        <p:spPr>
          <a:xfrm>
            <a:off x="7279102" y="1242490"/>
            <a:ext cx="1707863" cy="511894"/>
          </a:xfrm>
          <a:prstGeom prst="rect">
            <a:avLst/>
          </a:prstGeom>
          <a:noFill/>
          <a:ln>
            <a:noFill/>
          </a:ln>
        </p:spPr>
      </p:pic>
      <p:pic>
        <p:nvPicPr>
          <p:cNvPr id="441" name="Google Shape;441;p28"/>
          <p:cNvPicPr preferRelativeResize="0"/>
          <p:nvPr/>
        </p:nvPicPr>
        <p:blipFill rotWithShape="1">
          <a:blip r:embed="rId4">
            <a:alphaModFix/>
          </a:blip>
          <a:srcRect/>
          <a:stretch/>
        </p:blipFill>
        <p:spPr>
          <a:xfrm>
            <a:off x="6982909" y="157654"/>
            <a:ext cx="2159000" cy="1004854"/>
          </a:xfrm>
          <a:prstGeom prst="rect">
            <a:avLst/>
          </a:prstGeom>
          <a:noFill/>
          <a:ln>
            <a:noFill/>
          </a:ln>
        </p:spPr>
      </p:pic>
      <p:pic>
        <p:nvPicPr>
          <p:cNvPr id="442" name="Google Shape;442;p28" descr="Logbook of the World (LOTW) - Paul ..."/>
          <p:cNvPicPr preferRelativeResize="0"/>
          <p:nvPr/>
        </p:nvPicPr>
        <p:blipFill rotWithShape="1">
          <a:blip r:embed="rId5">
            <a:alphaModFix/>
          </a:blip>
          <a:srcRect/>
          <a:stretch/>
        </p:blipFill>
        <p:spPr>
          <a:xfrm>
            <a:off x="7200584" y="1776686"/>
            <a:ext cx="1864898" cy="664618"/>
          </a:xfrm>
          <a:prstGeom prst="rect">
            <a:avLst/>
          </a:prstGeom>
          <a:noFill/>
          <a:ln>
            <a:noFill/>
          </a:ln>
        </p:spPr>
      </p:pic>
      <p:pic>
        <p:nvPicPr>
          <p:cNvPr id="443" name="Google Shape;443;p28" descr="N1MM Logger Plus – Free Software for ..."/>
          <p:cNvPicPr preferRelativeResize="0"/>
          <p:nvPr/>
        </p:nvPicPr>
        <p:blipFill rotWithShape="1">
          <a:blip r:embed="rId6">
            <a:alphaModFix/>
          </a:blip>
          <a:srcRect/>
          <a:stretch/>
        </p:blipFill>
        <p:spPr>
          <a:xfrm>
            <a:off x="6813085" y="2586418"/>
            <a:ext cx="2349500" cy="715584"/>
          </a:xfrm>
          <a:prstGeom prst="rect">
            <a:avLst/>
          </a:prstGeom>
          <a:noFill/>
          <a:ln>
            <a:noFill/>
          </a:ln>
        </p:spPr>
      </p:pic>
      <p:pic>
        <p:nvPicPr>
          <p:cNvPr id="444" name="Google Shape;444;p28" descr="Log4OM 2 – Log for the Old Man"/>
          <p:cNvPicPr preferRelativeResize="0"/>
          <p:nvPr/>
        </p:nvPicPr>
        <p:blipFill rotWithShape="1">
          <a:blip r:embed="rId7">
            <a:alphaModFix/>
          </a:blip>
          <a:srcRect/>
          <a:stretch/>
        </p:blipFill>
        <p:spPr>
          <a:xfrm>
            <a:off x="7136935" y="3346566"/>
            <a:ext cx="2025650" cy="10821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a:t>Jamboree On The Air - JOTA</a:t>
            </a:r>
            <a:endParaRPr/>
          </a:p>
        </p:txBody>
      </p:sp>
      <p:sp>
        <p:nvSpPr>
          <p:cNvPr id="103" name="Google Shape;103;p4"/>
          <p:cNvSpPr/>
          <p:nvPr/>
        </p:nvSpPr>
        <p:spPr>
          <a:xfrm>
            <a:off x="69677" y="914400"/>
            <a:ext cx="6440714" cy="4631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7030A0"/>
              </a:buClr>
              <a:buSzPts val="2000"/>
              <a:buFont typeface="Arial"/>
              <a:buChar char="•"/>
            </a:pPr>
            <a:r>
              <a:rPr lang="en-US" sz="2000" b="0" i="0" u="none" strike="noStrike" cap="none" dirty="0">
                <a:solidFill>
                  <a:srgbClr val="7030A0"/>
                </a:solidFill>
                <a:latin typeface="Arial"/>
                <a:ea typeface="Arial"/>
                <a:cs typeface="Arial"/>
                <a:sym typeface="Arial"/>
              </a:rPr>
              <a:t>Largest Scouting Event in the World since 1957!</a:t>
            </a: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dirty="0">
                <a:solidFill>
                  <a:srgbClr val="7030A0"/>
                </a:solidFill>
                <a:latin typeface="Arial"/>
                <a:ea typeface="Arial"/>
                <a:cs typeface="Arial"/>
                <a:sym typeface="Arial"/>
              </a:rPr>
              <a:t>~1-2 Million Scouts operating ~ 13,500 stations in ~ 150 countries take part each year in October</a:t>
            </a:r>
          </a:p>
          <a:p>
            <a:pPr marL="342900" marR="0" lvl="0" indent="-342900" algn="l" rtl="0">
              <a:lnSpc>
                <a:spcPct val="100000"/>
              </a:lnSpc>
              <a:spcBef>
                <a:spcPts val="600"/>
              </a:spcBef>
              <a:spcAft>
                <a:spcPts val="0"/>
              </a:spcAft>
              <a:buClr>
                <a:srgbClr val="7030A0"/>
              </a:buClr>
              <a:buSzPts val="2000"/>
              <a:buFont typeface="Arial"/>
              <a:buChar char="•"/>
            </a:pPr>
            <a:r>
              <a:rPr lang="en-US" sz="2000" dirty="0">
                <a:solidFill>
                  <a:srgbClr val="7030A0"/>
                </a:solidFill>
              </a:rPr>
              <a:t>Underpins the global nature of scouting</a:t>
            </a:r>
            <a:r>
              <a:rPr lang="en-US" sz="1800" dirty="0">
                <a:solidFill>
                  <a:schemeClr val="dk1"/>
                </a:solidFill>
              </a:rPr>
              <a:t>, </a:t>
            </a:r>
            <a:r>
              <a:rPr lang="en-US" sz="2000" dirty="0">
                <a:solidFill>
                  <a:srgbClr val="7030A0"/>
                </a:solidFill>
              </a:rPr>
              <a:t>s</a:t>
            </a:r>
            <a:r>
              <a:rPr lang="en-US" sz="2000" b="0" i="0" u="none" strike="noStrike" cap="none" dirty="0">
                <a:solidFill>
                  <a:srgbClr val="7030A0"/>
                </a:solidFill>
                <a:latin typeface="Arial"/>
                <a:ea typeface="Arial"/>
                <a:cs typeface="Arial"/>
                <a:sym typeface="Arial"/>
              </a:rPr>
              <a:t>couts can gain perspective on other countries, other, cultures and other Scouting programs --- by talking to other Scouts around the world</a:t>
            </a: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dirty="0">
                <a:solidFill>
                  <a:srgbClr val="7030A0"/>
                </a:solidFill>
                <a:latin typeface="Arial"/>
                <a:ea typeface="Arial"/>
                <a:cs typeface="Arial"/>
                <a:sym typeface="Arial"/>
              </a:rPr>
              <a:t>Introduces Scouts to the fun and technology of amateur radio &amp; radio scouting</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dirty="0">
                <a:solidFill>
                  <a:srgbClr val="7030A0"/>
                </a:solidFill>
                <a:latin typeface="Arial"/>
                <a:ea typeface="Arial"/>
                <a:cs typeface="Arial"/>
                <a:sym typeface="Arial"/>
              </a:rPr>
              <a:t>Learn and or improve a new skill </a:t>
            </a: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dirty="0">
                <a:solidFill>
                  <a:srgbClr val="7030A0"/>
                </a:solidFill>
                <a:latin typeface="Arial"/>
                <a:ea typeface="Arial"/>
                <a:cs typeface="Arial"/>
                <a:sym typeface="Arial"/>
              </a:rPr>
              <a:t>Earn a JOTA-JOTI badge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dirty="0">
                <a:solidFill>
                  <a:srgbClr val="7030A0"/>
                </a:solidFill>
                <a:latin typeface="Arial"/>
                <a:ea typeface="Arial"/>
                <a:cs typeface="Arial"/>
                <a:sym typeface="Arial"/>
              </a:rPr>
              <a:t>You might end up with a great lifelong hobby</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dirty="0">
                <a:solidFill>
                  <a:srgbClr val="7030A0"/>
                </a:solidFill>
                <a:latin typeface="Arial"/>
                <a:ea typeface="Arial"/>
                <a:cs typeface="Arial"/>
                <a:sym typeface="Arial"/>
              </a:rPr>
              <a:t>It might even be the start of a great career!</a:t>
            </a:r>
            <a:endParaRPr sz="1800" b="0" i="0" u="none" strike="noStrike" cap="none" dirty="0">
              <a:solidFill>
                <a:schemeClr val="dk1"/>
              </a:solidFill>
              <a:latin typeface="Arial"/>
              <a:ea typeface="Arial"/>
              <a:cs typeface="Arial"/>
              <a:sym typeface="Arial"/>
            </a:endParaRPr>
          </a:p>
        </p:txBody>
      </p:sp>
      <p:pic>
        <p:nvPicPr>
          <p:cNvPr id="104" name="Google Shape;104;p4"/>
          <p:cNvPicPr preferRelativeResize="0"/>
          <p:nvPr/>
        </p:nvPicPr>
        <p:blipFill rotWithShape="1">
          <a:blip r:embed="rId3">
            <a:alphaModFix/>
          </a:blip>
          <a:srcRect/>
          <a:stretch/>
        </p:blipFill>
        <p:spPr>
          <a:xfrm>
            <a:off x="6216878" y="2502466"/>
            <a:ext cx="1606858" cy="1237723"/>
          </a:xfrm>
          <a:prstGeom prst="rect">
            <a:avLst/>
          </a:prstGeom>
          <a:noFill/>
          <a:ln>
            <a:noFill/>
          </a:ln>
        </p:spPr>
      </p:pic>
      <p:pic>
        <p:nvPicPr>
          <p:cNvPr id="105" name="Google Shape;105;p4"/>
          <p:cNvPicPr preferRelativeResize="0"/>
          <p:nvPr/>
        </p:nvPicPr>
        <p:blipFill rotWithShape="1">
          <a:blip r:embed="rId4">
            <a:alphaModFix/>
          </a:blip>
          <a:srcRect/>
          <a:stretch/>
        </p:blipFill>
        <p:spPr>
          <a:xfrm rot="-167351">
            <a:off x="6498418" y="705042"/>
            <a:ext cx="2104189" cy="1378956"/>
          </a:xfrm>
          <a:prstGeom prst="rect">
            <a:avLst/>
          </a:prstGeom>
          <a:noFill/>
          <a:ln>
            <a:noFill/>
          </a:ln>
        </p:spPr>
      </p:pic>
      <p:pic>
        <p:nvPicPr>
          <p:cNvPr id="106" name="Google Shape;106;p4"/>
          <p:cNvPicPr preferRelativeResize="0"/>
          <p:nvPr/>
        </p:nvPicPr>
        <p:blipFill rotWithShape="1">
          <a:blip r:embed="rId5">
            <a:alphaModFix/>
          </a:blip>
          <a:srcRect/>
          <a:stretch/>
        </p:blipFill>
        <p:spPr>
          <a:xfrm>
            <a:off x="5831252" y="5041606"/>
            <a:ext cx="1053478" cy="1383328"/>
          </a:xfrm>
          <a:prstGeom prst="rect">
            <a:avLst/>
          </a:prstGeom>
          <a:noFill/>
          <a:ln>
            <a:noFill/>
          </a:ln>
        </p:spPr>
      </p:pic>
      <p:pic>
        <p:nvPicPr>
          <p:cNvPr id="107" name="Google Shape;107;p4"/>
          <p:cNvPicPr preferRelativeResize="0"/>
          <p:nvPr/>
        </p:nvPicPr>
        <p:blipFill rotWithShape="1">
          <a:blip r:embed="rId6">
            <a:alphaModFix/>
          </a:blip>
          <a:srcRect/>
          <a:stretch/>
        </p:blipFill>
        <p:spPr>
          <a:xfrm>
            <a:off x="1845232" y="5781391"/>
            <a:ext cx="861574" cy="934018"/>
          </a:xfrm>
          <a:prstGeom prst="rect">
            <a:avLst/>
          </a:prstGeom>
          <a:noFill/>
          <a:ln>
            <a:noFill/>
          </a:ln>
        </p:spPr>
      </p:pic>
      <p:pic>
        <p:nvPicPr>
          <p:cNvPr id="108" name="Google Shape;108;p4"/>
          <p:cNvPicPr preferRelativeResize="0"/>
          <p:nvPr/>
        </p:nvPicPr>
        <p:blipFill rotWithShape="1">
          <a:blip r:embed="rId7">
            <a:alphaModFix/>
          </a:blip>
          <a:srcRect/>
          <a:stretch/>
        </p:blipFill>
        <p:spPr>
          <a:xfrm>
            <a:off x="7823736" y="2150429"/>
            <a:ext cx="1294864" cy="1643127"/>
          </a:xfrm>
          <a:prstGeom prst="rect">
            <a:avLst/>
          </a:prstGeom>
          <a:noFill/>
          <a:ln>
            <a:noFill/>
          </a:ln>
        </p:spPr>
      </p:pic>
      <p:pic>
        <p:nvPicPr>
          <p:cNvPr id="109" name="Google Shape;109;p4"/>
          <p:cNvPicPr preferRelativeResize="0"/>
          <p:nvPr/>
        </p:nvPicPr>
        <p:blipFill rotWithShape="1">
          <a:blip r:embed="rId8">
            <a:alphaModFix/>
          </a:blip>
          <a:srcRect/>
          <a:stretch/>
        </p:blipFill>
        <p:spPr>
          <a:xfrm>
            <a:off x="6960094" y="3809607"/>
            <a:ext cx="1953086" cy="132236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9"/>
          <p:cNvSpPr txBox="1">
            <a:spLocks noGrp="1"/>
          </p:cNvSpPr>
          <p:nvPr>
            <p:ph type="title"/>
          </p:nvPr>
        </p:nvSpPr>
        <p:spPr>
          <a:xfrm>
            <a:off x="0" y="138475"/>
            <a:ext cx="91440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556"/>
              <a:buNone/>
            </a:pPr>
            <a:r>
              <a:rPr lang="en-US">
                <a:solidFill>
                  <a:srgbClr val="00B050"/>
                </a:solidFill>
              </a:rPr>
              <a:t>Using the Radio Activity </a:t>
            </a:r>
            <a:endParaRPr/>
          </a:p>
        </p:txBody>
      </p:sp>
      <p:sp>
        <p:nvSpPr>
          <p:cNvPr id="450" name="Google Shape;450;p29"/>
          <p:cNvSpPr txBox="1">
            <a:spLocks noGrp="1"/>
          </p:cNvSpPr>
          <p:nvPr>
            <p:ph type="body" idx="1"/>
          </p:nvPr>
        </p:nvSpPr>
        <p:spPr>
          <a:xfrm>
            <a:off x="206400" y="955883"/>
            <a:ext cx="8937600" cy="4719703"/>
          </a:xfrm>
          <a:prstGeom prst="rect">
            <a:avLst/>
          </a:prstGeom>
          <a:solidFill>
            <a:schemeClr val="bg1"/>
          </a:solid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Char char="•"/>
            </a:pPr>
            <a:r>
              <a:rPr lang="en-US" sz="2400" dirty="0">
                <a:solidFill>
                  <a:srgbClr val="0070C0"/>
                </a:solidFill>
              </a:rPr>
              <a:t>Using an online Software Defined Radio (SDR) like hack green on a computer or physical Radios, tune the radio and: </a:t>
            </a:r>
            <a:endParaRPr sz="2400" dirty="0">
              <a:solidFill>
                <a:srgbClr val="0070C0"/>
              </a:solidFill>
            </a:endParaRPr>
          </a:p>
          <a:p>
            <a:pPr marL="457200" lvl="0" indent="-381000" algn="l" rtl="0">
              <a:lnSpc>
                <a:spcPct val="100000"/>
              </a:lnSpc>
              <a:spcBef>
                <a:spcPts val="0"/>
              </a:spcBef>
              <a:spcAft>
                <a:spcPts val="0"/>
              </a:spcAft>
              <a:buClr>
                <a:srgbClr val="0070C0"/>
              </a:buClr>
              <a:buSzPts val="2400"/>
              <a:buAutoNum type="arabicPeriod"/>
            </a:pPr>
            <a:r>
              <a:rPr lang="en-US" sz="2400" dirty="0">
                <a:solidFill>
                  <a:srgbClr val="0070C0"/>
                </a:solidFill>
              </a:rPr>
              <a:t>Identify morse code, data and voice signals</a:t>
            </a:r>
            <a:endParaRPr sz="2400" dirty="0">
              <a:solidFill>
                <a:srgbClr val="0070C0"/>
              </a:solidFill>
            </a:endParaRPr>
          </a:p>
          <a:p>
            <a:pPr marL="457200" lvl="0" indent="-381000" algn="l" rtl="0">
              <a:lnSpc>
                <a:spcPct val="100000"/>
              </a:lnSpc>
              <a:spcBef>
                <a:spcPts val="0"/>
              </a:spcBef>
              <a:spcAft>
                <a:spcPts val="0"/>
              </a:spcAft>
              <a:buClr>
                <a:srgbClr val="0070C0"/>
              </a:buClr>
              <a:buSzPts val="2400"/>
              <a:buAutoNum type="arabicPeriod"/>
            </a:pPr>
            <a:r>
              <a:rPr lang="en-US" sz="2400" dirty="0">
                <a:solidFill>
                  <a:srgbClr val="0070C0"/>
                </a:solidFill>
              </a:rPr>
              <a:t>Identify and listen to 2 Amateur Radio station transmissions, look them up on </a:t>
            </a:r>
            <a:r>
              <a:rPr lang="en-US" sz="2400" dirty="0" err="1">
                <a:solidFill>
                  <a:srgbClr val="0070C0"/>
                </a:solidFill>
              </a:rPr>
              <a:t>qrz.com</a:t>
            </a:r>
            <a:r>
              <a:rPr lang="en-US" sz="2400" dirty="0">
                <a:solidFill>
                  <a:srgbClr val="0070C0"/>
                </a:solidFill>
              </a:rPr>
              <a:t> and log their details in your log including:</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Callsign</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Country the person is from</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The Callsign and country of a station who replied if heard</a:t>
            </a:r>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Place a pin in the world map identifying where the station is located</a:t>
            </a:r>
            <a:endParaRPr sz="2400" dirty="0">
              <a:solidFill>
                <a:srgbClr val="0070C0"/>
              </a:solidFill>
            </a:endParaRPr>
          </a:p>
          <a:p>
            <a:pPr marL="0" lvl="0" indent="0" algn="l" rtl="0">
              <a:spcBef>
                <a:spcPts val="0"/>
              </a:spcBef>
              <a:spcAft>
                <a:spcPts val="0"/>
              </a:spcAft>
              <a:buNone/>
            </a:pPr>
            <a:r>
              <a:rPr lang="en-US" sz="2400" dirty="0">
                <a:solidFill>
                  <a:srgbClr val="0070C0"/>
                </a:solidFill>
              </a:rPr>
              <a:t>3.) Now using one of our radios, call or answer CQ using our call sign and have a short QSO logging the details on your log sheet</a:t>
            </a:r>
            <a:endParaRPr sz="2400" dirty="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9"/>
          <p:cNvSpPr>
            <a:spLocks noGrp="1"/>
          </p:cNvSpPr>
          <p:nvPr>
            <p:ph type="ctrTitle"/>
          </p:nvPr>
        </p:nvSpPr>
        <p:spPr>
          <a:xfrm>
            <a:off x="0" y="-5289"/>
            <a:ext cx="9144000" cy="515889"/>
          </a:xfrm>
        </p:spPr>
        <p:txBody>
          <a:bodyPr>
            <a:noAutofit/>
          </a:bodyPr>
          <a:lstStyle/>
          <a:p>
            <a:r>
              <a:rPr lang="en-US" sz="2585" dirty="0">
                <a:latin typeface="Arial" panose="020B0604020202020204" pitchFamily="34" charset="0"/>
                <a:ea typeface="ADLaM Display" panose="02010000000000000000" pitchFamily="2" charset="77"/>
                <a:cs typeface="Arial" panose="020B0604020202020204" pitchFamily="34" charset="0"/>
              </a:rPr>
              <a:t>EI10JOTA - Ham Radio Mission Impossible Cyber Attack!</a:t>
            </a:r>
            <a:endParaRPr lang="en-US" altLang="x-none" sz="2585" dirty="0">
              <a:latin typeface="Arial" panose="020B0604020202020204" pitchFamily="34" charset="0"/>
              <a:ea typeface="ADLaM Display" panose="02010000000000000000" pitchFamily="2" charset="77"/>
              <a:cs typeface="Arial" panose="020B0604020202020204" pitchFamily="34" charset="0"/>
            </a:endParaRPr>
          </a:p>
        </p:txBody>
      </p:sp>
      <p:sp>
        <p:nvSpPr>
          <p:cNvPr id="4" name="TextBox 2">
            <a:extLst>
              <a:ext uri="{FF2B5EF4-FFF2-40B4-BE49-F238E27FC236}">
                <a16:creationId xmlns:a16="http://schemas.microsoft.com/office/drawing/2014/main" id="{E3E9E4CF-C35B-F842-9B81-64B779AD8EC4}"/>
              </a:ext>
            </a:extLst>
          </p:cNvPr>
          <p:cNvSpPr txBox="1">
            <a:spLocks noChangeArrowheads="1"/>
          </p:cNvSpPr>
          <p:nvPr/>
        </p:nvSpPr>
        <p:spPr bwMode="auto">
          <a:xfrm>
            <a:off x="0" y="2329402"/>
            <a:ext cx="8132572" cy="456932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charset="0"/>
                <a:ea typeface="ＭＳ Ｐゴシック" charset="-128"/>
                <a:cs typeface="Geneva" charset="0"/>
              </a:defRPr>
            </a:lvl1pPr>
            <a:lvl2pPr marL="742950" indent="-285750">
              <a:spcBef>
                <a:spcPct val="20000"/>
              </a:spcBef>
              <a:buFont typeface="Arial" charset="0"/>
              <a:buChar char="–"/>
              <a:defRPr sz="2800">
                <a:solidFill>
                  <a:schemeClr val="tx1"/>
                </a:solidFill>
                <a:latin typeface="Calibri" charset="0"/>
                <a:ea typeface="Geneva" charset="0"/>
                <a:cs typeface="Geneva" charset="0"/>
              </a:defRPr>
            </a:lvl2pPr>
            <a:lvl3pPr marL="1143000" indent="-228600">
              <a:spcBef>
                <a:spcPct val="20000"/>
              </a:spcBef>
              <a:buFont typeface="Arial" charset="0"/>
              <a:buChar char="•"/>
              <a:defRPr sz="2400">
                <a:solidFill>
                  <a:schemeClr val="tx1"/>
                </a:solidFill>
                <a:latin typeface="Calibri" charset="0"/>
                <a:ea typeface="Geneva" charset="0"/>
                <a:cs typeface="Geneva" charset="0"/>
              </a:defRPr>
            </a:lvl3pPr>
            <a:lvl4pPr marL="1600200" indent="-228600">
              <a:spcBef>
                <a:spcPct val="20000"/>
              </a:spcBef>
              <a:buFont typeface="Arial" charset="0"/>
              <a:buChar char="–"/>
              <a:defRPr sz="2000">
                <a:solidFill>
                  <a:schemeClr val="tx1"/>
                </a:solidFill>
                <a:latin typeface="Calibri" charset="0"/>
                <a:ea typeface="Geneva" charset="0"/>
                <a:cs typeface="Geneva" charset="0"/>
              </a:defRPr>
            </a:lvl4pPr>
            <a:lvl5pPr marL="2057400" indent="-228600">
              <a:spcBef>
                <a:spcPct val="20000"/>
              </a:spcBef>
              <a:buFont typeface="Arial" charset="0"/>
              <a:buChar char="»"/>
              <a:defRPr sz="2000">
                <a:solidFill>
                  <a:schemeClr val="tx1"/>
                </a:solidFill>
                <a:latin typeface="Calibri" charset="0"/>
                <a:ea typeface="Geneva" charset="0"/>
                <a:cs typeface="Geneva"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9pPr>
          </a:lstStyle>
          <a:p>
            <a:pPr marL="0" indent="0">
              <a:lnSpc>
                <a:spcPct val="107000"/>
              </a:lnSpc>
              <a:spcAft>
                <a:spcPts val="554"/>
              </a:spcAft>
              <a:buNone/>
              <a:tabLst>
                <a:tab pos="2336614" algn="ctr"/>
                <a:tab pos="4673668" algn="r"/>
              </a:tabLst>
            </a:pPr>
            <a:r>
              <a:rPr lang="en-GB" sz="1800" b="1" dirty="0">
                <a:latin typeface="Calibri" panose="020F0502020204030204" pitchFamily="34" charset="0"/>
                <a:ea typeface="Calibri" panose="020F0502020204030204" pitchFamily="34" charset="0"/>
                <a:cs typeface="Times New Roman" panose="02020603050405020304" pitchFamily="18" charset="0"/>
              </a:rPr>
              <a:t>SITUATION BRIEFING: </a:t>
            </a:r>
            <a:r>
              <a:rPr lang="en-GB" sz="1800" dirty="0">
                <a:latin typeface="Calibri" panose="020F0502020204030204" pitchFamily="34" charset="0"/>
                <a:ea typeface="Calibri" panose="020F0502020204030204" pitchFamily="34" charset="0"/>
                <a:cs typeface="Times New Roman" panose="02020603050405020304" pitchFamily="18" charset="0"/>
              </a:rPr>
              <a:t>There has been a huge cyber-attack. All international telecoms and internet has been disabled and local networks are overloaded. The government has activated AREN – The </a:t>
            </a:r>
            <a:r>
              <a:rPr lang="en-GB" sz="1800" dirty="0" err="1">
                <a:latin typeface="Calibri" panose="020F0502020204030204" pitchFamily="34" charset="0"/>
                <a:ea typeface="Calibri" panose="020F0502020204030204" pitchFamily="34" charset="0"/>
                <a:cs typeface="Times New Roman" panose="02020603050405020304" pitchFamily="18" charset="0"/>
              </a:rPr>
              <a:t>Amater</a:t>
            </a:r>
            <a:r>
              <a:rPr lang="en-GB" sz="1800" dirty="0">
                <a:latin typeface="Calibri" panose="020F0502020204030204" pitchFamily="34" charset="0"/>
                <a:ea typeface="Calibri" panose="020F0502020204030204" pitchFamily="34" charset="0"/>
                <a:cs typeface="Times New Roman" panose="02020603050405020304" pitchFamily="18" charset="0"/>
              </a:rPr>
              <a:t> Radio Emergency Network</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554"/>
              </a:spcAft>
              <a:buNone/>
              <a:tabLst>
                <a:tab pos="2336614" algn="ctr"/>
                <a:tab pos="4673668"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YOUR COUNTRY NEEDS YOU!    YOUR MISSION, SHOULD YOU CHOOSE TO ACCEPT:</a:t>
            </a:r>
          </a:p>
          <a:p>
            <a:pPr marL="0" indent="0">
              <a:lnSpc>
                <a:spcPct val="107000"/>
              </a:lnSpc>
              <a:spcAft>
                <a:spcPts val="554"/>
              </a:spcAft>
              <a:buNone/>
              <a:tabLst>
                <a:tab pos="2336614" algn="ctr"/>
                <a:tab pos="4673668"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Establish what countries the government can communicate with via ham radio by:</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Listen, tune &amp; identify CW, DATA, SSB and broadcast radio stations (See interesting frequencies chart)</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Listen &amp; Log a QSO as an SWL in Log4OM – </a:t>
            </a:r>
            <a:r>
              <a:rPr lang="en-IE" sz="1400" dirty="0">
                <a:latin typeface="Calibri" panose="020F0502020204030204" pitchFamily="34" charset="0"/>
                <a:ea typeface="Calibri" panose="020F0502020204030204" pitchFamily="34" charset="0"/>
                <a:cs typeface="Times New Roman" panose="02020603050405020304" pitchFamily="18" charset="0"/>
              </a:rPr>
              <a:t>Short Wave Listener</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Fill in the 1</a:t>
            </a:r>
            <a:r>
              <a:rPr lang="en-IE" sz="1400" b="1" baseline="30000" dirty="0">
                <a:latin typeface="Calibri" panose="020F0502020204030204" pitchFamily="34" charset="0"/>
                <a:ea typeface="Calibri" panose="020F0502020204030204" pitchFamily="34" charset="0"/>
                <a:cs typeface="Times New Roman" panose="02020603050405020304" pitchFamily="18" charset="0"/>
              </a:rPr>
              <a:t>st</a:t>
            </a:r>
            <a:r>
              <a:rPr lang="en-IE" sz="1400" b="1" dirty="0">
                <a:latin typeface="Calibri" panose="020F0502020204030204" pitchFamily="34" charset="0"/>
                <a:ea typeface="Calibri" panose="020F0502020204030204" pitchFamily="34" charset="0"/>
                <a:cs typeface="Times New Roman" panose="02020603050405020304" pitchFamily="18" charset="0"/>
              </a:rPr>
              <a:t> QSO sheet, write out your name phonetically &amp; some details about you</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Call </a:t>
            </a:r>
            <a:r>
              <a:rPr lang="en-IE"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CQ CQ this is Echo Indio One Zero Juliet Oscar Tango Alpha, Echo Indio One Zero Juliet Oscar Tango Alpha, standing by and listening.</a:t>
            </a:r>
            <a:r>
              <a:rPr lang="en-IE"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Make and log as many QSO’s as you can in the time you have on the radio</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Look up and log </a:t>
            </a:r>
            <a:r>
              <a:rPr lang="en-IE" sz="1400" dirty="0">
                <a:latin typeface="Calibri" panose="020F0502020204030204" pitchFamily="34" charset="0"/>
                <a:ea typeface="Calibri" panose="020F0502020204030204" pitchFamily="34" charset="0"/>
                <a:cs typeface="Times New Roman" panose="02020603050405020304" pitchFamily="18" charset="0"/>
              </a:rPr>
              <a:t>the station callsign of stations that answer your call and pin your team colour on the world map for each contact made</a:t>
            </a:r>
          </a:p>
          <a:p>
            <a:pPr marL="237398" indent="-237398">
              <a:lnSpc>
                <a:spcPct val="107000"/>
              </a:lnSpc>
              <a:spcAft>
                <a:spcPts val="415"/>
              </a:spcAft>
              <a:buFont typeface="+mj-lt"/>
              <a:buAutoNum type="arabicPeriod"/>
              <a:tabLst>
                <a:tab pos="1752461" algn="ctr"/>
                <a:tab pos="3505252" algn="r"/>
              </a:tabLst>
            </a:pPr>
            <a:r>
              <a:rPr lang="en-IE" sz="1400" dirty="0">
                <a:latin typeface="Calibri" panose="020F0502020204030204" pitchFamily="34" charset="0"/>
                <a:ea typeface="Calibri" panose="020F0502020204030204" pitchFamily="34" charset="0"/>
                <a:cs typeface="Times New Roman" panose="02020603050405020304" pitchFamily="18" charset="0"/>
              </a:rPr>
              <a:t>There will be a badge for all who make a QSO and a prize of an RSI mug for best operator as voted by the team!</a:t>
            </a:r>
          </a:p>
        </p:txBody>
      </p:sp>
      <p:sp>
        <p:nvSpPr>
          <p:cNvPr id="6" name="TextBox 5">
            <a:extLst>
              <a:ext uri="{FF2B5EF4-FFF2-40B4-BE49-F238E27FC236}">
                <a16:creationId xmlns:a16="http://schemas.microsoft.com/office/drawing/2014/main" id="{6012FE00-BD36-084A-BC13-68CC51ECA447}"/>
              </a:ext>
            </a:extLst>
          </p:cNvPr>
          <p:cNvSpPr txBox="1"/>
          <p:nvPr/>
        </p:nvSpPr>
        <p:spPr>
          <a:xfrm>
            <a:off x="2356342" y="3341243"/>
            <a:ext cx="184731" cy="291170"/>
          </a:xfrm>
          <a:prstGeom prst="rect">
            <a:avLst/>
          </a:prstGeom>
          <a:noFill/>
        </p:spPr>
        <p:txBody>
          <a:bodyPr wrap="none" rtlCol="0">
            <a:spAutoFit/>
          </a:bodyPr>
          <a:lstStyle/>
          <a:p>
            <a:endParaRPr lang="en-US" sz="1292" dirty="0"/>
          </a:p>
        </p:txBody>
      </p:sp>
      <p:pic>
        <p:nvPicPr>
          <p:cNvPr id="13" name="Picture 2" descr="How did Mission: Impossible 7 become one of the most expensive films ever?  | Tom Cruise | The Guardian">
            <a:extLst>
              <a:ext uri="{FF2B5EF4-FFF2-40B4-BE49-F238E27FC236}">
                <a16:creationId xmlns:a16="http://schemas.microsoft.com/office/drawing/2014/main" id="{FE6368E9-DBA7-A84C-9E78-81C68675D7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6150" y="503685"/>
            <a:ext cx="2362272" cy="17694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SSION IMPOSSIBLE RADIO SHOW live at M.I. | ReverbNation">
            <a:extLst>
              <a:ext uri="{FF2B5EF4-FFF2-40B4-BE49-F238E27FC236}">
                <a16:creationId xmlns:a16="http://schemas.microsoft.com/office/drawing/2014/main" id="{07B00A6E-EF43-9A07-D245-B126345A910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712" y="510600"/>
            <a:ext cx="2165439" cy="17694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F5X HamBlog | Amateur radio station PF5X – Cuijk, The Netherlands">
            <a:extLst>
              <a:ext uri="{FF2B5EF4-FFF2-40B4-BE49-F238E27FC236}">
                <a16:creationId xmlns:a16="http://schemas.microsoft.com/office/drawing/2014/main" id="{53874E33-BCC6-3435-9294-AA8E343D687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6858" y="503687"/>
            <a:ext cx="3130517" cy="1769422"/>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307;p6">
            <a:extLst>
              <a:ext uri="{FF2B5EF4-FFF2-40B4-BE49-F238E27FC236}">
                <a16:creationId xmlns:a16="http://schemas.microsoft.com/office/drawing/2014/main" id="{8975FB66-5158-E18C-2186-19C7AD09D094}"/>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85743" y="507143"/>
            <a:ext cx="1581114" cy="1769423"/>
          </a:xfrm>
          <a:prstGeom prst="rect">
            <a:avLst/>
          </a:prstGeom>
          <a:noFill/>
          <a:ln>
            <a:noFill/>
          </a:ln>
        </p:spPr>
      </p:pic>
      <p:pic>
        <p:nvPicPr>
          <p:cNvPr id="19" name="Picture 18">
            <a:extLst>
              <a:ext uri="{FF2B5EF4-FFF2-40B4-BE49-F238E27FC236}">
                <a16:creationId xmlns:a16="http://schemas.microsoft.com/office/drawing/2014/main" id="{8D117CD6-FE8D-46F3-6EBF-2CDCDB1683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3509" y="2703631"/>
            <a:ext cx="1070491" cy="1239238"/>
          </a:xfrm>
          <a:prstGeom prst="rect">
            <a:avLst/>
          </a:prstGeom>
        </p:spPr>
      </p:pic>
      <p:pic>
        <p:nvPicPr>
          <p:cNvPr id="2" name="Picture 1">
            <a:extLst>
              <a:ext uri="{FF2B5EF4-FFF2-40B4-BE49-F238E27FC236}">
                <a16:creationId xmlns:a16="http://schemas.microsoft.com/office/drawing/2014/main" id="{0E80AF7E-6C85-1F49-28E4-077A58F463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32572" y="4317098"/>
            <a:ext cx="1011428" cy="2384078"/>
          </a:xfrm>
          <a:prstGeom prst="rect">
            <a:avLst/>
          </a:prstGeom>
        </p:spPr>
      </p:pic>
    </p:spTree>
    <p:extLst>
      <p:ext uri="{BB962C8B-B14F-4D97-AF65-F5344CB8AC3E}">
        <p14:creationId xmlns:p14="http://schemas.microsoft.com/office/powerpoint/2010/main" val="3788933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322ba4dbb53_0_22"/>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2 - Competency Statements</a:t>
            </a:r>
            <a:endParaRPr/>
          </a:p>
        </p:txBody>
      </p:sp>
      <p:grpSp>
        <p:nvGrpSpPr>
          <p:cNvPr id="456" name="Google Shape;456;g322ba4dbb53_0_22"/>
          <p:cNvGrpSpPr/>
          <p:nvPr/>
        </p:nvGrpSpPr>
        <p:grpSpPr>
          <a:xfrm>
            <a:off x="628650" y="1067443"/>
            <a:ext cx="7886700" cy="4113487"/>
            <a:chOff x="0" y="643"/>
            <a:chExt cx="7886700" cy="4113487"/>
          </a:xfrm>
        </p:grpSpPr>
        <p:sp>
          <p:nvSpPr>
            <p:cNvPr id="457" name="Google Shape;457;g322ba4dbb53_0_22"/>
            <p:cNvSpPr/>
            <p:nvPr/>
          </p:nvSpPr>
          <p:spPr>
            <a:xfrm>
              <a:off x="0" y="643"/>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322ba4dbb53_0_22"/>
            <p:cNvSpPr txBox="1"/>
            <p:nvPr/>
          </p:nvSpPr>
          <p:spPr>
            <a:xfrm>
              <a:off x="24487" y="25130"/>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sz="1400" b="0" i="0" u="none" strike="noStrike" cap="none">
                <a:solidFill>
                  <a:srgbClr val="000000"/>
                </a:solidFill>
                <a:latin typeface="Arial"/>
                <a:ea typeface="Arial"/>
                <a:cs typeface="Arial"/>
                <a:sym typeface="Arial"/>
              </a:endParaRPr>
            </a:p>
          </p:txBody>
        </p:sp>
        <p:sp>
          <p:nvSpPr>
            <p:cNvPr id="459" name="Google Shape;459;g322ba4dbb53_0_22"/>
            <p:cNvSpPr/>
            <p:nvPr/>
          </p:nvSpPr>
          <p:spPr>
            <a:xfrm>
              <a:off x="0" y="516627"/>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322ba4dbb53_0_22"/>
            <p:cNvSpPr txBox="1"/>
            <p:nvPr/>
          </p:nvSpPr>
          <p:spPr>
            <a:xfrm>
              <a:off x="24487" y="541114"/>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know where Sound, Radio and Light frequencies are within the Spectrum of Electro Magnetic Frequencies</a:t>
              </a:r>
              <a:endParaRPr sz="1400" b="0" i="0" u="none" strike="noStrike" cap="none" dirty="0">
                <a:solidFill>
                  <a:srgbClr val="000000"/>
                </a:solidFill>
                <a:latin typeface="Arial"/>
                <a:ea typeface="Arial"/>
                <a:cs typeface="Arial"/>
                <a:sym typeface="Arial"/>
              </a:endParaRPr>
            </a:p>
          </p:txBody>
        </p:sp>
        <p:sp>
          <p:nvSpPr>
            <p:cNvPr id="461" name="Google Shape;461;g322ba4dbb53_0_22"/>
            <p:cNvSpPr/>
            <p:nvPr/>
          </p:nvSpPr>
          <p:spPr>
            <a:xfrm>
              <a:off x="0" y="1032611"/>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322ba4dbb53_0_22"/>
            <p:cNvSpPr txBox="1"/>
            <p:nvPr/>
          </p:nvSpPr>
          <p:spPr>
            <a:xfrm>
              <a:off x="24487" y="1057098"/>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main parts of an Amateur Radio Station – Antenna, PSU, receiver, transmitter etc</a:t>
              </a:r>
              <a:endParaRPr sz="1500" b="1" i="0" u="none" strike="noStrike" cap="none">
                <a:solidFill>
                  <a:schemeClr val="lt1"/>
                </a:solidFill>
                <a:latin typeface="Arial"/>
                <a:ea typeface="Arial"/>
                <a:cs typeface="Arial"/>
                <a:sym typeface="Arial"/>
              </a:endParaRPr>
            </a:p>
          </p:txBody>
        </p:sp>
        <p:sp>
          <p:nvSpPr>
            <p:cNvPr id="463" name="Google Shape;463;g322ba4dbb53_0_22"/>
            <p:cNvSpPr/>
            <p:nvPr/>
          </p:nvSpPr>
          <p:spPr>
            <a:xfrm>
              <a:off x="0" y="1548595"/>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322ba4dbb53_0_22"/>
            <p:cNvSpPr txBox="1"/>
            <p:nvPr/>
          </p:nvSpPr>
          <p:spPr>
            <a:xfrm>
              <a:off x="24487" y="1573082"/>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Know what short wave listening is and I can recognize morse code, data and voice signals</a:t>
              </a:r>
              <a:endParaRPr sz="1400" b="0" i="0" u="none" strike="noStrike" cap="none">
                <a:solidFill>
                  <a:srgbClr val="000000"/>
                </a:solidFill>
                <a:latin typeface="Arial"/>
                <a:ea typeface="Arial"/>
                <a:cs typeface="Arial"/>
                <a:sym typeface="Arial"/>
              </a:endParaRPr>
            </a:p>
          </p:txBody>
        </p:sp>
        <p:sp>
          <p:nvSpPr>
            <p:cNvPr id="465" name="Google Shape;465;g322ba4dbb53_0_22"/>
            <p:cNvSpPr/>
            <p:nvPr/>
          </p:nvSpPr>
          <p:spPr>
            <a:xfrm>
              <a:off x="0" y="2064578"/>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322ba4dbb53_0_22"/>
            <p:cNvSpPr txBox="1"/>
            <p:nvPr/>
          </p:nvSpPr>
          <p:spPr>
            <a:xfrm>
              <a:off x="24487" y="2089065"/>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the RST system for signal reporting is</a:t>
              </a:r>
              <a:endParaRPr sz="1400" b="0" i="0" u="none" strike="noStrike" cap="none">
                <a:solidFill>
                  <a:srgbClr val="000000"/>
                </a:solidFill>
                <a:latin typeface="Arial"/>
                <a:ea typeface="Arial"/>
                <a:cs typeface="Arial"/>
                <a:sym typeface="Arial"/>
              </a:endParaRPr>
            </a:p>
          </p:txBody>
        </p:sp>
        <p:sp>
          <p:nvSpPr>
            <p:cNvPr id="467" name="Google Shape;467;g322ba4dbb53_0_22"/>
            <p:cNvSpPr/>
            <p:nvPr/>
          </p:nvSpPr>
          <p:spPr>
            <a:xfrm>
              <a:off x="0" y="2580562"/>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322ba4dbb53_0_22"/>
            <p:cNvSpPr txBox="1"/>
            <p:nvPr/>
          </p:nvSpPr>
          <p:spPr>
            <a:xfrm>
              <a:off x="24487" y="2605049"/>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look up a callsign on qrz.com and I know how to log a QSO</a:t>
              </a:r>
              <a:endParaRPr sz="1400" b="0" i="0" u="none" strike="noStrike" cap="none">
                <a:solidFill>
                  <a:srgbClr val="000000"/>
                </a:solidFill>
                <a:latin typeface="Arial"/>
                <a:ea typeface="Arial"/>
                <a:cs typeface="Arial"/>
                <a:sym typeface="Arial"/>
              </a:endParaRPr>
            </a:p>
          </p:txBody>
        </p:sp>
        <p:sp>
          <p:nvSpPr>
            <p:cNvPr id="469" name="Google Shape;469;g322ba4dbb53_0_22"/>
            <p:cNvSpPr/>
            <p:nvPr/>
          </p:nvSpPr>
          <p:spPr>
            <a:xfrm>
              <a:off x="0" y="3096546"/>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322ba4dbb53_0_22"/>
            <p:cNvSpPr txBox="1"/>
            <p:nvPr/>
          </p:nvSpPr>
          <p:spPr>
            <a:xfrm>
              <a:off x="24487" y="3121033"/>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dirty="0">
                  <a:solidFill>
                    <a:schemeClr val="lt1"/>
                  </a:solidFill>
                  <a:latin typeface="Arial"/>
                  <a:ea typeface="Arial"/>
                  <a:cs typeface="Arial"/>
                  <a:sym typeface="Arial"/>
                </a:rPr>
                <a:t>I have listened to and tuned a radio, identified morse code, data and voice signals</a:t>
              </a:r>
              <a:r>
                <a:rPr lang="en-US" sz="1500" b="1" dirty="0">
                  <a:solidFill>
                    <a:schemeClr val="lt1"/>
                  </a:solidFill>
                </a:rPr>
                <a:t>, </a:t>
              </a:r>
              <a:r>
                <a:rPr lang="en-US" sz="1500" b="1" i="0" u="none" strike="noStrike" cap="none" dirty="0">
                  <a:solidFill>
                    <a:schemeClr val="lt1"/>
                  </a:solidFill>
                  <a:latin typeface="Arial"/>
                  <a:ea typeface="Arial"/>
                  <a:cs typeface="Arial"/>
                  <a:sym typeface="Arial"/>
                </a:rPr>
                <a:t>logged 5 voice stations/QSO’s and have identified the operator’s country</a:t>
              </a:r>
              <a:endParaRPr sz="1400" b="0" i="0" u="none" strike="noStrike" cap="none" dirty="0">
                <a:solidFill>
                  <a:srgbClr val="000000"/>
                </a:solidFill>
                <a:latin typeface="Arial"/>
                <a:ea typeface="Arial"/>
                <a:cs typeface="Arial"/>
                <a:sym typeface="Arial"/>
              </a:endParaRPr>
            </a:p>
          </p:txBody>
        </p:sp>
        <p:sp>
          <p:nvSpPr>
            <p:cNvPr id="471" name="Google Shape;471;g322ba4dbb53_0_22"/>
            <p:cNvSpPr/>
            <p:nvPr/>
          </p:nvSpPr>
          <p:spPr>
            <a:xfrm>
              <a:off x="0" y="3612530"/>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322ba4dbb53_0_22"/>
            <p:cNvSpPr txBox="1"/>
            <p:nvPr/>
          </p:nvSpPr>
          <p:spPr>
            <a:xfrm>
              <a:off x="24487" y="3637017"/>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taken part in JOTA-JOTI or other scout or youth event</a:t>
              </a:r>
              <a:r>
                <a:rPr lang="en-US" sz="1500" b="1">
                  <a:solidFill>
                    <a:schemeClr val="lt1"/>
                  </a:solidFill>
                </a:rPr>
                <a:t>, given my station callsign </a:t>
              </a:r>
              <a:r>
                <a:rPr lang="en-US" sz="1500" b="1" i="0" u="none" strike="noStrike" cap="none">
                  <a:solidFill>
                    <a:schemeClr val="lt1"/>
                  </a:solidFill>
                  <a:latin typeface="Arial"/>
                  <a:ea typeface="Arial"/>
                  <a:cs typeface="Arial"/>
                  <a:sym typeface="Arial"/>
                </a:rPr>
                <a:t>and spoken on the radio to another operator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31706c5b47b_1_9"/>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300"/>
              <a:t>Engaging with Amateurs &amp; Clubs</a:t>
            </a:r>
            <a:endParaRPr sz="4300"/>
          </a:p>
        </p:txBody>
      </p:sp>
      <p:pic>
        <p:nvPicPr>
          <p:cNvPr id="479" name="Google Shape;479;g31706c5b47b_1_9"/>
          <p:cNvPicPr preferRelativeResize="0"/>
          <p:nvPr/>
        </p:nvPicPr>
        <p:blipFill>
          <a:blip r:embed="rId3">
            <a:alphaModFix/>
          </a:blip>
          <a:stretch>
            <a:fillRect/>
          </a:stretch>
        </p:blipFill>
        <p:spPr>
          <a:xfrm>
            <a:off x="7514874" y="2303125"/>
            <a:ext cx="1629125" cy="2251750"/>
          </a:xfrm>
          <a:prstGeom prst="rect">
            <a:avLst/>
          </a:prstGeom>
          <a:noFill/>
          <a:ln>
            <a:noFill/>
          </a:ln>
        </p:spPr>
      </p:pic>
      <p:sp>
        <p:nvSpPr>
          <p:cNvPr id="480" name="Google Shape;480;g31706c5b47b_1_9"/>
          <p:cNvSpPr txBox="1">
            <a:spLocks noGrp="1"/>
          </p:cNvSpPr>
          <p:nvPr>
            <p:ph type="body" idx="1"/>
          </p:nvPr>
        </p:nvSpPr>
        <p:spPr>
          <a:xfrm>
            <a:off x="0" y="646401"/>
            <a:ext cx="7895700" cy="3810000"/>
          </a:xfrm>
          <a:prstGeom prst="rect">
            <a:avLst/>
          </a:prstGeom>
        </p:spPr>
        <p:txBody>
          <a:bodyPr spcFirstLastPara="1" wrap="square" lIns="91425" tIns="45700" rIns="91425" bIns="45700" anchor="t" anchorCtr="0">
            <a:noAutofit/>
          </a:bodyPr>
          <a:lstStyle/>
          <a:p>
            <a:pPr marL="457200" lvl="0" indent="-368300" algn="l" rtl="0">
              <a:spcBef>
                <a:spcPts val="360"/>
              </a:spcBef>
              <a:spcAft>
                <a:spcPts val="0"/>
              </a:spcAft>
              <a:buSzPts val="2200"/>
              <a:buChar char="•"/>
            </a:pPr>
            <a:r>
              <a:rPr lang="en-US" sz="2200" dirty="0"/>
              <a:t>Like scouters, some amateurs can be very very passionate about their hobby and love showing it to anyone even vaguely interested!</a:t>
            </a:r>
            <a:endParaRPr sz="2200" dirty="0"/>
          </a:p>
          <a:p>
            <a:pPr marL="457200" lvl="0" indent="-368300" algn="l" rtl="0">
              <a:spcBef>
                <a:spcPts val="0"/>
              </a:spcBef>
              <a:spcAft>
                <a:spcPts val="0"/>
              </a:spcAft>
              <a:buSzPts val="2200"/>
              <a:buChar char="•"/>
            </a:pPr>
            <a:r>
              <a:rPr lang="en-US" sz="2200" dirty="0"/>
              <a:t>Amateur radio can go from very basic and simple to literally </a:t>
            </a:r>
            <a:r>
              <a:rPr lang="en-US" sz="2200" dirty="0" err="1"/>
              <a:t>Phd</a:t>
            </a:r>
            <a:r>
              <a:rPr lang="en-US" sz="2200" dirty="0"/>
              <a:t> levels of complexity!</a:t>
            </a:r>
            <a:endParaRPr sz="2200" dirty="0"/>
          </a:p>
          <a:p>
            <a:pPr marL="457200" lvl="0" indent="-368300" algn="l" rtl="0">
              <a:spcBef>
                <a:spcPts val="0"/>
              </a:spcBef>
              <a:spcAft>
                <a:spcPts val="0"/>
              </a:spcAft>
              <a:buSzPts val="2200"/>
              <a:buChar char="•"/>
            </a:pPr>
            <a:r>
              <a:rPr lang="en-US" sz="2200" dirty="0"/>
              <a:t>Some may find it hard to simplify and may have little or no experience teaching youth</a:t>
            </a:r>
            <a:endParaRPr sz="2200" dirty="0"/>
          </a:p>
          <a:p>
            <a:pPr marL="457200" lvl="0" indent="-368300" algn="l" rtl="0">
              <a:spcBef>
                <a:spcPts val="0"/>
              </a:spcBef>
              <a:spcAft>
                <a:spcPts val="0"/>
              </a:spcAft>
              <a:buSzPts val="2200"/>
              <a:buChar char="•"/>
            </a:pPr>
            <a:r>
              <a:rPr lang="en-US" sz="2200" dirty="0"/>
              <a:t>Explain what you need for a good experience for the youth members - plan-do-review</a:t>
            </a:r>
            <a:endParaRPr sz="2200" dirty="0"/>
          </a:p>
          <a:p>
            <a:pPr marL="457200" lvl="0" indent="-368300" algn="l" rtl="0">
              <a:spcBef>
                <a:spcPts val="0"/>
              </a:spcBef>
              <a:spcAft>
                <a:spcPts val="0"/>
              </a:spcAft>
              <a:buSzPts val="2200"/>
              <a:buChar char="•"/>
            </a:pPr>
            <a:r>
              <a:rPr lang="en-US" sz="2200" dirty="0"/>
              <a:t>There are about 2,150 licensed Hams and 75 clubs in Ireland, some very </a:t>
            </a:r>
            <a:r>
              <a:rPr lang="en-US" sz="2200" dirty="0" err="1"/>
              <a:t>specialised</a:t>
            </a:r>
            <a:endParaRPr sz="2200" dirty="0"/>
          </a:p>
          <a:p>
            <a:pPr marL="457200" lvl="0" indent="-368300" algn="l" rtl="0">
              <a:spcBef>
                <a:spcPts val="0"/>
              </a:spcBef>
              <a:spcAft>
                <a:spcPts val="0"/>
              </a:spcAft>
              <a:buSzPts val="2200"/>
              <a:buChar char="•"/>
            </a:pPr>
            <a:r>
              <a:rPr lang="en-US" sz="2200" dirty="0"/>
              <a:t>The National </a:t>
            </a:r>
            <a:r>
              <a:rPr lang="en-US" sz="2200" dirty="0" err="1"/>
              <a:t>organisation</a:t>
            </a:r>
            <a:r>
              <a:rPr lang="en-US" sz="2200" dirty="0"/>
              <a:t> is the Irish Radio Transmitters Society (IRTS) founded in 1932</a:t>
            </a:r>
            <a:endParaRPr sz="2200" dirty="0"/>
          </a:p>
          <a:p>
            <a:pPr marL="457200" lvl="0" indent="-368300" algn="l" rtl="0">
              <a:spcBef>
                <a:spcPts val="0"/>
              </a:spcBef>
              <a:spcAft>
                <a:spcPts val="0"/>
              </a:spcAft>
              <a:buSzPts val="2200"/>
              <a:buChar char="•"/>
            </a:pPr>
            <a:r>
              <a:rPr lang="en-US" sz="2200" dirty="0"/>
              <a:t>Many know nothing about the scouting method - Learning by doing, gamification, challenges </a:t>
            </a:r>
            <a:r>
              <a:rPr lang="en-US" sz="2200" dirty="0" err="1"/>
              <a:t>etc</a:t>
            </a:r>
            <a:endParaRPr sz="2200" dirty="0"/>
          </a:p>
          <a:p>
            <a:pPr marL="457200" lvl="0" indent="-368300" algn="l" rtl="0">
              <a:spcBef>
                <a:spcPts val="0"/>
              </a:spcBef>
              <a:spcAft>
                <a:spcPts val="0"/>
              </a:spcAft>
              <a:buSzPts val="2200"/>
              <a:buChar char="•"/>
            </a:pPr>
            <a:endParaRPr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31706c5b47b_1_23"/>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First and Foremost - Safety Briefing</a:t>
            </a:r>
            <a:endParaRPr/>
          </a:p>
        </p:txBody>
      </p:sp>
      <p:sp>
        <p:nvSpPr>
          <p:cNvPr id="487" name="Google Shape;487;g31706c5b47b_1_23"/>
          <p:cNvSpPr txBox="1">
            <a:spLocks noGrp="1"/>
          </p:cNvSpPr>
          <p:nvPr>
            <p:ph type="body" idx="1"/>
          </p:nvPr>
        </p:nvSpPr>
        <p:spPr>
          <a:xfrm>
            <a:off x="125275" y="813375"/>
            <a:ext cx="8664900" cy="4961100"/>
          </a:xfrm>
          <a:prstGeom prst="rect">
            <a:avLst/>
          </a:prstGeom>
          <a:solidFill>
            <a:schemeClr val="lt1"/>
          </a:solidFill>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In doing our risk assessment </a:t>
            </a:r>
            <a:r>
              <a:rPr lang="en-US" sz="1400" b="1">
                <a:solidFill>
                  <a:srgbClr val="FF0000"/>
                </a:solidFill>
                <a:latin typeface="Arial"/>
                <a:ea typeface="Arial"/>
                <a:cs typeface="Arial"/>
                <a:sym typeface="Arial"/>
              </a:rPr>
              <a:t>Your Group Name</a:t>
            </a:r>
            <a:r>
              <a:rPr lang="en-US" sz="1400">
                <a:latin typeface="Arial"/>
                <a:ea typeface="Arial"/>
                <a:cs typeface="Arial"/>
                <a:sym typeface="Arial"/>
              </a:rPr>
              <a:t> has identified the risk of accidents as well as the risk  that there will be voluteers who may not have had safe-guarding training, be vetted or used to volunteering in the company of children. This short guide has been written to keep you and the children attending the event as safe as possible.</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
                <a:latin typeface="Arial"/>
                <a:ea typeface="Arial"/>
                <a:cs typeface="Arial"/>
                <a:sym typeface="Arial"/>
              </a:rPr>
              <a:t>•</a:t>
            </a:r>
            <a:endParaRPr sz="2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1.Please ensure you are </a:t>
            </a:r>
            <a:r>
              <a:rPr lang="en-US" sz="1300" b="1" u="sng">
                <a:latin typeface="Arial"/>
                <a:ea typeface="Arial"/>
                <a:cs typeface="Arial"/>
                <a:sym typeface="Arial"/>
              </a:rPr>
              <a:t>never </a:t>
            </a:r>
            <a:r>
              <a:rPr lang="en-US" sz="1300">
                <a:latin typeface="Arial"/>
                <a:ea typeface="Arial"/>
                <a:cs typeface="Arial"/>
                <a:sym typeface="Arial"/>
              </a:rPr>
              <a:t>alone in the company of any children without a scout leader present</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2.Be aware of your responsibility to be a positive role model and conduct yourself in an appropriate way when engaged in Radio Scouting activities.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3.Never use bad language or make any sexually oriented jokes, talk or actions.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4.No matter what their ability, treat all children with respect and dignity at all times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5.A key element in ensuring children’s safety, is that they are supervised appropriately at all times. Always make sure there are scout leaders around</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6.If any child needs or asks for help in anyway, refer them to the nearest scout leader</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7.If you have concerns for the safety of any child call the Scouting Ireland 24/7 Child Protection phone service (01) </a:t>
            </a:r>
            <a:r>
              <a:rPr lang="en-US" sz="1300" b="1">
                <a:latin typeface="Arial"/>
                <a:ea typeface="Arial"/>
                <a:cs typeface="Arial"/>
                <a:sym typeface="Arial"/>
              </a:rPr>
              <a:t>5547840 </a:t>
            </a:r>
            <a:r>
              <a:rPr lang="en-US" sz="1300">
                <a:latin typeface="Arial"/>
                <a:ea typeface="Arial"/>
                <a:cs typeface="Arial"/>
                <a:sym typeface="Arial"/>
              </a:rPr>
              <a:t>if a child is in imminent danger call the Garai on 999</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8.Read and understand the Risk assessment &amp; Method statement – ask questions if anything unclear</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9.If you have an accident, witness an accident, feel ill or need help in anyway we have a REC 3 trained key contact on the Mission Impossible Base</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10.Please note this is is a no smoking &amp; No drinking event</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11.Please also read the risk assessment and if you have any questions ask the  event lead </a:t>
            </a:r>
            <a:r>
              <a:rPr lang="en-US" sz="1300" b="1">
                <a:solidFill>
                  <a:srgbClr val="FF0000"/>
                </a:solidFill>
                <a:latin typeface="Arial"/>
                <a:ea typeface="Arial"/>
                <a:cs typeface="Arial"/>
                <a:sym typeface="Arial"/>
              </a:rPr>
              <a:t>Name &amp; Mobile</a:t>
            </a:r>
            <a:endParaRPr sz="1300" b="1">
              <a:solidFill>
                <a:srgbClr val="FF0000"/>
              </a:solidFill>
              <a:latin typeface="Arial"/>
              <a:ea typeface="Arial"/>
              <a:cs typeface="Arial"/>
              <a:sym typeface="Arial"/>
            </a:endParaRPr>
          </a:p>
          <a:p>
            <a:pPr marL="0" lvl="0" indent="0" algn="l" rtl="0">
              <a:spcBef>
                <a:spcPts val="360"/>
              </a:spcBef>
              <a:spcAft>
                <a:spcPts val="0"/>
              </a:spcAft>
              <a:buNone/>
            </a:pP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31706c5b47b_1_16"/>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a:t>Activity Briefing for Ham Volunteers</a:t>
            </a:r>
            <a:endParaRPr sz="4200"/>
          </a:p>
        </p:txBody>
      </p:sp>
      <p:sp>
        <p:nvSpPr>
          <p:cNvPr id="494" name="Google Shape;494;g31706c5b47b_1_16"/>
          <p:cNvSpPr txBox="1">
            <a:spLocks noGrp="1"/>
          </p:cNvSpPr>
          <p:nvPr>
            <p:ph type="body" idx="1"/>
          </p:nvPr>
        </p:nvSpPr>
        <p:spPr>
          <a:xfrm>
            <a:off x="-3300" y="2515775"/>
            <a:ext cx="8998200" cy="3424500"/>
          </a:xfrm>
          <a:prstGeom prst="rect">
            <a:avLst/>
          </a:prstGeom>
        </p:spPr>
        <p:txBody>
          <a:bodyPr spcFirstLastPara="1" wrap="square" lIns="91425" tIns="45700" rIns="91425" bIns="45700" anchor="t" anchorCtr="0">
            <a:noAutofit/>
          </a:bodyPr>
          <a:lstStyle/>
          <a:p>
            <a:pPr marL="457200" lvl="0" indent="-323850" algn="l" rtl="0">
              <a:lnSpc>
                <a:spcPct val="115000"/>
              </a:lnSpc>
              <a:spcBef>
                <a:spcPts val="300"/>
              </a:spcBef>
              <a:spcAft>
                <a:spcPts val="0"/>
              </a:spcAft>
              <a:buSzPts val="1500"/>
              <a:buFont typeface="Arial"/>
              <a:buChar char="•"/>
            </a:pPr>
            <a:r>
              <a:rPr lang="en-US" sz="1500" dirty="0">
                <a:latin typeface="Arial"/>
                <a:ea typeface="Arial"/>
                <a:cs typeface="Arial"/>
                <a:sym typeface="Arial"/>
              </a:rPr>
              <a:t>Always keep safeguarding at the top of your agenda</a:t>
            </a:r>
            <a:endParaRPr sz="1500" dirty="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dirty="0">
                <a:latin typeface="Arial"/>
                <a:ea typeface="Arial"/>
                <a:cs typeface="Arial"/>
                <a:sym typeface="Arial"/>
              </a:rPr>
              <a:t>Start with a brief intro to the very basics of Radio – the language of Amateur Radio, context, cheat sheets </a:t>
            </a:r>
            <a:r>
              <a:rPr lang="en-US" sz="1500" dirty="0" err="1">
                <a:latin typeface="Arial"/>
                <a:ea typeface="Arial"/>
                <a:cs typeface="Arial"/>
                <a:sym typeface="Arial"/>
              </a:rPr>
              <a:t>etc</a:t>
            </a:r>
            <a:endParaRPr sz="1500" dirty="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dirty="0">
                <a:latin typeface="Arial"/>
                <a:ea typeface="Arial"/>
                <a:cs typeface="Arial"/>
                <a:sym typeface="Arial"/>
              </a:rPr>
              <a:t>Less talk and more doing! It is not much fun standing around watching someone operate, make it as interactive as possible for example get them to tune around the band, find CW, data, SSB and commercial stations. Get them to log and look up callsigns, get them to call CQ…. They can call CQ in a group, they love that! Get them to pin stations heard </a:t>
            </a:r>
            <a:r>
              <a:rPr lang="en-US" sz="1500" dirty="0" err="1">
                <a:latin typeface="Arial"/>
                <a:ea typeface="Arial"/>
                <a:cs typeface="Arial"/>
                <a:sym typeface="Arial"/>
              </a:rPr>
              <a:t>ona</a:t>
            </a:r>
            <a:r>
              <a:rPr lang="en-US" sz="1500" dirty="0">
                <a:latin typeface="Arial"/>
                <a:ea typeface="Arial"/>
                <a:cs typeface="Arial"/>
                <a:sym typeface="Arial"/>
              </a:rPr>
              <a:t> world map</a:t>
            </a:r>
            <a:endParaRPr sz="1500" dirty="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dirty="0">
                <a:latin typeface="Arial"/>
                <a:ea typeface="Arial"/>
                <a:cs typeface="Arial"/>
                <a:sym typeface="Arial"/>
              </a:rPr>
              <a:t>Gamification  - Try as much as possible to make games e.g. Code Hunt, Mission Impossible </a:t>
            </a:r>
            <a:r>
              <a:rPr lang="en-US" sz="1500" dirty="0" err="1">
                <a:latin typeface="Arial"/>
                <a:ea typeface="Arial"/>
                <a:cs typeface="Arial"/>
                <a:sym typeface="Arial"/>
              </a:rPr>
              <a:t>etc</a:t>
            </a:r>
            <a:endParaRPr sz="1500" dirty="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dirty="0">
                <a:latin typeface="Arial"/>
                <a:ea typeface="Arial"/>
                <a:cs typeface="Arial"/>
                <a:sym typeface="Arial"/>
              </a:rPr>
              <a:t>QSO Cheat sheets – Get them to write out their name using the Alpha Numeric alphabet</a:t>
            </a:r>
            <a:endParaRPr sz="1500" dirty="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500" dirty="0">
                <a:latin typeface="Arial"/>
                <a:ea typeface="Arial"/>
                <a:cs typeface="Arial"/>
                <a:sym typeface="Arial"/>
              </a:rPr>
              <a:t>1</a:t>
            </a:r>
            <a:r>
              <a:rPr lang="en-US" sz="2500" baseline="30000" dirty="0">
                <a:latin typeface="Arial"/>
                <a:ea typeface="Arial"/>
                <a:cs typeface="Arial"/>
                <a:sym typeface="Arial"/>
              </a:rPr>
              <a:t>st</a:t>
            </a:r>
            <a:r>
              <a:rPr lang="en-US" sz="1500" dirty="0">
                <a:latin typeface="Arial"/>
                <a:ea typeface="Arial"/>
                <a:cs typeface="Arial"/>
                <a:sym typeface="Arial"/>
              </a:rPr>
              <a:t> QSO badges – really helps combat mic shyness</a:t>
            </a:r>
            <a:endParaRPr sz="1500" dirty="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dirty="0">
                <a:latin typeface="Arial"/>
                <a:ea typeface="Arial"/>
                <a:cs typeface="Arial"/>
                <a:sym typeface="Arial"/>
              </a:rPr>
              <a:t>Make a note of anyone that really impresses…for prize/mention! :-)</a:t>
            </a:r>
            <a:endParaRPr sz="1500" dirty="0">
              <a:latin typeface="Arial"/>
              <a:ea typeface="Arial"/>
              <a:cs typeface="Arial"/>
              <a:sym typeface="Arial"/>
            </a:endParaRPr>
          </a:p>
          <a:p>
            <a:pPr marL="457200" lvl="0" indent="-342900" algn="l" rtl="0">
              <a:spcBef>
                <a:spcPts val="0"/>
              </a:spcBef>
              <a:spcAft>
                <a:spcPts val="0"/>
              </a:spcAft>
              <a:buSzPts val="1800"/>
              <a:buChar char="•"/>
            </a:pPr>
            <a:endParaRPr dirty="0"/>
          </a:p>
        </p:txBody>
      </p:sp>
      <p:pic>
        <p:nvPicPr>
          <p:cNvPr id="495" name="Google Shape;495;g31706c5b47b_1_16"/>
          <p:cNvPicPr preferRelativeResize="0"/>
          <p:nvPr/>
        </p:nvPicPr>
        <p:blipFill>
          <a:blip r:embed="rId3">
            <a:alphaModFix/>
          </a:blip>
          <a:stretch>
            <a:fillRect/>
          </a:stretch>
        </p:blipFill>
        <p:spPr>
          <a:xfrm>
            <a:off x="886075" y="839375"/>
            <a:ext cx="2990850" cy="1600200"/>
          </a:xfrm>
          <a:prstGeom prst="rect">
            <a:avLst/>
          </a:prstGeom>
          <a:noFill/>
          <a:ln>
            <a:noFill/>
          </a:ln>
        </p:spPr>
      </p:pic>
      <p:pic>
        <p:nvPicPr>
          <p:cNvPr id="496" name="Google Shape;496;g31706c5b47b_1_16"/>
          <p:cNvPicPr preferRelativeResize="0"/>
          <p:nvPr/>
        </p:nvPicPr>
        <p:blipFill>
          <a:blip r:embed="rId4">
            <a:alphaModFix/>
          </a:blip>
          <a:stretch>
            <a:fillRect/>
          </a:stretch>
        </p:blipFill>
        <p:spPr>
          <a:xfrm>
            <a:off x="4191000" y="1261900"/>
            <a:ext cx="1219200" cy="476250"/>
          </a:xfrm>
          <a:prstGeom prst="rect">
            <a:avLst/>
          </a:prstGeom>
          <a:noFill/>
          <a:ln>
            <a:noFill/>
          </a:ln>
        </p:spPr>
      </p:pic>
      <p:sp>
        <p:nvSpPr>
          <p:cNvPr id="497" name="Google Shape;497;g31706c5b47b_1_16"/>
          <p:cNvSpPr txBox="1">
            <a:spLocks noGrp="1"/>
          </p:cNvSpPr>
          <p:nvPr>
            <p:ph type="body" idx="1"/>
          </p:nvPr>
        </p:nvSpPr>
        <p:spPr>
          <a:xfrm>
            <a:off x="5528750" y="832325"/>
            <a:ext cx="3166200" cy="1461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100"/>
              <a:t>This is the youth experience we are aiming for!</a:t>
            </a:r>
            <a:endParaRPr sz="3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0"/>
          <p:cNvSpPr txBox="1"/>
          <p:nvPr/>
        </p:nvSpPr>
        <p:spPr>
          <a:xfrm>
            <a:off x="190500" y="1752600"/>
            <a:ext cx="8763000"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Thank you for attending Stage 1 &amp; 2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We would welcome your feedback &amp; Questions</a:t>
            </a:r>
            <a:endParaRPr sz="36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1"/>
          <p:cNvSpPr txBox="1"/>
          <p:nvPr/>
        </p:nvSpPr>
        <p:spPr>
          <a:xfrm>
            <a:off x="407020" y="2209800"/>
            <a:ext cx="8763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Radio Scouting Stage 3  + Teaser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0" y="0"/>
            <a:ext cx="9144000" cy="53985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Stage 3 - Competency Statements</a:t>
            </a:r>
            <a:endParaRPr dirty="0"/>
          </a:p>
        </p:txBody>
      </p:sp>
      <p:sp>
        <p:nvSpPr>
          <p:cNvPr id="513" name="Google Shape;513;p32"/>
          <p:cNvSpPr txBox="1"/>
          <p:nvPr/>
        </p:nvSpPr>
        <p:spPr>
          <a:xfrm>
            <a:off x="0" y="539853"/>
            <a:ext cx="9144000" cy="5262939"/>
          </a:xfrm>
          <a:prstGeom prst="rect">
            <a:avLst/>
          </a:prstGeom>
          <a:solidFill>
            <a:srgbClr val="D8D8D8">
              <a:alpha val="82861"/>
            </a:srgbClr>
          </a:solidFill>
          <a:ln>
            <a:noFill/>
          </a:ln>
        </p:spPr>
        <p:txBody>
          <a:bodyPr spcFirstLastPara="1" wrap="square" lIns="91425" tIns="45700" rIns="91425" bIns="45700" anchor="t" anchorCtr="0">
            <a:spAutoFit/>
          </a:bodyPr>
          <a:lstStyle/>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have taken part in JOTA-JOTI</a:t>
            </a: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understand low frequency, high frequency, HF, VHF &amp; UHF</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understand low frequencies need larger antennas and high frequencies need smaller antennas</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understand resonance and the basics of tuning a half-wave dipole antenna</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I understand the concept of signal-to-noise ratio and how directional antennas help</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understand and can explain the 3 modes of propagation, namely Free-space, Groundwave &amp; Ionospheric prorogation</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can explain why I can hear distant stations on MW, LW and SW and how these changes from night and day</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know how space weather, particularly the Sun affects radio wave propagation</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know what objects in the Solar System emit radio waves and I understand the concept of signal to noise ratio</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understand what a repeater is and I have made a QSO via a repeater</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understand the main radio controls and how to use them, VFO A/B, AGC, RF gain, AF gain, Band select, Mode select, Tune</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have a log of 25 shortwave/HF stations that I have heard on the radio (Can includes Amateur and Commercial Stations)</a:t>
            </a:r>
            <a:r>
              <a:rPr lang="en-US" sz="1600" dirty="0">
                <a:solidFill>
                  <a:schemeClr val="dk1"/>
                </a:solidFill>
              </a:rPr>
              <a:t>. </a:t>
            </a:r>
            <a:r>
              <a:rPr lang="en-US" sz="1600" dirty="0">
                <a:solidFill>
                  <a:schemeClr val="dk1"/>
                </a:solidFill>
                <a:latin typeface="Times New Roman"/>
                <a:ea typeface="Times New Roman"/>
                <a:cs typeface="Times New Roman"/>
                <a:sym typeface="Times New Roman"/>
              </a:rPr>
              <a:t>Log time, date, frequency, mode and signal report</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have used an amateur radio station under supervision &amp; completed and logged 5 QSO’s </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latin typeface="Times New Roman"/>
                <a:ea typeface="Times New Roman"/>
                <a:cs typeface="Times New Roman"/>
                <a:sym typeface="Times New Roman"/>
              </a:rPr>
              <a:t>I have received a QSL card from a commercial or Amateur radio station</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dirty="0">
                <a:solidFill>
                  <a:schemeClr val="dk1"/>
                </a:solidFill>
                <a:latin typeface="Times New Roman"/>
                <a:ea typeface="Times New Roman"/>
                <a:cs typeface="Times New Roman"/>
                <a:sym typeface="Times New Roman"/>
              </a:rPr>
              <a:t>I know the meaning and use of Mayday, PanPan and </a:t>
            </a:r>
            <a:r>
              <a:rPr lang="en-US" sz="1600" dirty="0" err="1">
                <a:solidFill>
                  <a:schemeClr val="dk1"/>
                </a:solidFill>
                <a:latin typeface="Times New Roman"/>
                <a:ea typeface="Times New Roman"/>
                <a:cs typeface="Times New Roman"/>
                <a:sym typeface="Times New Roman"/>
              </a:rPr>
              <a:t>Securite</a:t>
            </a:r>
            <a:r>
              <a:rPr lang="en-US" sz="1600" dirty="0">
                <a:solidFill>
                  <a:schemeClr val="dk1"/>
                </a:solidFill>
                <a:latin typeface="Times New Roman"/>
                <a:ea typeface="Times New Roman"/>
                <a:cs typeface="Times New Roman"/>
                <a:sym typeface="Times New Roman"/>
              </a:rPr>
              <a:t>, I can use radio communications effectively in an emergency situation and I know how to contact emergency services using Marine VHF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8" name="Google Shape;628;p41"/>
          <p:cNvPicPr preferRelativeResize="0"/>
          <p:nvPr/>
        </p:nvPicPr>
        <p:blipFill rotWithShape="1">
          <a:blip r:embed="rId3">
            <a:alphaModFix/>
          </a:blip>
          <a:srcRect/>
          <a:stretch/>
        </p:blipFill>
        <p:spPr>
          <a:xfrm>
            <a:off x="4760489" y="472448"/>
            <a:ext cx="1447800" cy="1751811"/>
          </a:xfrm>
          <a:prstGeom prst="rect">
            <a:avLst/>
          </a:prstGeom>
          <a:noFill/>
          <a:ln>
            <a:noFill/>
          </a:ln>
        </p:spPr>
      </p:pic>
      <p:grpSp>
        <p:nvGrpSpPr>
          <p:cNvPr id="629" name="Google Shape;629;p41"/>
          <p:cNvGrpSpPr/>
          <p:nvPr/>
        </p:nvGrpSpPr>
        <p:grpSpPr>
          <a:xfrm>
            <a:off x="1929325" y="2627586"/>
            <a:ext cx="4908377" cy="2724150"/>
            <a:chOff x="570895" y="3113637"/>
            <a:chExt cx="18962773" cy="11668772"/>
          </a:xfrm>
        </p:grpSpPr>
        <p:pic>
          <p:nvPicPr>
            <p:cNvPr id="630" name="Google Shape;630;p41"/>
            <p:cNvPicPr preferRelativeResize="0"/>
            <p:nvPr/>
          </p:nvPicPr>
          <p:blipFill rotWithShape="1">
            <a:blip r:embed="rId4">
              <a:alphaModFix/>
            </a:blip>
            <a:srcRect/>
            <a:stretch/>
          </p:blipFill>
          <p:spPr>
            <a:xfrm>
              <a:off x="570895" y="3113637"/>
              <a:ext cx="18962773" cy="11668772"/>
            </a:xfrm>
            <a:prstGeom prst="rect">
              <a:avLst/>
            </a:prstGeom>
            <a:noFill/>
            <a:ln>
              <a:noFill/>
            </a:ln>
          </p:spPr>
        </p:pic>
        <p:pic>
          <p:nvPicPr>
            <p:cNvPr id="631" name="Google Shape;631;p41"/>
            <p:cNvPicPr preferRelativeResize="0"/>
            <p:nvPr/>
          </p:nvPicPr>
          <p:blipFill rotWithShape="1">
            <a:blip r:embed="rId5">
              <a:alphaModFix/>
            </a:blip>
            <a:srcRect/>
            <a:stretch/>
          </p:blipFill>
          <p:spPr>
            <a:xfrm>
              <a:off x="2047222" y="8307144"/>
              <a:ext cx="119627" cy="233364"/>
            </a:xfrm>
            <a:prstGeom prst="rect">
              <a:avLst/>
            </a:prstGeom>
            <a:noFill/>
            <a:ln>
              <a:noFill/>
            </a:ln>
          </p:spPr>
        </p:pic>
        <p:sp>
          <p:nvSpPr>
            <p:cNvPr id="632" name="Google Shape;632;p41"/>
            <p:cNvSpPr/>
            <p:nvPr/>
          </p:nvSpPr>
          <p:spPr>
            <a:xfrm>
              <a:off x="1974002" y="8251063"/>
              <a:ext cx="98425" cy="345440"/>
            </a:xfrm>
            <a:custGeom>
              <a:avLst/>
              <a:gdLst/>
              <a:ahLst/>
              <a:cxnLst/>
              <a:rect l="l" t="t" r="r" b="b"/>
              <a:pathLst>
                <a:path w="98425" h="345440" extrusionOk="0">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33" name="Google Shape;633;p41"/>
            <p:cNvPicPr preferRelativeResize="0"/>
            <p:nvPr/>
          </p:nvPicPr>
          <p:blipFill rotWithShape="1">
            <a:blip r:embed="rId6">
              <a:alphaModFix/>
            </a:blip>
            <a:srcRect/>
            <a:stretch/>
          </p:blipFill>
          <p:spPr>
            <a:xfrm>
              <a:off x="2299033" y="8307160"/>
              <a:ext cx="119607" cy="233343"/>
            </a:xfrm>
            <a:prstGeom prst="rect">
              <a:avLst/>
            </a:prstGeom>
            <a:noFill/>
            <a:ln>
              <a:noFill/>
            </a:ln>
          </p:spPr>
        </p:pic>
        <p:sp>
          <p:nvSpPr>
            <p:cNvPr id="634" name="Google Shape;634;p41"/>
            <p:cNvSpPr/>
            <p:nvPr/>
          </p:nvSpPr>
          <p:spPr>
            <a:xfrm>
              <a:off x="2393575" y="8251054"/>
              <a:ext cx="98425" cy="345440"/>
            </a:xfrm>
            <a:custGeom>
              <a:avLst/>
              <a:gdLst/>
              <a:ahLst/>
              <a:cxnLst/>
              <a:rect l="l" t="t" r="r" b="b"/>
              <a:pathLst>
                <a:path w="98425" h="345440" extrusionOk="0">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41"/>
            <p:cNvSpPr/>
            <p:nvPr/>
          </p:nvSpPr>
          <p:spPr>
            <a:xfrm>
              <a:off x="1977009" y="8367944"/>
              <a:ext cx="509270" cy="677545"/>
            </a:xfrm>
            <a:custGeom>
              <a:avLst/>
              <a:gdLst/>
              <a:ahLst/>
              <a:cxnLst/>
              <a:rect l="l" t="t" r="r" b="b"/>
              <a:pathLst>
                <a:path w="509269" h="677545" extrusionOk="0">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w="509269" h="677545" extrusionOk="0">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w="509269" h="677545" extrusionOk="0">
                  <a:moveTo>
                    <a:pt x="218203" y="552370"/>
                  </a:moveTo>
                  <a:lnTo>
                    <a:pt x="189020" y="552370"/>
                  </a:lnTo>
                  <a:lnTo>
                    <a:pt x="235165" y="651048"/>
                  </a:lnTo>
                  <a:lnTo>
                    <a:pt x="276703" y="651048"/>
                  </a:lnTo>
                  <a:lnTo>
                    <a:pt x="298321" y="604808"/>
                  </a:lnTo>
                  <a:lnTo>
                    <a:pt x="242725" y="604808"/>
                  </a:lnTo>
                  <a:lnTo>
                    <a:pt x="218203" y="552370"/>
                  </a:lnTo>
                  <a:close/>
                </a:path>
                <a:path w="509269" h="677545" extrusionOk="0">
                  <a:moveTo>
                    <a:pt x="364014" y="552370"/>
                  </a:moveTo>
                  <a:lnTo>
                    <a:pt x="322838" y="552370"/>
                  </a:lnTo>
                  <a:lnTo>
                    <a:pt x="440824" y="651048"/>
                  </a:lnTo>
                  <a:lnTo>
                    <a:pt x="486477" y="651048"/>
                  </a:lnTo>
                  <a:lnTo>
                    <a:pt x="476114" y="622588"/>
                  </a:lnTo>
                  <a:lnTo>
                    <a:pt x="447996" y="622588"/>
                  </a:lnTo>
                  <a:lnTo>
                    <a:pt x="364014" y="552370"/>
                  </a:lnTo>
                  <a:close/>
                </a:path>
                <a:path w="509269" h="677545" extrusionOk="0">
                  <a:moveTo>
                    <a:pt x="162210" y="432636"/>
                  </a:moveTo>
                  <a:lnTo>
                    <a:pt x="133032" y="432636"/>
                  </a:lnTo>
                  <a:lnTo>
                    <a:pt x="177450" y="527617"/>
                  </a:lnTo>
                  <a:lnTo>
                    <a:pt x="63851" y="622588"/>
                  </a:lnTo>
                  <a:lnTo>
                    <a:pt x="105048" y="622588"/>
                  </a:lnTo>
                  <a:lnTo>
                    <a:pt x="189020" y="552370"/>
                  </a:lnTo>
                  <a:lnTo>
                    <a:pt x="218203" y="552370"/>
                  </a:lnTo>
                  <a:lnTo>
                    <a:pt x="162210" y="432636"/>
                  </a:lnTo>
                  <a:close/>
                </a:path>
                <a:path w="509269" h="677545" extrusionOk="0">
                  <a:moveTo>
                    <a:pt x="406951" y="432636"/>
                  </a:moveTo>
                  <a:lnTo>
                    <a:pt x="378826" y="432636"/>
                  </a:lnTo>
                  <a:lnTo>
                    <a:pt x="447996" y="622588"/>
                  </a:lnTo>
                  <a:lnTo>
                    <a:pt x="476114" y="622588"/>
                  </a:lnTo>
                  <a:lnTo>
                    <a:pt x="406951" y="432636"/>
                  </a:lnTo>
                  <a:close/>
                </a:path>
                <a:path w="509269" h="677545" extrusionOk="0">
                  <a:moveTo>
                    <a:pt x="269133" y="305299"/>
                  </a:moveTo>
                  <a:lnTo>
                    <a:pt x="242725" y="305299"/>
                  </a:lnTo>
                  <a:lnTo>
                    <a:pt x="242725" y="604808"/>
                  </a:lnTo>
                  <a:lnTo>
                    <a:pt x="269133" y="604808"/>
                  </a:lnTo>
                  <a:lnTo>
                    <a:pt x="269133" y="305299"/>
                  </a:lnTo>
                  <a:close/>
                </a:path>
                <a:path w="509269" h="677545" extrusionOk="0">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w="509269" h="677545" extrusionOk="0">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w="509269" h="677545" extrusionOk="0">
                  <a:moveTo>
                    <a:pt x="313059" y="174769"/>
                  </a:moveTo>
                  <a:lnTo>
                    <a:pt x="284933" y="174769"/>
                  </a:lnTo>
                  <a:lnTo>
                    <a:pt x="347444" y="346460"/>
                  </a:lnTo>
                  <a:lnTo>
                    <a:pt x="375573" y="346460"/>
                  </a:lnTo>
                  <a:lnTo>
                    <a:pt x="313059" y="174769"/>
                  </a:lnTo>
                  <a:close/>
                </a:path>
                <a:path w="509269" h="677545" extrusionOk="0">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w="509269" h="677545" extrusionOk="0">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w="509269" h="677545" extrusionOk="0">
                  <a:moveTo>
                    <a:pt x="257531" y="43359"/>
                  </a:moveTo>
                  <a:lnTo>
                    <a:pt x="256861" y="43506"/>
                  </a:lnTo>
                  <a:lnTo>
                    <a:pt x="258307" y="43506"/>
                  </a:lnTo>
                  <a:lnTo>
                    <a:pt x="257531" y="43359"/>
                  </a:lnTo>
                  <a:close/>
                </a:path>
              </a:pathLst>
            </a:custGeom>
            <a:solidFill>
              <a:srgbClr val="00693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36" name="Google Shape;636;p41"/>
            <p:cNvPicPr preferRelativeResize="0"/>
            <p:nvPr/>
          </p:nvPicPr>
          <p:blipFill rotWithShape="1">
            <a:blip r:embed="rId7">
              <a:alphaModFix/>
            </a:blip>
            <a:srcRect/>
            <a:stretch/>
          </p:blipFill>
          <p:spPr>
            <a:xfrm>
              <a:off x="1068025" y="8948025"/>
              <a:ext cx="2329782" cy="1498189"/>
            </a:xfrm>
            <a:prstGeom prst="rect">
              <a:avLst/>
            </a:prstGeom>
            <a:noFill/>
            <a:ln>
              <a:noFill/>
            </a:ln>
          </p:spPr>
        </p:pic>
      </p:grpSp>
      <p:pic>
        <p:nvPicPr>
          <p:cNvPr id="637" name="Google Shape;637;p41"/>
          <p:cNvPicPr preferRelativeResize="0"/>
          <p:nvPr/>
        </p:nvPicPr>
        <p:blipFill>
          <a:blip r:embed="rId8">
            <a:alphaModFix/>
          </a:blip>
          <a:stretch>
            <a:fillRect/>
          </a:stretch>
        </p:blipFill>
        <p:spPr>
          <a:xfrm>
            <a:off x="2626401" y="472448"/>
            <a:ext cx="1757112" cy="165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97280"/>
            <a:ext cx="8229600" cy="548640"/>
          </a:xfrm>
          <a:prstGeom prst="rect">
            <a:avLst/>
          </a:prstGeom>
          <a:noFill/>
        </p:spPr>
        <p:txBody>
          <a:bodyPr wrap="none">
            <a:spAutoFit/>
          </a:bodyPr>
          <a:lstStyle/>
          <a:p>
            <a:r>
              <a:rPr sz="1800">
                <a:solidFill>
                  <a:srgbClr val="464646"/>
                </a:solidFill>
              </a:rPr>
              <a:t>A global movement connecting teens &amp; young adults in amateur radio</a:t>
            </a:r>
          </a:p>
        </p:txBody>
      </p:sp>
      <p:sp>
        <p:nvSpPr>
          <p:cNvPr id="4" name="TextBox 3"/>
          <p:cNvSpPr txBox="1"/>
          <p:nvPr/>
        </p:nvSpPr>
        <p:spPr>
          <a:xfrm>
            <a:off x="154745" y="1645920"/>
            <a:ext cx="5824610" cy="3970318"/>
          </a:xfrm>
          <a:prstGeom prst="rect">
            <a:avLst/>
          </a:prstGeom>
          <a:noFill/>
        </p:spPr>
        <p:txBody>
          <a:bodyPr wrap="square">
            <a:spAutoFit/>
          </a:bodyPr>
          <a:lstStyle/>
          <a:p>
            <a:pPr>
              <a:defRPr sz="1600"/>
            </a:pPr>
            <a:r>
              <a:rPr sz="1800" b="1" dirty="0"/>
              <a:t>Mission: </a:t>
            </a:r>
            <a:r>
              <a:rPr sz="1800" dirty="0"/>
              <a:t>engage young people (≈ages 15–26) in amateur radio through hands‑on activities</a:t>
            </a:r>
            <a:endParaRPr lang="en-GB" sz="1800" dirty="0"/>
          </a:p>
          <a:p>
            <a:pPr>
              <a:defRPr sz="1600"/>
            </a:pPr>
            <a:endParaRPr lang="en-GB" sz="1800" dirty="0"/>
          </a:p>
          <a:p>
            <a:pPr>
              <a:defRPr sz="1600"/>
            </a:pPr>
            <a:r>
              <a:rPr lang="en-GB" sz="1800" b="1" dirty="0"/>
              <a:t>Why it matters: </a:t>
            </a:r>
            <a:r>
              <a:rPr lang="en-GB" sz="1800" dirty="0"/>
              <a:t>skills, friendship, service &amp; STEM career pathways</a:t>
            </a:r>
          </a:p>
          <a:p>
            <a:pPr>
              <a:defRPr sz="1600"/>
            </a:pPr>
            <a:endParaRPr lang="en-GB" sz="1800" dirty="0"/>
          </a:p>
          <a:p>
            <a:pPr>
              <a:defRPr sz="1600"/>
            </a:pPr>
            <a:r>
              <a:rPr lang="en-GB" sz="1800" b="1" dirty="0"/>
              <a:t>How:</a:t>
            </a:r>
          </a:p>
          <a:p>
            <a:pPr marL="285750" indent="-285750">
              <a:buFont typeface="Arial" panose="020B0604020202020204" pitchFamily="34" charset="0"/>
              <a:buChar char="•"/>
              <a:defRPr sz="1600"/>
            </a:pPr>
            <a:r>
              <a:rPr lang="en-GB" sz="1800" dirty="0"/>
              <a:t>Train‑the‑Trainer &amp; local youth events</a:t>
            </a:r>
          </a:p>
          <a:p>
            <a:pPr marL="285750" lvl="1" indent="-285750">
              <a:buFont typeface="Arial" panose="020B0604020202020204" pitchFamily="34" charset="0"/>
              <a:buChar char="•"/>
              <a:defRPr sz="1600"/>
            </a:pPr>
            <a:r>
              <a:rPr sz="1800" dirty="0"/>
              <a:t>Summer Camps (international &amp; regional)</a:t>
            </a:r>
          </a:p>
          <a:p>
            <a:pPr marL="285750" lvl="1" indent="-285750">
              <a:buFont typeface="Arial" panose="020B0604020202020204" pitchFamily="34" charset="0"/>
              <a:buChar char="•"/>
              <a:defRPr sz="1600"/>
            </a:pPr>
            <a:r>
              <a:rPr sz="1800" dirty="0"/>
              <a:t>December YOTA Month (special callsigns &amp; awards)</a:t>
            </a:r>
          </a:p>
          <a:p>
            <a:pPr marL="285750" lvl="1" indent="-285750">
              <a:buFont typeface="Arial" panose="020B0604020202020204" pitchFamily="34" charset="0"/>
              <a:buChar char="•"/>
              <a:defRPr sz="1600"/>
            </a:pPr>
            <a:r>
              <a:rPr sz="1800" dirty="0"/>
              <a:t>YOTA Contest (3 rounds yearly)</a:t>
            </a:r>
            <a:endParaRPr lang="en-GB" sz="1800" dirty="0"/>
          </a:p>
          <a:p>
            <a:pPr marL="285750" lvl="1" indent="-285750">
              <a:buFont typeface="Arial" panose="020B0604020202020204" pitchFamily="34" charset="0"/>
              <a:buChar char="•"/>
              <a:defRPr sz="1600"/>
            </a:pPr>
            <a:endParaRPr lang="en-GB" sz="1800" dirty="0"/>
          </a:p>
          <a:p>
            <a:pPr lvl="1">
              <a:defRPr sz="1600"/>
            </a:pPr>
            <a:r>
              <a:rPr lang="en-GB" sz="1800" dirty="0"/>
              <a:t>Big synergies and parallels with scouting</a:t>
            </a:r>
            <a:endParaRPr sz="1800" dirty="0"/>
          </a:p>
          <a:p>
            <a:pPr lvl="1">
              <a:defRPr sz="1600"/>
            </a:pPr>
            <a:endParaRPr sz="1800" dirty="0"/>
          </a:p>
        </p:txBody>
      </p:sp>
      <p:sp>
        <p:nvSpPr>
          <p:cNvPr id="8" name="TextBox 7"/>
          <p:cNvSpPr txBox="1"/>
          <p:nvPr/>
        </p:nvSpPr>
        <p:spPr>
          <a:xfrm>
            <a:off x="457200" y="6309360"/>
            <a:ext cx="8229600" cy="457200"/>
          </a:xfrm>
          <a:prstGeom prst="rect">
            <a:avLst/>
          </a:prstGeom>
          <a:noFill/>
        </p:spPr>
        <p:txBody>
          <a:bodyPr wrap="none">
            <a:spAutoFit/>
          </a:bodyPr>
          <a:lstStyle/>
          <a:p>
            <a:r>
              <a:rPr sz="1000">
                <a:solidFill>
                  <a:srgbClr val="646464"/>
                </a:solidFill>
              </a:rPr>
              <a:t>Sources: ham‑yota.com • youthontheair.org • IARU Region 1</a:t>
            </a:r>
          </a:p>
        </p:txBody>
      </p:sp>
      <p:pic>
        <p:nvPicPr>
          <p:cNvPr id="9" name="Picture 8" descr="YOTA Contest - Youngsters On The Air">
            <a:extLst>
              <a:ext uri="{FF2B5EF4-FFF2-40B4-BE49-F238E27FC236}">
                <a16:creationId xmlns:a16="http://schemas.microsoft.com/office/drawing/2014/main" id="{C74AA1EA-CCA2-820D-ACEE-DE2C4AEF5D86}"/>
              </a:ext>
            </a:extLst>
          </p:cNvPr>
          <p:cNvPicPr>
            <a:picLocks noChangeAspect="1"/>
          </p:cNvPicPr>
          <p:nvPr/>
        </p:nvPicPr>
        <p:blipFill>
          <a:blip r:embed="rId2"/>
          <a:stretch>
            <a:fillRect/>
          </a:stretch>
        </p:blipFill>
        <p:spPr>
          <a:xfrm>
            <a:off x="457200" y="14068"/>
            <a:ext cx="7195625" cy="1097280"/>
          </a:xfrm>
          <a:prstGeom prst="rect">
            <a:avLst/>
          </a:prstGeom>
        </p:spPr>
      </p:pic>
      <p:pic>
        <p:nvPicPr>
          <p:cNvPr id="10" name="Picture 9" descr="IRTS - Amateur Radio in Ireland, Irish Radio Transmitters Society">
            <a:extLst>
              <a:ext uri="{FF2B5EF4-FFF2-40B4-BE49-F238E27FC236}">
                <a16:creationId xmlns:a16="http://schemas.microsoft.com/office/drawing/2014/main" id="{27F2F0C3-AE76-D008-36C2-9AEF0A6E869B}"/>
              </a:ext>
            </a:extLst>
          </p:cNvPr>
          <p:cNvPicPr>
            <a:picLocks noChangeAspect="1"/>
          </p:cNvPicPr>
          <p:nvPr/>
        </p:nvPicPr>
        <p:blipFill>
          <a:blip r:embed="rId3"/>
          <a:stretch>
            <a:fillRect/>
          </a:stretch>
        </p:blipFill>
        <p:spPr>
          <a:xfrm>
            <a:off x="7906288" y="91440"/>
            <a:ext cx="527049" cy="975890"/>
          </a:xfrm>
          <a:prstGeom prst="rect">
            <a:avLst/>
          </a:prstGeom>
        </p:spPr>
      </p:pic>
      <p:pic>
        <p:nvPicPr>
          <p:cNvPr id="11" name="Picture 10" descr="YOTA Kids Join the CaHR crew - YouTube">
            <a:extLst>
              <a:ext uri="{FF2B5EF4-FFF2-40B4-BE49-F238E27FC236}">
                <a16:creationId xmlns:a16="http://schemas.microsoft.com/office/drawing/2014/main" id="{E9F587E8-63AC-888E-9D39-9521BFAD2D10}"/>
              </a:ext>
            </a:extLst>
          </p:cNvPr>
          <p:cNvPicPr>
            <a:picLocks noChangeAspect="1"/>
          </p:cNvPicPr>
          <p:nvPr/>
        </p:nvPicPr>
        <p:blipFill>
          <a:blip r:embed="rId4"/>
          <a:stretch>
            <a:fillRect/>
          </a:stretch>
        </p:blipFill>
        <p:spPr>
          <a:xfrm>
            <a:off x="5979355" y="1443990"/>
            <a:ext cx="3009900" cy="1689100"/>
          </a:xfrm>
          <a:prstGeom prst="rect">
            <a:avLst/>
          </a:prstGeom>
        </p:spPr>
      </p:pic>
      <p:pic>
        <p:nvPicPr>
          <p:cNvPr id="12" name="Picture 11" descr="Youth on the Air (YOTA) Event 2024 in Halifax: Calling All HARC Members ...">
            <a:extLst>
              <a:ext uri="{FF2B5EF4-FFF2-40B4-BE49-F238E27FC236}">
                <a16:creationId xmlns:a16="http://schemas.microsoft.com/office/drawing/2014/main" id="{7301CC8F-7A0B-AB46-3EF1-AB44AE2A6C98}"/>
              </a:ext>
            </a:extLst>
          </p:cNvPr>
          <p:cNvPicPr>
            <a:picLocks noChangeAspect="1"/>
          </p:cNvPicPr>
          <p:nvPr/>
        </p:nvPicPr>
        <p:blipFill>
          <a:blip r:embed="rId5"/>
          <a:stretch>
            <a:fillRect/>
          </a:stretch>
        </p:blipFill>
        <p:spPr>
          <a:xfrm>
            <a:off x="5979355" y="3284318"/>
            <a:ext cx="3009900" cy="2006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p:cNvPicPr preferRelativeResize="0"/>
          <p:nvPr/>
        </p:nvPicPr>
        <p:blipFill rotWithShape="1">
          <a:blip r:embed="rId3">
            <a:alphaModFix/>
          </a:blip>
          <a:srcRect/>
          <a:stretch/>
        </p:blipFill>
        <p:spPr>
          <a:xfrm>
            <a:off x="207792" y="1003340"/>
            <a:ext cx="4872037" cy="2988525"/>
          </a:xfrm>
          <a:prstGeom prst="rect">
            <a:avLst/>
          </a:prstGeom>
          <a:noFill/>
          <a:ln>
            <a:noFill/>
          </a:ln>
        </p:spPr>
      </p:pic>
      <p:sp>
        <p:nvSpPr>
          <p:cNvPr id="115" name="Google Shape;115;p5"/>
          <p:cNvSpPr txBox="1">
            <a:spLocks noGrp="1"/>
          </p:cNvSpPr>
          <p:nvPr>
            <p:ph type="title"/>
          </p:nvPr>
        </p:nvSpPr>
        <p:spPr>
          <a:xfrm>
            <a:off x="166686" y="0"/>
            <a:ext cx="8810700" cy="831600"/>
          </a:xfrm>
          <a:prstGeom prst="rect">
            <a:avLst/>
          </a:prstGeom>
          <a:noFill/>
          <a:ln>
            <a:noFill/>
          </a:ln>
        </p:spPr>
        <p:txBody>
          <a:bodyPr spcFirstLastPara="1" wrap="square" lIns="0" tIns="5475" rIns="0" bIns="0" anchor="ctr" anchorCtr="0">
            <a:spAutoFit/>
          </a:bodyPr>
          <a:lstStyle/>
          <a:p>
            <a:pPr marL="5776" lvl="0" indent="0" algn="ctr" rtl="0">
              <a:lnSpc>
                <a:spcPct val="100000"/>
              </a:lnSpc>
              <a:spcBef>
                <a:spcPts val="0"/>
              </a:spcBef>
              <a:spcAft>
                <a:spcPts val="0"/>
              </a:spcAft>
              <a:buSzPts val="1400"/>
              <a:buNone/>
            </a:pPr>
            <a:r>
              <a:rPr lang="en-US" sz="4389" b="0">
                <a:latin typeface="Arial"/>
                <a:ea typeface="Arial"/>
                <a:cs typeface="Arial"/>
                <a:sym typeface="Arial"/>
              </a:rPr>
              <a:t>Radio Scouting Ireland's Role</a:t>
            </a:r>
            <a:br>
              <a:rPr lang="en-US" sz="4389" b="0">
                <a:latin typeface="Arial"/>
                <a:ea typeface="Arial"/>
                <a:cs typeface="Arial"/>
                <a:sym typeface="Arial"/>
              </a:rPr>
            </a:br>
            <a:r>
              <a:rPr lang="en-US" sz="978" b="0">
                <a:latin typeface="Arial"/>
                <a:ea typeface="Arial"/>
                <a:cs typeface="Arial"/>
                <a:sym typeface="Arial"/>
              </a:rPr>
              <a:t>Radio Scouting Ireland – Strategic Ovbjectives 2022-2025</a:t>
            </a:r>
            <a:endParaRPr sz="978">
              <a:latin typeface="Arial"/>
              <a:ea typeface="Arial"/>
              <a:cs typeface="Arial"/>
              <a:sym typeface="Arial"/>
            </a:endParaRPr>
          </a:p>
        </p:txBody>
      </p:sp>
      <p:sp>
        <p:nvSpPr>
          <p:cNvPr id="116" name="Google Shape;116;p5"/>
          <p:cNvSpPr txBox="1"/>
          <p:nvPr/>
        </p:nvSpPr>
        <p:spPr>
          <a:xfrm>
            <a:off x="5122005" y="1003350"/>
            <a:ext cx="4289282" cy="2988525"/>
          </a:xfrm>
          <a:prstGeom prst="rect">
            <a:avLst/>
          </a:prstGeom>
          <a:noFill/>
          <a:ln>
            <a:noFill/>
          </a:ln>
        </p:spPr>
        <p:txBody>
          <a:bodyPr spcFirstLastPara="1" wrap="square" lIns="0" tIns="5475" rIns="0" bIns="0" anchor="t" anchorCtr="0">
            <a:spAutoFit/>
          </a:bodyPr>
          <a:lstStyle/>
          <a:p>
            <a:pPr marL="213710" marR="291396" lvl="0" indent="-207934" algn="l" rtl="0">
              <a:lnSpc>
                <a:spcPct val="100800"/>
              </a:lnSpc>
              <a:spcBef>
                <a:spcPts val="0"/>
              </a:spcBef>
              <a:spcAft>
                <a:spcPts val="0"/>
              </a:spcAft>
              <a:buClr>
                <a:srgbClr val="00A64F"/>
              </a:buClr>
              <a:buSzPts val="1400"/>
              <a:buChar char="•"/>
            </a:pPr>
            <a:r>
              <a:rPr lang="en-US" sz="1400" b="1" i="0" u="none" strike="noStrike" cap="none" dirty="0">
                <a:solidFill>
                  <a:srgbClr val="006938"/>
                </a:solidFill>
              </a:rPr>
              <a:t>Develop fun radio, communications and electronics activities that are easily achievable by Scout troops around Ireland at their dens and the National Scout </a:t>
            </a:r>
            <a:r>
              <a:rPr lang="en-US" sz="1400" b="1" i="0" u="none" strike="noStrike" cap="none" dirty="0" err="1">
                <a:solidFill>
                  <a:srgbClr val="006938"/>
                </a:solidFill>
              </a:rPr>
              <a:t>Centres</a:t>
            </a:r>
            <a:r>
              <a:rPr lang="en-US" sz="1400" b="1" i="0" u="none" strike="noStrike" cap="none" dirty="0">
                <a:solidFill>
                  <a:srgbClr val="006938"/>
                </a:solidFill>
              </a:rPr>
              <a:t> - See</a:t>
            </a:r>
            <a:r>
              <a:rPr lang="en-US" sz="1400" b="1" i="0" u="none" strike="noStrike" cap="none" dirty="0">
                <a:solidFill>
                  <a:srgbClr val="00A64F"/>
                </a:solidFill>
              </a:rPr>
              <a:t> </a:t>
            </a:r>
            <a:r>
              <a:rPr lang="en-US" b="1" u="sng" dirty="0">
                <a:solidFill>
                  <a:schemeClr val="hlink"/>
                </a:solidFill>
                <a:hlinkClick r:id="rId4"/>
              </a:rPr>
              <a:t>www.r</a:t>
            </a:r>
            <a:r>
              <a:rPr lang="en-US" sz="1400" b="1" i="0" u="sng" strike="noStrike" cap="none" dirty="0">
                <a:solidFill>
                  <a:schemeClr val="hlink"/>
                </a:solidFill>
                <a:hlinkClick r:id="rId4"/>
              </a:rPr>
              <a:t>adioscuting.ie</a:t>
            </a:r>
            <a:endParaRPr sz="1400" b="1" i="0" u="none" strike="noStrike" cap="none" dirty="0">
              <a:solidFill>
                <a:srgbClr val="00A64F"/>
              </a:solidFill>
            </a:endParaRPr>
          </a:p>
          <a:p>
            <a:pPr marL="213710" marR="291396" lvl="0" indent="-207934" algn="l" rtl="0">
              <a:lnSpc>
                <a:spcPct val="100800"/>
              </a:lnSpc>
              <a:spcBef>
                <a:spcPts val="0"/>
              </a:spcBef>
              <a:spcAft>
                <a:spcPts val="0"/>
              </a:spcAft>
              <a:buClr>
                <a:srgbClr val="006938"/>
              </a:buClr>
              <a:buSzPts val="1400"/>
              <a:buChar char="•"/>
            </a:pPr>
            <a:r>
              <a:rPr lang="en-US" sz="1400" b="1" i="0" u="none" strike="noStrike" cap="none" dirty="0">
                <a:solidFill>
                  <a:srgbClr val="006938"/>
                </a:solidFill>
              </a:rPr>
              <a:t>Support scout troops with training</a:t>
            </a:r>
            <a:endParaRPr sz="1400" b="1" i="0" u="none" strike="noStrike" cap="none" dirty="0">
              <a:solidFill>
                <a:srgbClr val="006938"/>
              </a:solidFill>
            </a:endParaRPr>
          </a:p>
          <a:p>
            <a:pPr marL="213711" marR="291397" lvl="0" indent="-207935" algn="l" rtl="0">
              <a:lnSpc>
                <a:spcPct val="100800"/>
              </a:lnSpc>
              <a:spcBef>
                <a:spcPts val="562"/>
              </a:spcBef>
              <a:spcAft>
                <a:spcPts val="0"/>
              </a:spcAft>
              <a:buClr>
                <a:srgbClr val="006938"/>
              </a:buClr>
              <a:buSzPts val="1400"/>
              <a:buChar char="•"/>
            </a:pPr>
            <a:r>
              <a:rPr lang="en-US" sz="1400" b="1" i="0" u="none" strike="noStrike" cap="none" dirty="0">
                <a:solidFill>
                  <a:srgbClr val="006938"/>
                </a:solidFill>
              </a:rPr>
              <a:t>Support national Scout, Guide and Youth events</a:t>
            </a:r>
            <a:endParaRPr sz="1400" b="1" i="0" u="none" strike="noStrike" cap="none" dirty="0">
              <a:solidFill>
                <a:srgbClr val="006938"/>
              </a:solidFill>
            </a:endParaRPr>
          </a:p>
          <a:p>
            <a:pPr marL="213711" marR="291397" lvl="0" indent="-207935" algn="l" rtl="0">
              <a:lnSpc>
                <a:spcPct val="100800"/>
              </a:lnSpc>
              <a:spcBef>
                <a:spcPts val="562"/>
              </a:spcBef>
              <a:spcAft>
                <a:spcPts val="0"/>
              </a:spcAft>
              <a:buClr>
                <a:srgbClr val="006938"/>
              </a:buClr>
              <a:buSzPts val="1400"/>
              <a:buChar char="•"/>
            </a:pPr>
            <a:r>
              <a:rPr lang="en-US" b="1" dirty="0">
                <a:solidFill>
                  <a:srgbClr val="006938"/>
                </a:solidFill>
              </a:rPr>
              <a:t>Development and support the</a:t>
            </a:r>
            <a:r>
              <a:rPr lang="en-US" sz="1400" b="1" i="0" u="none" strike="noStrike" cap="none" dirty="0">
                <a:solidFill>
                  <a:srgbClr val="006938"/>
                </a:solidFill>
              </a:rPr>
              <a:t> Radio Scouting </a:t>
            </a:r>
            <a:r>
              <a:rPr lang="en-US" b="1" dirty="0">
                <a:solidFill>
                  <a:srgbClr val="006938"/>
                </a:solidFill>
              </a:rPr>
              <a:t>P</a:t>
            </a:r>
            <a:r>
              <a:rPr lang="en-US" sz="1400" b="1" i="0" u="none" strike="noStrike" cap="none" dirty="0">
                <a:solidFill>
                  <a:srgbClr val="006938"/>
                </a:solidFill>
              </a:rPr>
              <a:t>rogram (S1-S9), to support Scouts and Scouters to achieve a solid understanding of science, technology, radio, electronics, operations and regulations.</a:t>
            </a:r>
            <a:endParaRPr sz="1400" b="1" i="0" u="none" strike="noStrike" cap="none" dirty="0">
              <a:solidFill>
                <a:srgbClr val="006938"/>
              </a:solidFill>
            </a:endParaRPr>
          </a:p>
        </p:txBody>
      </p:sp>
      <p:pic>
        <p:nvPicPr>
          <p:cNvPr id="117" name="Google Shape;117;p5"/>
          <p:cNvPicPr preferRelativeResize="0"/>
          <p:nvPr/>
        </p:nvPicPr>
        <p:blipFill rotWithShape="1">
          <a:blip r:embed="rId5">
            <a:alphaModFix/>
          </a:blip>
          <a:srcRect/>
          <a:stretch/>
        </p:blipFill>
        <p:spPr>
          <a:xfrm>
            <a:off x="5079825" y="3991875"/>
            <a:ext cx="4064175" cy="2505075"/>
          </a:xfrm>
          <a:prstGeom prst="rect">
            <a:avLst/>
          </a:prstGeom>
          <a:noFill/>
          <a:ln>
            <a:noFill/>
          </a:ln>
        </p:spPr>
      </p:pic>
      <p:sp>
        <p:nvSpPr>
          <p:cNvPr id="118" name="Google Shape;118;p5"/>
          <p:cNvSpPr txBox="1"/>
          <p:nvPr/>
        </p:nvSpPr>
        <p:spPr>
          <a:xfrm>
            <a:off x="26850" y="4153226"/>
            <a:ext cx="4948200" cy="1845000"/>
          </a:xfrm>
          <a:prstGeom prst="rect">
            <a:avLst/>
          </a:prstGeom>
          <a:noFill/>
          <a:ln>
            <a:noFill/>
          </a:ln>
        </p:spPr>
        <p:txBody>
          <a:bodyPr spcFirstLastPara="1" wrap="square" lIns="91425" tIns="45700" rIns="91425" bIns="45700" anchor="t" anchorCtr="0">
            <a:spAutoFit/>
          </a:bodyPr>
          <a:lstStyle/>
          <a:p>
            <a:pPr marL="213711" marR="62956" lvl="0" indent="-207935" algn="l" rtl="0">
              <a:lnSpc>
                <a:spcPct val="100800"/>
              </a:lnSpc>
              <a:spcBef>
                <a:spcPts val="0"/>
              </a:spcBef>
              <a:spcAft>
                <a:spcPts val="0"/>
              </a:spcAft>
              <a:buClr>
                <a:srgbClr val="006938"/>
              </a:buClr>
              <a:buSzPts val="1400"/>
              <a:buChar char="•"/>
            </a:pPr>
            <a:r>
              <a:rPr lang="en-US" sz="1400" b="1" i="0" u="none" strike="noStrike" cap="none" dirty="0">
                <a:solidFill>
                  <a:srgbClr val="006938"/>
                </a:solidFill>
              </a:rPr>
              <a:t>Lobby and support the establishment of an Irish novice license regime suitable for youth members.</a:t>
            </a:r>
            <a:endParaRPr sz="1400" b="1" i="0" u="none" strike="noStrike" cap="none" dirty="0">
              <a:solidFill>
                <a:srgbClr val="006938"/>
              </a:solidFill>
            </a:endParaRPr>
          </a:p>
          <a:p>
            <a:pPr marL="213710" marR="62956" lvl="0" indent="-207934" algn="l" rtl="0">
              <a:lnSpc>
                <a:spcPct val="100800"/>
              </a:lnSpc>
              <a:spcBef>
                <a:spcPts val="43"/>
              </a:spcBef>
              <a:spcAft>
                <a:spcPts val="0"/>
              </a:spcAft>
              <a:buClr>
                <a:srgbClr val="006938"/>
              </a:buClr>
              <a:buSzPts val="1400"/>
              <a:buChar char="•"/>
            </a:pPr>
            <a:r>
              <a:rPr lang="en-US" sz="1400" b="1" i="0" u="none" strike="noStrike" cap="none" dirty="0">
                <a:solidFill>
                  <a:srgbClr val="006938"/>
                </a:solidFill>
              </a:rPr>
              <a:t>Develop a sponsorship program to create a network of excellent STEM/Radio shack facilities at the main Scout </a:t>
            </a:r>
            <a:r>
              <a:rPr lang="en-US" sz="1400" b="1" i="0" u="none" strike="noStrike" cap="none" dirty="0" err="1">
                <a:solidFill>
                  <a:srgbClr val="006938"/>
                </a:solidFill>
              </a:rPr>
              <a:t>Centres</a:t>
            </a:r>
            <a:r>
              <a:rPr lang="en-US" sz="1400" b="1" i="0" u="none" strike="noStrike" cap="none" dirty="0">
                <a:solidFill>
                  <a:srgbClr val="006938"/>
                </a:solidFill>
              </a:rPr>
              <a:t> around Ireland</a:t>
            </a:r>
            <a:endParaRPr b="1" dirty="0">
              <a:solidFill>
                <a:srgbClr val="006938"/>
              </a:solidFill>
            </a:endParaRPr>
          </a:p>
          <a:p>
            <a:pPr marL="213711" marR="62956" lvl="0" indent="-207935" algn="l" rtl="0">
              <a:lnSpc>
                <a:spcPct val="100800"/>
              </a:lnSpc>
              <a:spcBef>
                <a:spcPts val="43"/>
              </a:spcBef>
              <a:spcAft>
                <a:spcPts val="0"/>
              </a:spcAft>
              <a:buClr>
                <a:srgbClr val="006938"/>
              </a:buClr>
              <a:buSzPts val="1400"/>
              <a:buChar char="•"/>
            </a:pPr>
            <a:r>
              <a:rPr lang="en-US" b="1" dirty="0">
                <a:solidFill>
                  <a:srgbClr val="006938"/>
                </a:solidFill>
              </a:rPr>
              <a:t>Radio Scouting Ireland also complete Garda vetting and safeguarding training for all our volunteers</a:t>
            </a:r>
            <a:endParaRPr b="1" dirty="0">
              <a:solidFill>
                <a:srgbClr val="006938"/>
              </a:solidFill>
            </a:endParaRPr>
          </a:p>
          <a:p>
            <a:pPr marL="213711" marR="62956" lvl="0" indent="-119035" algn="l" rtl="0">
              <a:lnSpc>
                <a:spcPct val="100800"/>
              </a:lnSpc>
              <a:spcBef>
                <a:spcPts val="43"/>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p:nvPr/>
        </p:nvSpPr>
        <p:spPr>
          <a:xfrm>
            <a:off x="-70800" y="-69200"/>
            <a:ext cx="9236400" cy="6941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bg1">
                    <a:lumMod val="95000"/>
                  </a:schemeClr>
                </a:solidFill>
                <a:latin typeface="Calibri"/>
                <a:ea typeface="Calibri"/>
                <a:cs typeface="Calibri"/>
                <a:sym typeface="Calibri"/>
              </a:rPr>
              <a:t>https://</a:t>
            </a:r>
            <a:r>
              <a:rPr lang="en-GB" dirty="0" err="1">
                <a:solidFill>
                  <a:schemeClr val="bg1">
                    <a:lumMod val="95000"/>
                  </a:schemeClr>
                </a:solidFill>
                <a:latin typeface="Calibri"/>
                <a:ea typeface="Calibri"/>
                <a:cs typeface="Calibri"/>
                <a:sym typeface="Calibri"/>
              </a:rPr>
              <a:t>www.youtube.com</a:t>
            </a:r>
            <a:r>
              <a:rPr lang="en-GB" dirty="0">
                <a:solidFill>
                  <a:schemeClr val="bg1">
                    <a:lumMod val="95000"/>
                  </a:schemeClr>
                </a:solidFill>
                <a:latin typeface="Calibri"/>
                <a:ea typeface="Calibri"/>
                <a:cs typeface="Calibri"/>
                <a:sym typeface="Calibri"/>
              </a:rPr>
              <a:t>/</a:t>
            </a:r>
            <a:r>
              <a:rPr lang="en-GB" dirty="0" err="1">
                <a:solidFill>
                  <a:schemeClr val="bg1">
                    <a:lumMod val="95000"/>
                  </a:schemeClr>
                </a:solidFill>
                <a:latin typeface="Calibri"/>
                <a:ea typeface="Calibri"/>
                <a:cs typeface="Calibri"/>
                <a:sym typeface="Calibri"/>
              </a:rPr>
              <a:t>watch?v</a:t>
            </a:r>
            <a:r>
              <a:rPr lang="en-GB" dirty="0">
                <a:solidFill>
                  <a:schemeClr val="bg1">
                    <a:lumMod val="95000"/>
                  </a:schemeClr>
                </a:solidFill>
                <a:latin typeface="Calibri"/>
                <a:ea typeface="Calibri"/>
                <a:cs typeface="Calibri"/>
                <a:sym typeface="Calibri"/>
              </a:rPr>
              <a:t>=8x6x_6mDVlQ</a:t>
            </a:r>
            <a:endParaRPr dirty="0">
              <a:solidFill>
                <a:schemeClr val="bg1">
                  <a:lumMod val="95000"/>
                </a:schemeClr>
              </a:solidFill>
              <a:latin typeface="Calibri"/>
              <a:ea typeface="Calibri"/>
              <a:cs typeface="Calibri"/>
              <a:sym typeface="Calibri"/>
            </a:endParaRPr>
          </a:p>
        </p:txBody>
      </p:sp>
      <p:sp>
        <p:nvSpPr>
          <p:cNvPr id="125" name="Google Shape;125;p6"/>
          <p:cNvSpPr/>
          <p:nvPr/>
        </p:nvSpPr>
        <p:spPr>
          <a:xfrm>
            <a:off x="2819400" y="5564008"/>
            <a:ext cx="321113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https://vimeo.com/325220441</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7EB3B322-5184-5695-6FC8-A787DF9EA7AE}"/>
              </a:ext>
            </a:extLst>
          </p:cNvPr>
          <p:cNvSpPr txBox="1"/>
          <p:nvPr/>
        </p:nvSpPr>
        <p:spPr>
          <a:xfrm>
            <a:off x="1284882" y="881349"/>
            <a:ext cx="6574236" cy="461665"/>
          </a:xfrm>
          <a:prstGeom prst="rect">
            <a:avLst/>
          </a:prstGeom>
          <a:noFill/>
        </p:spPr>
        <p:txBody>
          <a:bodyPr wrap="none" rtlCol="0">
            <a:spAutoFit/>
          </a:bodyPr>
          <a:lstStyle/>
          <a:p>
            <a:r>
              <a:rPr lang="en-US" sz="2400" b="1" dirty="0">
                <a:solidFill>
                  <a:schemeClr val="bg1">
                    <a:lumMod val="95000"/>
                  </a:schemeClr>
                </a:solidFill>
              </a:rPr>
              <a:t>Amateur Radio a Hobby for the 21</a:t>
            </a:r>
            <a:r>
              <a:rPr lang="en-US" sz="2400" b="1" baseline="30000" dirty="0">
                <a:solidFill>
                  <a:schemeClr val="bg1">
                    <a:lumMod val="95000"/>
                  </a:schemeClr>
                </a:solidFill>
              </a:rPr>
              <a:t>st</a:t>
            </a:r>
            <a:r>
              <a:rPr lang="en-US" sz="2400" b="1" dirty="0">
                <a:solidFill>
                  <a:schemeClr val="bg1">
                    <a:lumMod val="95000"/>
                  </a:schemeClr>
                </a:solidFill>
              </a:rPr>
              <a:t> Century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p:nvPr/>
        </p:nvSpPr>
        <p:spPr>
          <a:xfrm>
            <a:off x="0" y="119089"/>
            <a:ext cx="3955800" cy="5632200"/>
          </a:xfrm>
          <a:prstGeom prst="rect">
            <a:avLst/>
          </a:prstGeom>
          <a:noFill/>
          <a:ln>
            <a:noFill/>
          </a:ln>
        </p:spPr>
        <p:txBody>
          <a:bodyPr spcFirstLastPara="1" wrap="square" lIns="91425" tIns="45700" rIns="91425" bIns="45700" anchor="t" anchorCtr="0">
            <a:spAutoFit/>
          </a:bodyPr>
          <a:lstStyle/>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Contacts all around the world!</a:t>
            </a:r>
            <a:endParaRPr sz="1400" b="0" i="0" u="none" strike="noStrike" cap="none">
              <a:solidFill>
                <a:srgbClr val="000000"/>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Antenna building</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Building own radio/electronics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Contesting – Radio sport</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Rag chewing (chat)</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Direction finding</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Voice, Morse (CW) Packet/Data modes </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DX communication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DX-pedition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Earth-Moon-Earth</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Emergency communications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Morse code</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Operating awards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Portable operation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QRP operation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QSL card collection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Satellite communications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Special event stations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Television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Slow scan Television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IOTA -Islands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SOTA -Summits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POTA - Parks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And many more!!!</a:t>
            </a:r>
            <a:endParaRPr sz="1500" b="0" i="0" u="none" strike="noStrike" cap="none">
              <a:solidFill>
                <a:schemeClr val="dk1"/>
              </a:solidFill>
              <a:latin typeface="Arial"/>
              <a:ea typeface="Arial"/>
              <a:cs typeface="Arial"/>
              <a:sym typeface="Arial"/>
            </a:endParaRPr>
          </a:p>
        </p:txBody>
      </p:sp>
      <p:sp>
        <p:nvSpPr>
          <p:cNvPr id="133" name="Google Shape;133;p7"/>
          <p:cNvSpPr/>
          <p:nvPr/>
        </p:nvSpPr>
        <p:spPr>
          <a:xfrm>
            <a:off x="3228300" y="259736"/>
            <a:ext cx="5943240" cy="6998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Ham Radio - lots of fun &amp; interesting things to do!</a:t>
            </a:r>
            <a:endParaRPr sz="4000" b="0" i="0" u="none" strike="noStrike" cap="none">
              <a:solidFill>
                <a:schemeClr val="dk1"/>
              </a:solidFill>
              <a:latin typeface="Arial"/>
              <a:ea typeface="Arial"/>
              <a:cs typeface="Arial"/>
              <a:sym typeface="Arial"/>
            </a:endParaRPr>
          </a:p>
        </p:txBody>
      </p:sp>
      <p:pic>
        <p:nvPicPr>
          <p:cNvPr id="134" name="Google Shape;134;p7" descr="Aves Island (YV0) - Annual IOTA DXpedition Plans Morph into Visit to a Rare  One"/>
          <p:cNvPicPr preferRelativeResize="0"/>
          <p:nvPr/>
        </p:nvPicPr>
        <p:blipFill rotWithShape="1">
          <a:blip r:embed="rId3">
            <a:alphaModFix/>
          </a:blip>
          <a:srcRect/>
          <a:stretch/>
        </p:blipFill>
        <p:spPr>
          <a:xfrm>
            <a:off x="6199920" y="1457280"/>
            <a:ext cx="2793600" cy="1944720"/>
          </a:xfrm>
          <a:prstGeom prst="rect">
            <a:avLst/>
          </a:prstGeom>
          <a:noFill/>
          <a:ln>
            <a:noFill/>
          </a:ln>
        </p:spPr>
      </p:pic>
      <p:sp>
        <p:nvSpPr>
          <p:cNvPr id="135" name="Google Shape;135;p7"/>
          <p:cNvSpPr/>
          <p:nvPr/>
        </p:nvSpPr>
        <p:spPr>
          <a:xfrm>
            <a:off x="6026400" y="1457280"/>
            <a:ext cx="3193920"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IOTA – islands On The Air  &amp; DXPEDITIONS</a:t>
            </a:r>
            <a:endParaRPr sz="1200" b="0" i="0" u="none" strike="noStrike" cap="none">
              <a:solidFill>
                <a:schemeClr val="dk1"/>
              </a:solidFill>
              <a:latin typeface="Arial"/>
              <a:ea typeface="Arial"/>
              <a:cs typeface="Arial"/>
              <a:sym typeface="Arial"/>
            </a:endParaRPr>
          </a:p>
        </p:txBody>
      </p:sp>
      <p:pic>
        <p:nvPicPr>
          <p:cNvPr id="136" name="Google Shape;136;p7" descr="Celebrating 10 Years of Summits On The Air in Colorado - Rocky Mountain Ham  Radio"/>
          <p:cNvPicPr preferRelativeResize="0"/>
          <p:nvPr/>
        </p:nvPicPr>
        <p:blipFill rotWithShape="1">
          <a:blip r:embed="rId4">
            <a:alphaModFix/>
          </a:blip>
          <a:srcRect/>
          <a:stretch/>
        </p:blipFill>
        <p:spPr>
          <a:xfrm>
            <a:off x="7253596" y="3615120"/>
            <a:ext cx="1794644" cy="1617963"/>
          </a:xfrm>
          <a:prstGeom prst="rect">
            <a:avLst/>
          </a:prstGeom>
          <a:noFill/>
          <a:ln>
            <a:noFill/>
          </a:ln>
        </p:spPr>
      </p:pic>
      <p:sp>
        <p:nvSpPr>
          <p:cNvPr id="137" name="Google Shape;137;p7"/>
          <p:cNvSpPr/>
          <p:nvPr/>
        </p:nvSpPr>
        <p:spPr>
          <a:xfrm>
            <a:off x="7403325" y="3696840"/>
            <a:ext cx="1614278"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SOTA – Summits On the Air</a:t>
            </a:r>
            <a:endParaRPr sz="1200" b="0" i="0" u="none" strike="noStrike" cap="none">
              <a:solidFill>
                <a:schemeClr val="dk1"/>
              </a:solidFill>
              <a:latin typeface="Arial"/>
              <a:ea typeface="Arial"/>
              <a:cs typeface="Arial"/>
              <a:sym typeface="Arial"/>
            </a:endParaRPr>
          </a:p>
        </p:txBody>
      </p:sp>
      <p:pic>
        <p:nvPicPr>
          <p:cNvPr id="138" name="Google Shape;138;p7" descr="Keen amateur satellite operator Hope KM4IPF"/>
          <p:cNvPicPr preferRelativeResize="0"/>
          <p:nvPr/>
        </p:nvPicPr>
        <p:blipFill rotWithShape="1">
          <a:blip r:embed="rId5">
            <a:alphaModFix/>
          </a:blip>
          <a:srcRect/>
          <a:stretch/>
        </p:blipFill>
        <p:spPr>
          <a:xfrm>
            <a:off x="3003925" y="2277121"/>
            <a:ext cx="2307185" cy="1730389"/>
          </a:xfrm>
          <a:prstGeom prst="rect">
            <a:avLst/>
          </a:prstGeom>
          <a:noFill/>
          <a:ln>
            <a:noFill/>
          </a:ln>
        </p:spPr>
      </p:pic>
      <p:pic>
        <p:nvPicPr>
          <p:cNvPr id="139" name="Google Shape;139;p7" descr="No photo description available."/>
          <p:cNvPicPr preferRelativeResize="0"/>
          <p:nvPr/>
        </p:nvPicPr>
        <p:blipFill rotWithShape="1">
          <a:blip r:embed="rId6">
            <a:alphaModFix/>
          </a:blip>
          <a:srcRect/>
          <a:stretch/>
        </p:blipFill>
        <p:spPr>
          <a:xfrm>
            <a:off x="5587290" y="1772546"/>
            <a:ext cx="1225260" cy="1633680"/>
          </a:xfrm>
          <a:prstGeom prst="rect">
            <a:avLst/>
          </a:prstGeom>
          <a:noFill/>
          <a:ln>
            <a:noFill/>
          </a:ln>
        </p:spPr>
      </p:pic>
      <p:sp>
        <p:nvSpPr>
          <p:cNvPr id="140" name="Google Shape;140;p7"/>
          <p:cNvSpPr/>
          <p:nvPr/>
        </p:nvSpPr>
        <p:spPr>
          <a:xfrm>
            <a:off x="2895600" y="2294403"/>
            <a:ext cx="1930413" cy="2637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Satellite communication</a:t>
            </a:r>
            <a:endParaRPr sz="1200" b="0" i="0" u="none" strike="noStrike" cap="none">
              <a:solidFill>
                <a:schemeClr val="dk1"/>
              </a:solidFill>
              <a:latin typeface="Arial"/>
              <a:ea typeface="Arial"/>
              <a:cs typeface="Arial"/>
              <a:sym typeface="Arial"/>
            </a:endParaRPr>
          </a:p>
        </p:txBody>
      </p:sp>
      <p:pic>
        <p:nvPicPr>
          <p:cNvPr id="141" name="Google Shape;141;p7" descr="How to listen to the International Space Station | The SWLing Post"/>
          <p:cNvPicPr preferRelativeResize="0"/>
          <p:nvPr/>
        </p:nvPicPr>
        <p:blipFill rotWithShape="1">
          <a:blip r:embed="rId7">
            <a:alphaModFix/>
          </a:blip>
          <a:srcRect/>
          <a:stretch/>
        </p:blipFill>
        <p:spPr>
          <a:xfrm>
            <a:off x="2538799" y="4401962"/>
            <a:ext cx="2310158" cy="1730389"/>
          </a:xfrm>
          <a:prstGeom prst="rect">
            <a:avLst/>
          </a:prstGeom>
          <a:noFill/>
          <a:ln>
            <a:noFill/>
          </a:ln>
        </p:spPr>
      </p:pic>
      <p:sp>
        <p:nvSpPr>
          <p:cNvPr id="142" name="Google Shape;142;p7"/>
          <p:cNvSpPr txBox="1">
            <a:spLocks noGrp="1"/>
          </p:cNvSpPr>
          <p:nvPr>
            <p:ph type="title" idx="4294967295"/>
          </p:nvPr>
        </p:nvSpPr>
        <p:spPr>
          <a:xfrm>
            <a:off x="4859612" y="3720901"/>
            <a:ext cx="2319120"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EME      (Earth-Moon-Earth)</a:t>
            </a:r>
            <a:endParaRPr sz="1200" b="0" i="0" u="none" strike="noStrike" cap="none">
              <a:solidFill>
                <a:srgbClr val="000000"/>
              </a:solidFill>
              <a:latin typeface="Arial"/>
              <a:ea typeface="Arial"/>
              <a:cs typeface="Arial"/>
              <a:sym typeface="Arial"/>
            </a:endParaRPr>
          </a:p>
        </p:txBody>
      </p:sp>
      <p:pic>
        <p:nvPicPr>
          <p:cNvPr id="143" name="Google Shape;143;p7" descr="maratha – Everything you wanted to know about Ham Radio"/>
          <p:cNvPicPr preferRelativeResize="0"/>
          <p:nvPr/>
        </p:nvPicPr>
        <p:blipFill rotWithShape="1">
          <a:blip r:embed="rId8">
            <a:alphaModFix/>
          </a:blip>
          <a:srcRect/>
          <a:stretch/>
        </p:blipFill>
        <p:spPr>
          <a:xfrm>
            <a:off x="6093707" y="4561169"/>
            <a:ext cx="907560" cy="887760"/>
          </a:xfrm>
          <a:prstGeom prst="rect">
            <a:avLst/>
          </a:prstGeom>
          <a:noFill/>
          <a:ln>
            <a:noFill/>
          </a:ln>
        </p:spPr>
      </p:pic>
      <p:sp>
        <p:nvSpPr>
          <p:cNvPr id="144" name="Google Shape;144;p7"/>
          <p:cNvSpPr txBox="1"/>
          <p:nvPr/>
        </p:nvSpPr>
        <p:spPr>
          <a:xfrm>
            <a:off x="2566294" y="4424101"/>
            <a:ext cx="1396106"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ISS &amp; ISS repater</a:t>
            </a:r>
            <a:endParaRPr sz="1200" b="0" i="0" u="none" strike="noStrike" cap="none">
              <a:solidFill>
                <a:srgbClr val="000000"/>
              </a:solidFill>
              <a:latin typeface="Arial"/>
              <a:ea typeface="Arial"/>
              <a:cs typeface="Arial"/>
              <a:sym typeface="Arial"/>
            </a:endParaRPr>
          </a:p>
        </p:txBody>
      </p:sp>
      <p:pic>
        <p:nvPicPr>
          <p:cNvPr id="145" name="Google Shape;145;p7" descr="ESA - Space Station's radio amateurs rewarded"/>
          <p:cNvPicPr preferRelativeResize="0"/>
          <p:nvPr/>
        </p:nvPicPr>
        <p:blipFill rotWithShape="1">
          <a:blip r:embed="rId9">
            <a:alphaModFix/>
          </a:blip>
          <a:srcRect/>
          <a:stretch/>
        </p:blipFill>
        <p:spPr>
          <a:xfrm>
            <a:off x="3810001" y="5430521"/>
            <a:ext cx="1057152" cy="719019"/>
          </a:xfrm>
          <a:prstGeom prst="rect">
            <a:avLst/>
          </a:prstGeom>
          <a:noFill/>
          <a:ln>
            <a:noFill/>
          </a:ln>
        </p:spPr>
      </p:pic>
      <p:pic>
        <p:nvPicPr>
          <p:cNvPr id="146" name="Google Shape;146;p7" descr="LB1QI - Ham Radio Wanderlust - Posts | Facebook"/>
          <p:cNvPicPr preferRelativeResize="0"/>
          <p:nvPr/>
        </p:nvPicPr>
        <p:blipFill rotWithShape="1">
          <a:blip r:embed="rId10">
            <a:alphaModFix/>
          </a:blip>
          <a:srcRect/>
          <a:stretch/>
        </p:blipFill>
        <p:spPr>
          <a:xfrm>
            <a:off x="6973588" y="5373096"/>
            <a:ext cx="2101080" cy="1380493"/>
          </a:xfrm>
          <a:prstGeom prst="rect">
            <a:avLst/>
          </a:prstGeom>
          <a:noFill/>
          <a:ln>
            <a:noFill/>
          </a:ln>
        </p:spPr>
      </p:pic>
      <p:pic>
        <p:nvPicPr>
          <p:cNvPr id="147" name="Google Shape;147;p7" descr="earth &amp; moon beams2.JPG"/>
          <p:cNvPicPr preferRelativeResize="0"/>
          <p:nvPr/>
        </p:nvPicPr>
        <p:blipFill rotWithShape="1">
          <a:blip r:embed="rId11">
            <a:alphaModFix/>
          </a:blip>
          <a:srcRect/>
          <a:stretch/>
        </p:blipFill>
        <p:spPr>
          <a:xfrm>
            <a:off x="4940718" y="3720900"/>
            <a:ext cx="2231329" cy="1817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8"/>
          <p:cNvSpPr/>
          <p:nvPr/>
        </p:nvSpPr>
        <p:spPr>
          <a:xfrm>
            <a:off x="0" y="4913523"/>
            <a:ext cx="7696200" cy="1944477"/>
          </a:xfrm>
          <a:prstGeom prst="rect">
            <a:avLst/>
          </a:prstGeom>
          <a:solidFill>
            <a:schemeClr val="l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8"/>
          <p:cNvSpPr/>
          <p:nvPr/>
        </p:nvSpPr>
        <p:spPr>
          <a:xfrm>
            <a:off x="0" y="85725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8"/>
          <p:cNvSpPr/>
          <p:nvPr/>
        </p:nvSpPr>
        <p:spPr>
          <a:xfrm>
            <a:off x="0" y="3917761"/>
            <a:ext cx="9144000" cy="2082989"/>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5" name="Google Shape;155;p8"/>
          <p:cNvPicPr preferRelativeResize="0"/>
          <p:nvPr/>
        </p:nvPicPr>
        <p:blipFill rotWithShape="1">
          <a:blip r:embed="rId3">
            <a:alphaModFix/>
          </a:blip>
          <a:srcRect/>
          <a:stretch/>
        </p:blipFill>
        <p:spPr>
          <a:xfrm>
            <a:off x="0" y="-1"/>
            <a:ext cx="9144000" cy="6858001"/>
          </a:xfrm>
          <a:custGeom>
            <a:avLst/>
            <a:gdLst/>
            <a:ahLst/>
            <a:cxnLst/>
            <a:rect l="l" t="t" r="r" b="b"/>
            <a:pathLst>
              <a:path w="12191999" h="6842601" extrusionOk="0">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ln>
            <a:noFill/>
          </a:ln>
        </p:spPr>
      </p:pic>
      <p:sp>
        <p:nvSpPr>
          <p:cNvPr id="156" name="Google Shape;156;p8"/>
          <p:cNvSpPr txBox="1">
            <a:spLocks noGrp="1"/>
          </p:cNvSpPr>
          <p:nvPr>
            <p:ph type="ctrTitle"/>
          </p:nvPr>
        </p:nvSpPr>
        <p:spPr>
          <a:xfrm>
            <a:off x="231227" y="5839218"/>
            <a:ext cx="5198489" cy="5641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sz="2700" dirty="0">
                <a:solidFill>
                  <a:srgbClr val="262626"/>
                </a:solidFill>
              </a:rPr>
              <a:t>Radio Scouting Skills Stage 1</a:t>
            </a:r>
            <a:endParaRPr dirty="0"/>
          </a:p>
        </p:txBody>
      </p:sp>
      <p:pic>
        <p:nvPicPr>
          <p:cNvPr id="11" name="Graphic 10">
            <a:extLst>
              <a:ext uri="{FF2B5EF4-FFF2-40B4-BE49-F238E27FC236}">
                <a16:creationId xmlns:a16="http://schemas.microsoft.com/office/drawing/2014/main" id="{95D51826-7BB6-DCE5-8E86-7F3C765B22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9619" y="5463270"/>
            <a:ext cx="1218470" cy="15332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6434</TotalTime>
  <Words>6736</Words>
  <Application>Microsoft Macintosh PowerPoint</Application>
  <PresentationFormat>On-screen Show (4:3)</PresentationFormat>
  <Paragraphs>1190</Paragraphs>
  <Slides>49</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Calibri</vt:lpstr>
      <vt:lpstr>Times New Roman</vt:lpstr>
      <vt:lpstr>Wingdings</vt:lpstr>
      <vt:lpstr>Office Theme</vt:lpstr>
      <vt:lpstr>Welcome to the Introduction to Radio Scouting and the Radio Scouting Skills Programme level 1 &amp;2 Leader training</vt:lpstr>
      <vt:lpstr>Today’s Agenda</vt:lpstr>
      <vt:lpstr>Radio Scouting/Radio Guiding </vt:lpstr>
      <vt:lpstr>Jamboree On The Air - JOTA</vt:lpstr>
      <vt:lpstr>PowerPoint Presentation</vt:lpstr>
      <vt:lpstr>Radio Scouting Ireland's Role Radio Scouting Ireland – Strategic Ovbjectives 2022-2025</vt:lpstr>
      <vt:lpstr>PowerPoint Presentation</vt:lpstr>
      <vt:lpstr>EME      (Earth-Moon-Earth)</vt:lpstr>
      <vt:lpstr>Radio Scouting Skills Stage 1</vt:lpstr>
      <vt:lpstr>Radio Scouting Skills program, modelled on the Excellent SI adventure skills Programs</vt:lpstr>
      <vt:lpstr>Special Radio Interests/Skills</vt:lpstr>
      <vt:lpstr>Stage 1 - Competency Statements</vt:lpstr>
      <vt:lpstr>I can name the things I know that use radio waves</vt:lpstr>
      <vt:lpstr>I know my parents/guardian/ICE contact phone number and can dial it on a mobile phone </vt:lpstr>
      <vt:lpstr>I can name some radio stations I can hear from my home/den/car </vt:lpstr>
      <vt:lpstr>I know the difference between Commercial and Amateur radio </vt:lpstr>
      <vt:lpstr>PowerPoint Presentation</vt:lpstr>
      <vt:lpstr>PowerPoint Presentation</vt:lpstr>
      <vt:lpstr>PowerPoint Presentation</vt:lpstr>
      <vt:lpstr>I can spell my name using the phonetic alphabet </vt:lpstr>
      <vt:lpstr>Demo - How to use a Walkie Talkie</vt:lpstr>
      <vt:lpstr>KEY POINTS</vt:lpstr>
      <vt:lpstr>PowerPoint Presentation</vt:lpstr>
      <vt:lpstr>Lets play! – Learn by doing</vt:lpstr>
      <vt:lpstr>Lunch Break</vt:lpstr>
      <vt:lpstr>Lets playmore! – Learn by doing</vt:lpstr>
      <vt:lpstr>Callsign Cards </vt:lpstr>
      <vt:lpstr>PowerPoint Presentation</vt:lpstr>
      <vt:lpstr>PowerPoint Presentation</vt:lpstr>
      <vt:lpstr>Stage 1 - Competency Statements</vt:lpstr>
      <vt:lpstr>Radio Scouting Skills Stage 2</vt:lpstr>
      <vt:lpstr>Stage 2 - Competency Statements</vt:lpstr>
      <vt:lpstr>PowerPoint Presentation</vt:lpstr>
      <vt:lpstr>The Spectrum of Electro Magnetic Frequencies</vt:lpstr>
      <vt:lpstr>Lets play! – Learn by doing</vt:lpstr>
      <vt:lpstr>PowerPoint Presentation</vt:lpstr>
      <vt:lpstr>PowerPoint Presentation</vt:lpstr>
      <vt:lpstr>PowerPoint Presentation</vt:lpstr>
      <vt:lpstr>PowerPoint Presentation</vt:lpstr>
      <vt:lpstr>Using the Radio Activity </vt:lpstr>
      <vt:lpstr>EI10JOTA - Ham Radio Mission Impossible Cyber Attack!</vt:lpstr>
      <vt:lpstr>Stage 2 - Competency Statements</vt:lpstr>
      <vt:lpstr>Engaging with Amateurs &amp; Clubs</vt:lpstr>
      <vt:lpstr>First and Foremost - Safety Briefing</vt:lpstr>
      <vt:lpstr>Activity Briefing for Ham Volunteers</vt:lpstr>
      <vt:lpstr>PowerPoint Presentation</vt:lpstr>
      <vt:lpstr>PowerPoint Presentation</vt:lpstr>
      <vt:lpstr>Stage 3 - Competency Statements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Introduction to Radio Scouting and the Radio Scouting Skills Programme level 1 &amp;2 Leader training</dc:title>
  <dc:creator>John Holland</dc:creator>
  <cp:lastModifiedBy>John Holland</cp:lastModifiedBy>
  <cp:revision>22</cp:revision>
  <dcterms:created xsi:type="dcterms:W3CDTF">2010-11-03T21:03:51Z</dcterms:created>
  <dcterms:modified xsi:type="dcterms:W3CDTF">2025-12-06T17:14:55Z</dcterms:modified>
</cp:coreProperties>
</file>