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11" r:id="rId2"/>
    <p:sldId id="263" r:id="rId3"/>
    <p:sldId id="438" r:id="rId4"/>
    <p:sldId id="413" r:id="rId5"/>
    <p:sldId id="437" r:id="rId6"/>
    <p:sldId id="444" r:id="rId7"/>
    <p:sldId id="278" r:id="rId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4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Coughlan" initials="MC [4]" lastIdx="2" clrIdx="0"/>
  <p:cmAuthor id="2" name="Martin Coughlan" initials="MC" lastIdx="3" clrIdx="1"/>
  <p:cmAuthor id="3" name="Martin Coughlan" initials="MC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02C0E"/>
    <a:srgbClr val="E0130E"/>
    <a:srgbClr val="0000FF"/>
    <a:srgbClr val="EAEAEA"/>
    <a:srgbClr val="666666"/>
    <a:srgbClr val="6D6D6D"/>
    <a:srgbClr val="606060"/>
    <a:srgbClr val="D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52"/>
    <p:restoredTop sz="96942" autoAdjust="0"/>
  </p:normalViewPr>
  <p:slideViewPr>
    <p:cSldViewPr>
      <p:cViewPr>
        <p:scale>
          <a:sx n="126" d="100"/>
          <a:sy n="126" d="100"/>
        </p:scale>
        <p:origin x="840" y="224"/>
      </p:cViewPr>
      <p:guideLst>
        <p:guide orient="horz" pos="2160"/>
        <p:guide pos="34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ea typeface="ＭＳ Ｐゴシック" charset="0"/>
                <a:cs typeface="Geneva"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0952320-B34D-554A-B697-5BDBB15D2DEA}" type="datetimeFigureOut">
              <a:rPr lang="en-US" altLang="x-none"/>
              <a:pPr>
                <a:defRPr/>
              </a:pPr>
              <a:t>6/17/24</a:t>
            </a:fld>
            <a:endParaRPr lang="en-US" altLang="x-none"/>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1" hangingPunct="1">
              <a:defRPr sz="1200">
                <a:ea typeface="ＭＳ Ｐゴシック" charset="0"/>
                <a:cs typeface="Geneva"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A01BB6-9289-5641-89CB-DF95D05D3E3F}" type="slidenum">
              <a:rPr lang="en-US" altLang="x-none"/>
              <a:pPr>
                <a:defRPr/>
              </a:pPr>
              <a:t>‹#›</a:t>
            </a:fld>
            <a:endParaRPr lang="en-US" altLang="x-none"/>
          </a:p>
        </p:txBody>
      </p:sp>
    </p:spTree>
    <p:extLst>
      <p:ext uri="{BB962C8B-B14F-4D97-AF65-F5344CB8AC3E}">
        <p14:creationId xmlns:p14="http://schemas.microsoft.com/office/powerpoint/2010/main" val="447960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B35947E-0031-FF4C-BD5B-902F4CD61B0C}" type="datetimeFigureOut">
              <a:rPr lang="en-US" altLang="x-none"/>
              <a:pPr>
                <a:defRPr/>
              </a:pPr>
              <a:t>6/17/24</a:t>
            </a:fld>
            <a:endParaRPr lang="en-US" altLang="x-none"/>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FB1F779-51E9-ED4C-ADF0-709F8E4CBBCF}" type="slidenum">
              <a:rPr lang="en-US" altLang="x-none"/>
              <a:pPr>
                <a:defRPr/>
              </a:pPr>
              <a:t>‹#›</a:t>
            </a:fld>
            <a:endParaRPr lang="en-US" altLang="x-none"/>
          </a:p>
        </p:txBody>
      </p:sp>
    </p:spTree>
    <p:extLst>
      <p:ext uri="{BB962C8B-B14F-4D97-AF65-F5344CB8AC3E}">
        <p14:creationId xmlns:p14="http://schemas.microsoft.com/office/powerpoint/2010/main" val="325167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1E0ABA-8C3C-6242-9B8F-CEBBF15984A5}" type="slidenum">
              <a:rPr lang="en-US" smtClean="0"/>
              <a:t>2</a:t>
            </a:fld>
            <a:endParaRPr lang="en-US"/>
          </a:p>
        </p:txBody>
      </p:sp>
    </p:spTree>
    <p:extLst>
      <p:ext uri="{BB962C8B-B14F-4D97-AF65-F5344CB8AC3E}">
        <p14:creationId xmlns:p14="http://schemas.microsoft.com/office/powerpoint/2010/main" val="33522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7105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81"/>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849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23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7"/>
            <a:ext cx="2057400" cy="487679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533407"/>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17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140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9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875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01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587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013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77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405"/>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7"/>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194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1028" name="Picture 9" descr="FolioREVISED.jpg"/>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5638800" y="5073650"/>
            <a:ext cx="35052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0" name="Picture 10"/>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267575" y="6405563"/>
            <a:ext cx="17145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userDrawn="1"/>
        </p:nvSpPr>
        <p:spPr>
          <a:xfrm>
            <a:off x="0" y="6324600"/>
            <a:ext cx="9144000" cy="381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032" name="Picture 3"/>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200" y="5791200"/>
            <a:ext cx="8382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0" y="6705600"/>
            <a:ext cx="9144000" cy="1524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x-none" altLang="x-none" sz="1800">
              <a:solidFill>
                <a:srgbClr val="FFFFFF"/>
              </a:solidFill>
              <a:latin typeface="Calibri" charset="0"/>
            </a:endParaRPr>
          </a:p>
        </p:txBody>
      </p:sp>
      <p:pic>
        <p:nvPicPr>
          <p:cNvPr id="10" name="Picture 9">
            <a:extLst>
              <a:ext uri="{FF2B5EF4-FFF2-40B4-BE49-F238E27FC236}">
                <a16:creationId xmlns:a16="http://schemas.microsoft.com/office/drawing/2014/main" id="{8EAEA6B0-F9AC-DB30-7012-C5EEC04223E4}"/>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914400" y="5810250"/>
            <a:ext cx="930831" cy="876300"/>
          </a:xfrm>
          <a:prstGeom prst="rect">
            <a:avLst/>
          </a:prstGeom>
          <a:solidFill>
            <a:schemeClr val="bg1"/>
          </a:solidFill>
          <a:ln>
            <a:solidFill>
              <a:schemeClr val="tx1"/>
            </a:solid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800" b="1" kern="1200">
          <a:solidFill>
            <a:schemeClr val="tx1"/>
          </a:solidFill>
          <a:latin typeface="+mj-lt"/>
          <a:ea typeface="ＭＳ Ｐゴシック" charset="0"/>
          <a:cs typeface="Geneva" charset="0"/>
        </a:defRPr>
      </a:lvl1pPr>
      <a:lvl2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2pPr>
      <a:lvl3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3pPr>
      <a:lvl4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4pPr>
      <a:lvl5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2562-03AC-99A7-B1FF-D42B4B00483B}"/>
              </a:ext>
            </a:extLst>
          </p:cNvPr>
          <p:cNvSpPr>
            <a:spLocks noGrp="1"/>
          </p:cNvSpPr>
          <p:nvPr>
            <p:ph type="ctrTitle"/>
          </p:nvPr>
        </p:nvSpPr>
        <p:spPr>
          <a:xfrm>
            <a:off x="628651" y="1131094"/>
            <a:ext cx="3938487" cy="1220727"/>
          </a:xfrm>
        </p:spPr>
        <p:txBody>
          <a:bodyPr vert="horz" wrap="square" lIns="68580" tIns="34290" rIns="68580" bIns="34290" numCol="1" rtlCol="0" anchor="ctr" anchorCtr="0" compatLnSpc="1">
            <a:prstTxWarp prst="textNoShape">
              <a:avLst/>
            </a:prstTxWarp>
            <a:normAutofit/>
          </a:bodyPr>
          <a:lstStyle/>
          <a:p>
            <a:pPr algn="l"/>
            <a:r>
              <a:rPr lang="en-US" sz="2775" dirty="0">
                <a:solidFill>
                  <a:srgbClr val="FFFFFF"/>
                </a:solidFill>
                <a:ea typeface="+mj-ea"/>
                <a:cs typeface="+mj-cs"/>
              </a:rPr>
              <a:t>Radio Code Hunt</a:t>
            </a:r>
            <a:br>
              <a:rPr lang="en-US" sz="2775" dirty="0">
                <a:solidFill>
                  <a:srgbClr val="FFFFFF"/>
                </a:solidFill>
                <a:ea typeface="+mj-ea"/>
                <a:cs typeface="+mj-cs"/>
              </a:rPr>
            </a:br>
            <a:endParaRPr lang="en-US" sz="2775" dirty="0">
              <a:solidFill>
                <a:srgbClr val="FFFFFF"/>
              </a:solidFill>
              <a:ea typeface="+mj-ea"/>
              <a:cs typeface="+mj-cs"/>
            </a:endParaRPr>
          </a:p>
        </p:txBody>
      </p:sp>
      <p:sp>
        <p:nvSpPr>
          <p:cNvPr id="5" name="TextBox 4">
            <a:extLst>
              <a:ext uri="{FF2B5EF4-FFF2-40B4-BE49-F238E27FC236}">
                <a16:creationId xmlns:a16="http://schemas.microsoft.com/office/drawing/2014/main" id="{2F771A01-0DCB-1927-5AD3-38CBE8876682}"/>
              </a:ext>
            </a:extLst>
          </p:cNvPr>
          <p:cNvSpPr txBox="1"/>
          <p:nvPr/>
        </p:nvSpPr>
        <p:spPr>
          <a:xfrm>
            <a:off x="762000" y="4419600"/>
            <a:ext cx="2852063" cy="369332"/>
          </a:xfrm>
          <a:prstGeom prst="rect">
            <a:avLst/>
          </a:prstGeom>
          <a:noFill/>
        </p:spPr>
        <p:txBody>
          <a:bodyPr wrap="none" rtlCol="0">
            <a:spAutoFit/>
          </a:bodyPr>
          <a:lstStyle/>
          <a:p>
            <a:r>
              <a:rPr lang="en-US" b="1" dirty="0">
                <a:solidFill>
                  <a:schemeClr val="bg1"/>
                </a:solidFill>
              </a:rPr>
              <a:t>Appropriate for Cubs up</a:t>
            </a:r>
          </a:p>
        </p:txBody>
      </p:sp>
      <p:sp useBgFill="1">
        <p:nvSpPr>
          <p:cNvPr id="10" name="Rectangle 9">
            <a:extLst>
              <a:ext uri="{FF2B5EF4-FFF2-40B4-BE49-F238E27FC236}">
                <a16:creationId xmlns:a16="http://schemas.microsoft.com/office/drawing/2014/main" id="{C8BEBECB-C69F-A4E1-07AF-CAEE3C9FC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12A5A-0A2B-9F23-46BA-E4A010D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Spy Hunter Games - Giant Bomb">
            <a:extLst>
              <a:ext uri="{FF2B5EF4-FFF2-40B4-BE49-F238E27FC236}">
                <a16:creationId xmlns:a16="http://schemas.microsoft.com/office/drawing/2014/main" id="{FEC6960C-67DB-3C68-DEA5-4C6A2082163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2" b="8520"/>
          <a:stretch/>
        </p:blipFill>
        <p:spPr bwMode="auto">
          <a:xfrm>
            <a:off x="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7DE6F761-31C4-79F0-3890-72089F2A572A}"/>
              </a:ext>
            </a:extLst>
          </p:cNvPr>
          <p:cNvSpPr txBox="1">
            <a:spLocks/>
          </p:cNvSpPr>
          <p:nvPr/>
        </p:nvSpPr>
        <p:spPr bwMode="auto">
          <a:xfrm>
            <a:off x="522352" y="932284"/>
            <a:ext cx="5251316" cy="1627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fontScale="90000"/>
          </a:bodyPr>
          <a:lstStyle>
            <a:lvl1pPr algn="ctr" rtl="0" eaLnBrk="0" fontAlgn="base" hangingPunct="0">
              <a:spcBef>
                <a:spcPct val="0"/>
              </a:spcBef>
              <a:spcAft>
                <a:spcPct val="0"/>
              </a:spcAft>
              <a:defRPr sz="4800" b="1" kern="1200">
                <a:solidFill>
                  <a:schemeClr val="tx1"/>
                </a:solidFill>
                <a:latin typeface="+mj-lt"/>
                <a:ea typeface="ＭＳ Ｐゴシック" charset="0"/>
                <a:cs typeface="Geneva" charset="0"/>
              </a:defRPr>
            </a:lvl1pPr>
            <a:lvl2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2pPr>
            <a:lvl3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3pPr>
            <a:lvl4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4pPr>
            <a:lvl5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400">
                <a:solidFill>
                  <a:srgbClr val="FFFFFF"/>
                </a:solidFill>
                <a:latin typeface="ADLaM Display" panose="02010000000000000000" pitchFamily="2" charset="77"/>
                <a:ea typeface="ADLaM Display" panose="02010000000000000000" pitchFamily="2" charset="77"/>
                <a:cs typeface="ADLaM Display" panose="02010000000000000000" pitchFamily="2" charset="77"/>
              </a:rPr>
              <a:t>Radio Callsign Hunt</a:t>
            </a:r>
            <a:br>
              <a:rPr lang="en-US" sz="4400">
                <a:solidFill>
                  <a:srgbClr val="FFFFFF"/>
                </a:solidFill>
                <a:latin typeface="ADLaM Display" panose="02010000000000000000" pitchFamily="2" charset="77"/>
                <a:ea typeface="ADLaM Display" panose="02010000000000000000" pitchFamily="2" charset="77"/>
                <a:cs typeface="ADLaM Display" panose="02010000000000000000" pitchFamily="2" charset="77"/>
              </a:rPr>
            </a:br>
            <a:endParaRPr lang="en-US" sz="4400" dirty="0">
              <a:solidFill>
                <a:srgbClr val="FFFFFF"/>
              </a:solidFill>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14" name="TextBox 13">
            <a:extLst>
              <a:ext uri="{FF2B5EF4-FFF2-40B4-BE49-F238E27FC236}">
                <a16:creationId xmlns:a16="http://schemas.microsoft.com/office/drawing/2014/main" id="{43316078-9E57-785B-6E11-FC6E13F5E52D}"/>
              </a:ext>
            </a:extLst>
          </p:cNvPr>
          <p:cNvSpPr txBox="1"/>
          <p:nvPr/>
        </p:nvSpPr>
        <p:spPr>
          <a:xfrm>
            <a:off x="323243" y="1853355"/>
            <a:ext cx="5771233" cy="4889452"/>
          </a:xfrm>
          <a:prstGeom prst="rect">
            <a:avLst/>
          </a:prstGeom>
        </p:spPr>
        <p:txBody>
          <a:bodyPr vert="horz" lIns="91440" tIns="45720" rIns="91440" bIns="45720" rtlCol="0">
            <a:normAutofit fontScale="85000" lnSpcReduction="10000"/>
          </a:bodyPr>
          <a:lstStyle/>
          <a:p>
            <a:pPr marL="342900" indent="-342900">
              <a:lnSpc>
                <a:spcPct val="90000"/>
              </a:lnSpc>
              <a:spcBef>
                <a:spcPts val="600"/>
              </a:spcBef>
              <a:spcAft>
                <a:spcPts val="600"/>
              </a:spcAft>
              <a:buFont typeface="Arial" panose="020B0604020202020204" pitchFamily="34" charset="0"/>
              <a:buChar char="•"/>
            </a:pPr>
            <a:r>
              <a:rPr lang="en-US" sz="2000" b="1" dirty="0">
                <a:solidFill>
                  <a:srgbClr val="FFFFFF"/>
                </a:solidFill>
              </a:rPr>
              <a:t>Game</a:t>
            </a:r>
          </a:p>
          <a:p>
            <a:pPr>
              <a:lnSpc>
                <a:spcPct val="90000"/>
              </a:lnSpc>
              <a:spcBef>
                <a:spcPts val="600"/>
              </a:spcBef>
              <a:spcAft>
                <a:spcPts val="600"/>
              </a:spcAft>
            </a:pPr>
            <a:r>
              <a:rPr lang="en-US" sz="2000" dirty="0">
                <a:solidFill>
                  <a:srgbClr val="FFFFFF"/>
                </a:solidFill>
              </a:rPr>
              <a:t>’Special agents’ radio call signs have been placed at certain ‘dead drop’ points on the map. Search and receive the call signs and check what country the agent is located</a:t>
            </a:r>
          </a:p>
          <a:p>
            <a:pPr>
              <a:lnSpc>
                <a:spcPct val="90000"/>
              </a:lnSpc>
              <a:spcBef>
                <a:spcPts val="600"/>
              </a:spcBef>
              <a:spcAft>
                <a:spcPts val="600"/>
              </a:spcAft>
            </a:pPr>
            <a:endParaRPr lang="en-US" sz="2000" dirty="0">
              <a:solidFill>
                <a:srgbClr val="FFFFFF"/>
              </a:solidFill>
            </a:endParaRPr>
          </a:p>
          <a:p>
            <a:pPr marL="342900" indent="-342900">
              <a:lnSpc>
                <a:spcPct val="90000"/>
              </a:lnSpc>
              <a:spcBef>
                <a:spcPts val="600"/>
              </a:spcBef>
              <a:spcAft>
                <a:spcPts val="600"/>
              </a:spcAft>
              <a:buFont typeface="Arial" panose="020B0604020202020204" pitchFamily="34" charset="0"/>
              <a:buChar char="•"/>
            </a:pPr>
            <a:r>
              <a:rPr lang="en-US" sz="2000" b="1" dirty="0">
                <a:solidFill>
                  <a:srgbClr val="FFFFFF"/>
                </a:solidFill>
              </a:rPr>
              <a:t>Learning Objectives: </a:t>
            </a:r>
          </a:p>
          <a:p>
            <a:pPr>
              <a:lnSpc>
                <a:spcPct val="90000"/>
              </a:lnSpc>
              <a:spcBef>
                <a:spcPts val="600"/>
              </a:spcBef>
              <a:spcAft>
                <a:spcPts val="600"/>
              </a:spcAft>
            </a:pPr>
            <a:r>
              <a:rPr lang="en-US" sz="2000" dirty="0">
                <a:solidFill>
                  <a:srgbClr val="FFFFFF"/>
                </a:solidFill>
              </a:rPr>
              <a:t>Map reading, Route Planning, Social Skills, Teamwork, Orienteering, Phonetic Alphabet, Callsigns &amp; Radio skills</a:t>
            </a:r>
          </a:p>
          <a:p>
            <a:pPr>
              <a:lnSpc>
                <a:spcPct val="90000"/>
              </a:lnSpc>
              <a:spcBef>
                <a:spcPts val="600"/>
              </a:spcBef>
              <a:spcAft>
                <a:spcPts val="600"/>
              </a:spcAft>
            </a:pPr>
            <a:endParaRPr lang="en-US" sz="2000" dirty="0">
              <a:solidFill>
                <a:srgbClr val="FFFFFF"/>
              </a:solidFill>
            </a:endParaRPr>
          </a:p>
          <a:p>
            <a:pPr marL="342900" indent="-342900">
              <a:lnSpc>
                <a:spcPct val="90000"/>
              </a:lnSpc>
              <a:spcBef>
                <a:spcPts val="600"/>
              </a:spcBef>
              <a:spcAft>
                <a:spcPts val="600"/>
              </a:spcAft>
              <a:buFont typeface="Arial" panose="020B0604020202020204" pitchFamily="34" charset="0"/>
              <a:buChar char="•"/>
            </a:pPr>
            <a:r>
              <a:rPr lang="en-US" sz="2000" b="1" dirty="0">
                <a:solidFill>
                  <a:srgbClr val="FFFFFF"/>
                </a:solidFill>
              </a:rPr>
              <a:t>Equipment required: </a:t>
            </a:r>
          </a:p>
          <a:p>
            <a:pPr>
              <a:lnSpc>
                <a:spcPct val="90000"/>
              </a:lnSpc>
              <a:spcBef>
                <a:spcPts val="600"/>
              </a:spcBef>
              <a:spcAft>
                <a:spcPts val="600"/>
              </a:spcAft>
            </a:pPr>
            <a:r>
              <a:rPr lang="en-US" sz="2000" dirty="0">
                <a:solidFill>
                  <a:srgbClr val="FFFFFF"/>
                </a:solidFill>
              </a:rPr>
              <a:t>2 License free (PMR) walkie talkies per Six, Patrol, team, printed sheets &amp; codes</a:t>
            </a:r>
          </a:p>
          <a:p>
            <a:pPr>
              <a:lnSpc>
                <a:spcPct val="90000"/>
              </a:lnSpc>
              <a:spcBef>
                <a:spcPts val="600"/>
              </a:spcBef>
              <a:spcAft>
                <a:spcPts val="600"/>
              </a:spcAft>
            </a:pPr>
            <a:endParaRPr lang="en-US" sz="2000" b="1" dirty="0">
              <a:solidFill>
                <a:srgbClr val="FFFFFF"/>
              </a:solidFill>
            </a:endParaRPr>
          </a:p>
          <a:p>
            <a:pPr marL="342900" indent="-342900">
              <a:lnSpc>
                <a:spcPct val="90000"/>
              </a:lnSpc>
              <a:spcBef>
                <a:spcPts val="600"/>
              </a:spcBef>
              <a:spcAft>
                <a:spcPts val="600"/>
              </a:spcAft>
              <a:buFont typeface="Arial" panose="020B0604020202020204" pitchFamily="34" charset="0"/>
              <a:buChar char="•"/>
            </a:pPr>
            <a:r>
              <a:rPr lang="en-US" sz="2000" b="1" dirty="0">
                <a:solidFill>
                  <a:srgbClr val="FFFFFF"/>
                </a:solidFill>
              </a:rPr>
              <a:t>Sections</a:t>
            </a:r>
          </a:p>
          <a:p>
            <a:pPr>
              <a:lnSpc>
                <a:spcPct val="90000"/>
              </a:lnSpc>
              <a:spcBef>
                <a:spcPts val="600"/>
              </a:spcBef>
              <a:spcAft>
                <a:spcPts val="600"/>
              </a:spcAft>
            </a:pPr>
            <a:r>
              <a:rPr lang="en-US" sz="2000" dirty="0">
                <a:solidFill>
                  <a:srgbClr val="FFFFFF"/>
                </a:solidFill>
              </a:rPr>
              <a:t>Suitable for Cubs up</a:t>
            </a:r>
          </a:p>
        </p:txBody>
      </p:sp>
      <p:pic>
        <p:nvPicPr>
          <p:cNvPr id="15" name="Picture 14">
            <a:extLst>
              <a:ext uri="{FF2B5EF4-FFF2-40B4-BE49-F238E27FC236}">
                <a16:creationId xmlns:a16="http://schemas.microsoft.com/office/drawing/2014/main" id="{88491D98-7E7D-AD59-A525-1A9A2B9F751B}"/>
              </a:ext>
            </a:extLst>
          </p:cNvPr>
          <p:cNvPicPr>
            <a:picLocks noChangeAspect="1"/>
          </p:cNvPicPr>
          <p:nvPr/>
        </p:nvPicPr>
        <p:blipFill rotWithShape="1">
          <a:blip r:embed="rId3"/>
          <a:srcRect l="7146" r="9603"/>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7504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7AA08E23-8909-F146-A8E9-3C4DDB714D33}"/>
              </a:ext>
            </a:extLst>
          </p:cNvPr>
          <p:cNvSpPr txBox="1"/>
          <p:nvPr/>
        </p:nvSpPr>
        <p:spPr>
          <a:xfrm>
            <a:off x="-3171283" y="889561"/>
            <a:ext cx="34289" cy="1361911"/>
          </a:xfrm>
          <a:prstGeom prst="rect">
            <a:avLst/>
          </a:prstGeom>
          <a:noFill/>
        </p:spPr>
        <p:txBody>
          <a:bodyPr wrap="square" rtlCol="0">
            <a:spAutoFit/>
          </a:bodyPr>
          <a:lstStyle/>
          <a:p>
            <a:pPr algn="ctr"/>
            <a:r>
              <a:rPr lang="en-US" sz="750" dirty="0">
                <a:solidFill>
                  <a:schemeClr val="bg1"/>
                </a:solidFill>
              </a:rPr>
              <a:t>Command post</a:t>
            </a:r>
          </a:p>
        </p:txBody>
      </p:sp>
      <p:sp>
        <p:nvSpPr>
          <p:cNvPr id="45" name="TextBox 44">
            <a:extLst>
              <a:ext uri="{FF2B5EF4-FFF2-40B4-BE49-F238E27FC236}">
                <a16:creationId xmlns:a16="http://schemas.microsoft.com/office/drawing/2014/main" id="{62584451-CBB3-4799-518E-227525EB0BE2}"/>
              </a:ext>
            </a:extLst>
          </p:cNvPr>
          <p:cNvSpPr txBox="1"/>
          <p:nvPr/>
        </p:nvSpPr>
        <p:spPr>
          <a:xfrm>
            <a:off x="5638800" y="0"/>
            <a:ext cx="3581400" cy="5239896"/>
          </a:xfrm>
          <a:prstGeom prst="rect">
            <a:avLst/>
          </a:prstGeom>
          <a:solidFill>
            <a:schemeClr val="bg1"/>
          </a:solidFill>
        </p:spPr>
        <p:txBody>
          <a:bodyPr wrap="square" rtlCol="0">
            <a:spAutoFit/>
          </a:bodyPr>
          <a:lstStyle/>
          <a:p>
            <a:r>
              <a:rPr lang="en-US" sz="1500" b="1" dirty="0"/>
              <a:t> Overview - 30-180 mins Activity </a:t>
            </a:r>
          </a:p>
          <a:p>
            <a:endParaRPr lang="en-US" sz="300" b="1" dirty="0"/>
          </a:p>
          <a:p>
            <a:pPr marL="128588" indent="-128588">
              <a:buFont typeface="Arial" panose="020B0604020202020204" pitchFamily="34" charset="0"/>
              <a:buChar char="•"/>
            </a:pPr>
            <a:r>
              <a:rPr lang="en-US" sz="750" dirty="0"/>
              <a:t>Using the Walkie Talkie the Scout PLs or Cub Sixer or a leader must guide their Patrols/sixes to find the hidden callsign cards  around the site. They are the Command leader</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APL  or search team lead receives the grid location directions and clue from the PL or leader and leads the search team to look for the hidden card.</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Only the Command Leader map has this map with the card locations &amp; clues. The Search Leader map only has high level grid squares with no details</a:t>
            </a:r>
          </a:p>
          <a:p>
            <a:pPr marL="128588" indent="-128588">
              <a:buFont typeface="Arial" panose="020B0604020202020204" pitchFamily="34" charset="0"/>
              <a:buChar char="•"/>
            </a:pPr>
            <a:endParaRPr lang="en-US" sz="450" dirty="0"/>
          </a:p>
          <a:p>
            <a:pPr marL="128588" indent="-128588">
              <a:buFont typeface="Arial" panose="020B0604020202020204" pitchFamily="34" charset="0"/>
              <a:buChar char="•"/>
            </a:pPr>
            <a:r>
              <a:rPr lang="en-US" sz="750" dirty="0"/>
              <a:t>Command Leader will stay at command HQ and will direct their Search Leader with the search team (via walkie talkie to </a:t>
            </a:r>
            <a:r>
              <a:rPr lang="en-US" sz="750" dirty="0" err="1"/>
              <a:t>lat</a:t>
            </a:r>
            <a:r>
              <a:rPr lang="en-US" sz="750" dirty="0"/>
              <a:t>/long  of each code to be retrieved as efficiently as possible – route plan. </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use of phonetic alphabet and good radio practice to direct their search team to main grid square gains extra points.  e.g. Go to grid Latitude 11 longitude 02 would be called out ”Search team, Go to Grid Latitude 11 longitude 02 and await further instructions, QSL? over”. The search team reply should be “ QSL, Search team to Grid Latitude 11 longitude 02 and await further instructions, over” –good communication and radio practice.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When the search team arrives at the grid square they call the Command leader “”Search team, at Grid Latitude 11 longitude 02 awaiting further instructions, QSL? Over”. The Command leader then has to guide the search team to where the codes are hidden on their map using the clues  on their sheet as necessary. –good communication and radio practice.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Each member of the search team(agents) must pass at least one callsign back and spell their name using phonetic code (Alpha, Bravo, Charlie </a:t>
            </a:r>
            <a:r>
              <a:rPr lang="en-US" sz="750" dirty="0" err="1"/>
              <a:t>etc</a:t>
            </a:r>
            <a:r>
              <a:rPr lang="en-US" sz="750" dirty="0"/>
              <a:t>) to the search Commander at the other end of the radio. –good communication and radio practice. Red team red codes, blue team blue codes etc.</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Both the Search commander and search leader make note of each agent name &amp; code communicated on their check sheet. – Attention to detail</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Once all codes are radioed back to Command HQ the Search team returns to command HQ to have their team score checked. 5 points are scored for each code and agent name that match on the Search Leader and Command Leader. 5 points are scored for the 1</a:t>
            </a:r>
            <a:r>
              <a:rPr lang="en-US" sz="750" baseline="30000" dirty="0"/>
              <a:t>st</a:t>
            </a:r>
            <a:r>
              <a:rPr lang="en-US" sz="750" dirty="0"/>
              <a:t> team back </a:t>
            </a:r>
            <a:r>
              <a:rPr lang="en-US" sz="750" b="1" dirty="0"/>
              <a:t>with all codes correct, </a:t>
            </a:r>
            <a:r>
              <a:rPr lang="en-US" sz="750" dirty="0"/>
              <a:t>4 for 2</a:t>
            </a:r>
            <a:r>
              <a:rPr lang="en-US" sz="750" baseline="30000" dirty="0"/>
              <a:t>nd</a:t>
            </a:r>
            <a:r>
              <a:rPr lang="en-US" sz="750" dirty="0"/>
              <a:t>, 8 for 3</a:t>
            </a:r>
            <a:r>
              <a:rPr lang="en-US" sz="750" baseline="30000" dirty="0"/>
              <a:t>rd</a:t>
            </a:r>
            <a:r>
              <a:rPr lang="en-US" sz="750" dirty="0"/>
              <a:t> </a:t>
            </a:r>
            <a:r>
              <a:rPr lang="en-US" sz="750" dirty="0" err="1"/>
              <a:t>etc</a:t>
            </a:r>
            <a:endParaRPr lang="en-US" sz="750" dirty="0"/>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Radio communications will be monitored and an extra 10 points will be awarded for the use of phonetic code and good communication/radio use. With 5 points for the next best team. However, beware! Up to 10 points will be deducted for any messing or bad language.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winners might be given a prize – evening off camp wash up, badge , treat </a:t>
            </a:r>
            <a:r>
              <a:rPr lang="en-US" sz="750" dirty="0" err="1"/>
              <a:t>etc</a:t>
            </a:r>
            <a:r>
              <a:rPr lang="en-US" sz="750" dirty="0"/>
              <a:t> as appropriate</a:t>
            </a:r>
          </a:p>
        </p:txBody>
      </p:sp>
      <p:sp>
        <p:nvSpPr>
          <p:cNvPr id="2" name="TextBox 1">
            <a:extLst>
              <a:ext uri="{FF2B5EF4-FFF2-40B4-BE49-F238E27FC236}">
                <a16:creationId xmlns:a16="http://schemas.microsoft.com/office/drawing/2014/main" id="{EC1237A2-FD8E-F276-4B31-BB24B826A4CE}"/>
              </a:ext>
            </a:extLst>
          </p:cNvPr>
          <p:cNvSpPr txBox="1"/>
          <p:nvPr/>
        </p:nvSpPr>
        <p:spPr>
          <a:xfrm>
            <a:off x="0" y="5267073"/>
            <a:ext cx="6537963" cy="276999"/>
          </a:xfrm>
          <a:prstGeom prst="rect">
            <a:avLst/>
          </a:prstGeom>
          <a:noFill/>
        </p:spPr>
        <p:txBody>
          <a:bodyPr wrap="square" rtlCol="0">
            <a:spAutoFit/>
          </a:bodyPr>
          <a:lstStyle/>
          <a:p>
            <a:r>
              <a:rPr lang="en-US" sz="1200" b="1" dirty="0"/>
              <a:t>Note: </a:t>
            </a:r>
            <a:r>
              <a:rPr lang="en-US" sz="1200" dirty="0"/>
              <a:t>With multiple teams it is good to set each teams walkie talkies to a different channel</a:t>
            </a:r>
          </a:p>
        </p:txBody>
      </p:sp>
      <p:pic>
        <p:nvPicPr>
          <p:cNvPr id="4" name="Picture 3">
            <a:extLst>
              <a:ext uri="{FF2B5EF4-FFF2-40B4-BE49-F238E27FC236}">
                <a16:creationId xmlns:a16="http://schemas.microsoft.com/office/drawing/2014/main" id="{035E2E96-EEF1-5F1C-2C11-BC6822E0C095}"/>
              </a:ext>
            </a:extLst>
          </p:cNvPr>
          <p:cNvPicPr>
            <a:picLocks noChangeAspect="1"/>
          </p:cNvPicPr>
          <p:nvPr/>
        </p:nvPicPr>
        <p:blipFill>
          <a:blip r:embed="rId3"/>
          <a:stretch>
            <a:fillRect/>
          </a:stretch>
        </p:blipFill>
        <p:spPr>
          <a:xfrm>
            <a:off x="4851122" y="2525553"/>
            <a:ext cx="505560" cy="1513670"/>
          </a:xfrm>
          <a:prstGeom prst="rect">
            <a:avLst/>
          </a:prstGeom>
          <a:solidFill>
            <a:schemeClr val="bg1"/>
          </a:solidFill>
        </p:spPr>
      </p:pic>
      <p:sp>
        <p:nvSpPr>
          <p:cNvPr id="9" name="Up Arrow 8">
            <a:extLst>
              <a:ext uri="{FF2B5EF4-FFF2-40B4-BE49-F238E27FC236}">
                <a16:creationId xmlns:a16="http://schemas.microsoft.com/office/drawing/2014/main" id="{AD0B1DFF-4CA9-799B-BA5D-8829DDF7446C}"/>
              </a:ext>
            </a:extLst>
          </p:cNvPr>
          <p:cNvSpPr/>
          <p:nvPr/>
        </p:nvSpPr>
        <p:spPr>
          <a:xfrm>
            <a:off x="4824433" y="513393"/>
            <a:ext cx="363474" cy="733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pic>
        <p:nvPicPr>
          <p:cNvPr id="10" name="Picture 9">
            <a:extLst>
              <a:ext uri="{FF2B5EF4-FFF2-40B4-BE49-F238E27FC236}">
                <a16:creationId xmlns:a16="http://schemas.microsoft.com/office/drawing/2014/main" id="{16CD97D5-6B22-A7BA-2A78-6C7DCE713F78}"/>
              </a:ext>
            </a:extLst>
          </p:cNvPr>
          <p:cNvPicPr>
            <a:picLocks noChangeAspect="1"/>
          </p:cNvPicPr>
          <p:nvPr/>
        </p:nvPicPr>
        <p:blipFill>
          <a:blip r:embed="rId4"/>
          <a:stretch>
            <a:fillRect/>
          </a:stretch>
        </p:blipFill>
        <p:spPr>
          <a:xfrm>
            <a:off x="537552" y="373191"/>
            <a:ext cx="5115698" cy="4614060"/>
          </a:xfrm>
          <a:prstGeom prst="rect">
            <a:avLst/>
          </a:prstGeom>
        </p:spPr>
      </p:pic>
      <p:graphicFrame>
        <p:nvGraphicFramePr>
          <p:cNvPr id="11" name="Table 10">
            <a:extLst>
              <a:ext uri="{FF2B5EF4-FFF2-40B4-BE49-F238E27FC236}">
                <a16:creationId xmlns:a16="http://schemas.microsoft.com/office/drawing/2014/main" id="{FD7A86E1-23CE-1BA9-31B3-2CBE2E30F064}"/>
              </a:ext>
            </a:extLst>
          </p:cNvPr>
          <p:cNvGraphicFramePr>
            <a:graphicFrameLocks noGrp="1"/>
          </p:cNvGraphicFramePr>
          <p:nvPr>
            <p:extLst>
              <p:ext uri="{D42A27DB-BD31-4B8C-83A1-F6EECF244321}">
                <p14:modId xmlns:p14="http://schemas.microsoft.com/office/powerpoint/2010/main" val="3437694543"/>
              </p:ext>
            </p:extLst>
          </p:nvPr>
        </p:nvGraphicFramePr>
        <p:xfrm>
          <a:off x="0" y="178571"/>
          <a:ext cx="5672279" cy="5097446"/>
        </p:xfrm>
        <a:graphic>
          <a:graphicData uri="http://schemas.openxmlformats.org/drawingml/2006/table">
            <a:tbl>
              <a:tblPr/>
              <a:tblGrid>
                <a:gridCol w="298541">
                  <a:extLst>
                    <a:ext uri="{9D8B030D-6E8A-4147-A177-3AD203B41FA5}">
                      <a16:colId xmlns:a16="http://schemas.microsoft.com/office/drawing/2014/main" val="4294491751"/>
                    </a:ext>
                  </a:extLst>
                </a:gridCol>
                <a:gridCol w="298541">
                  <a:extLst>
                    <a:ext uri="{9D8B030D-6E8A-4147-A177-3AD203B41FA5}">
                      <a16:colId xmlns:a16="http://schemas.microsoft.com/office/drawing/2014/main" val="1464606444"/>
                    </a:ext>
                  </a:extLst>
                </a:gridCol>
                <a:gridCol w="298541">
                  <a:extLst>
                    <a:ext uri="{9D8B030D-6E8A-4147-A177-3AD203B41FA5}">
                      <a16:colId xmlns:a16="http://schemas.microsoft.com/office/drawing/2014/main" val="2840531721"/>
                    </a:ext>
                  </a:extLst>
                </a:gridCol>
                <a:gridCol w="298541">
                  <a:extLst>
                    <a:ext uri="{9D8B030D-6E8A-4147-A177-3AD203B41FA5}">
                      <a16:colId xmlns:a16="http://schemas.microsoft.com/office/drawing/2014/main" val="1817065462"/>
                    </a:ext>
                  </a:extLst>
                </a:gridCol>
                <a:gridCol w="298541">
                  <a:extLst>
                    <a:ext uri="{9D8B030D-6E8A-4147-A177-3AD203B41FA5}">
                      <a16:colId xmlns:a16="http://schemas.microsoft.com/office/drawing/2014/main" val="2975098638"/>
                    </a:ext>
                  </a:extLst>
                </a:gridCol>
                <a:gridCol w="298541">
                  <a:extLst>
                    <a:ext uri="{9D8B030D-6E8A-4147-A177-3AD203B41FA5}">
                      <a16:colId xmlns:a16="http://schemas.microsoft.com/office/drawing/2014/main" val="279404111"/>
                    </a:ext>
                  </a:extLst>
                </a:gridCol>
                <a:gridCol w="298541">
                  <a:extLst>
                    <a:ext uri="{9D8B030D-6E8A-4147-A177-3AD203B41FA5}">
                      <a16:colId xmlns:a16="http://schemas.microsoft.com/office/drawing/2014/main" val="1511272873"/>
                    </a:ext>
                  </a:extLst>
                </a:gridCol>
                <a:gridCol w="298541">
                  <a:extLst>
                    <a:ext uri="{9D8B030D-6E8A-4147-A177-3AD203B41FA5}">
                      <a16:colId xmlns:a16="http://schemas.microsoft.com/office/drawing/2014/main" val="2066503136"/>
                    </a:ext>
                  </a:extLst>
                </a:gridCol>
                <a:gridCol w="298541">
                  <a:extLst>
                    <a:ext uri="{9D8B030D-6E8A-4147-A177-3AD203B41FA5}">
                      <a16:colId xmlns:a16="http://schemas.microsoft.com/office/drawing/2014/main" val="570222966"/>
                    </a:ext>
                  </a:extLst>
                </a:gridCol>
                <a:gridCol w="298541">
                  <a:extLst>
                    <a:ext uri="{9D8B030D-6E8A-4147-A177-3AD203B41FA5}">
                      <a16:colId xmlns:a16="http://schemas.microsoft.com/office/drawing/2014/main" val="520520116"/>
                    </a:ext>
                  </a:extLst>
                </a:gridCol>
                <a:gridCol w="298541">
                  <a:extLst>
                    <a:ext uri="{9D8B030D-6E8A-4147-A177-3AD203B41FA5}">
                      <a16:colId xmlns:a16="http://schemas.microsoft.com/office/drawing/2014/main" val="3174591825"/>
                    </a:ext>
                  </a:extLst>
                </a:gridCol>
                <a:gridCol w="298541">
                  <a:extLst>
                    <a:ext uri="{9D8B030D-6E8A-4147-A177-3AD203B41FA5}">
                      <a16:colId xmlns:a16="http://schemas.microsoft.com/office/drawing/2014/main" val="2333814186"/>
                    </a:ext>
                  </a:extLst>
                </a:gridCol>
                <a:gridCol w="298541">
                  <a:extLst>
                    <a:ext uri="{9D8B030D-6E8A-4147-A177-3AD203B41FA5}">
                      <a16:colId xmlns:a16="http://schemas.microsoft.com/office/drawing/2014/main" val="3803430463"/>
                    </a:ext>
                  </a:extLst>
                </a:gridCol>
                <a:gridCol w="298541">
                  <a:extLst>
                    <a:ext uri="{9D8B030D-6E8A-4147-A177-3AD203B41FA5}">
                      <a16:colId xmlns:a16="http://schemas.microsoft.com/office/drawing/2014/main" val="1494477464"/>
                    </a:ext>
                  </a:extLst>
                </a:gridCol>
                <a:gridCol w="298541">
                  <a:extLst>
                    <a:ext uri="{9D8B030D-6E8A-4147-A177-3AD203B41FA5}">
                      <a16:colId xmlns:a16="http://schemas.microsoft.com/office/drawing/2014/main" val="3442582878"/>
                    </a:ext>
                  </a:extLst>
                </a:gridCol>
                <a:gridCol w="298541">
                  <a:extLst>
                    <a:ext uri="{9D8B030D-6E8A-4147-A177-3AD203B41FA5}">
                      <a16:colId xmlns:a16="http://schemas.microsoft.com/office/drawing/2014/main" val="567150190"/>
                    </a:ext>
                  </a:extLst>
                </a:gridCol>
                <a:gridCol w="298541">
                  <a:extLst>
                    <a:ext uri="{9D8B030D-6E8A-4147-A177-3AD203B41FA5}">
                      <a16:colId xmlns:a16="http://schemas.microsoft.com/office/drawing/2014/main" val="58076373"/>
                    </a:ext>
                  </a:extLst>
                </a:gridCol>
                <a:gridCol w="298541">
                  <a:extLst>
                    <a:ext uri="{9D8B030D-6E8A-4147-A177-3AD203B41FA5}">
                      <a16:colId xmlns:a16="http://schemas.microsoft.com/office/drawing/2014/main" val="640014158"/>
                    </a:ext>
                  </a:extLst>
                </a:gridCol>
                <a:gridCol w="298541">
                  <a:extLst>
                    <a:ext uri="{9D8B030D-6E8A-4147-A177-3AD203B41FA5}">
                      <a16:colId xmlns:a16="http://schemas.microsoft.com/office/drawing/2014/main" val="1886567301"/>
                    </a:ext>
                  </a:extLst>
                </a:gridCol>
              </a:tblGrid>
              <a:tr h="269706">
                <a:tc rowSpan="19">
                  <a:txBody>
                    <a:bodyPr/>
                    <a:lstStyle/>
                    <a:p>
                      <a:pPr algn="ctr" fontAlgn="ctr"/>
                      <a:r>
                        <a:rPr lang="en-IE" sz="1100" b="0" i="0" u="none" strike="noStrike" dirty="0">
                          <a:solidFill>
                            <a:srgbClr val="000000"/>
                          </a:solidFill>
                          <a:effectLst/>
                          <a:latin typeface="Calibri" panose="020F0502020204030204" pitchFamily="34" charset="0"/>
                        </a:rPr>
                        <a:t>Northing/Latitude</a:t>
                      </a:r>
                    </a:p>
                  </a:txBody>
                  <a:tcPr marL="4317" marR="4317" marT="4317" marB="0" vert="vert270" anchor="ctr">
                    <a:lnL>
                      <a:noFill/>
                    </a:lnL>
                    <a:lnR>
                      <a:noFill/>
                    </a:lnR>
                    <a:lnT>
                      <a:noFill/>
                    </a:lnT>
                    <a:lnB>
                      <a:noFill/>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3991070281"/>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32611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75530025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5047970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6232552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33645347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30475211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1629747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2608932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637104835"/>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64865631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91782172"/>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57640442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588740887"/>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3244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5187730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84988480"/>
                  </a:ext>
                </a:extLst>
              </a:tr>
              <a:tr h="278698">
                <a:tc v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01121227"/>
                  </a:ext>
                </a:extLst>
              </a:tr>
              <a:tr h="23374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gridSpan="16">
                  <a:txBody>
                    <a:bodyPr/>
                    <a:lstStyle/>
                    <a:p>
                      <a:pPr algn="ctr" fontAlgn="b"/>
                      <a:r>
                        <a:rPr lang="en-IE" sz="1100" b="0" i="0" u="none" strike="noStrike" dirty="0">
                          <a:solidFill>
                            <a:srgbClr val="000000"/>
                          </a:solidFill>
                          <a:effectLst/>
                          <a:latin typeface="Calibri" panose="020F0502020204030204" pitchFamily="34" charset="0"/>
                        </a:rPr>
                        <a:t>Easting/Longitude</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987980142"/>
                  </a:ext>
                </a:extLst>
              </a:tr>
            </a:tbl>
          </a:graphicData>
        </a:graphic>
      </p:graphicFrame>
      <p:pic>
        <p:nvPicPr>
          <p:cNvPr id="12" name="Picture 11">
            <a:extLst>
              <a:ext uri="{FF2B5EF4-FFF2-40B4-BE49-F238E27FC236}">
                <a16:creationId xmlns:a16="http://schemas.microsoft.com/office/drawing/2014/main" id="{C1CEC2E3-BC44-3624-919B-987147B66E5F}"/>
              </a:ext>
            </a:extLst>
          </p:cNvPr>
          <p:cNvPicPr>
            <a:picLocks noChangeAspect="1"/>
          </p:cNvPicPr>
          <p:nvPr/>
        </p:nvPicPr>
        <p:blipFill>
          <a:blip r:embed="rId3"/>
          <a:stretch>
            <a:fillRect/>
          </a:stretch>
        </p:blipFill>
        <p:spPr>
          <a:xfrm>
            <a:off x="4972113" y="3598303"/>
            <a:ext cx="384569" cy="1151416"/>
          </a:xfrm>
          <a:prstGeom prst="rect">
            <a:avLst/>
          </a:prstGeom>
          <a:solidFill>
            <a:schemeClr val="bg1"/>
          </a:solidFill>
        </p:spPr>
      </p:pic>
      <p:sp>
        <p:nvSpPr>
          <p:cNvPr id="14" name="Up Arrow 13">
            <a:extLst>
              <a:ext uri="{FF2B5EF4-FFF2-40B4-BE49-F238E27FC236}">
                <a16:creationId xmlns:a16="http://schemas.microsoft.com/office/drawing/2014/main" id="{627BC574-BD25-4323-6B1E-44BF5AB53BCE}"/>
              </a:ext>
            </a:extLst>
          </p:cNvPr>
          <p:cNvSpPr/>
          <p:nvPr/>
        </p:nvSpPr>
        <p:spPr>
          <a:xfrm rot="17816369">
            <a:off x="4528226" y="507589"/>
            <a:ext cx="363474" cy="733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5" name="Oval 14">
            <a:extLst>
              <a:ext uri="{FF2B5EF4-FFF2-40B4-BE49-F238E27FC236}">
                <a16:creationId xmlns:a16="http://schemas.microsoft.com/office/drawing/2014/main" id="{C5E37B04-20C1-6A6B-7276-A3B4A316F464}"/>
              </a:ext>
            </a:extLst>
          </p:cNvPr>
          <p:cNvSpPr/>
          <p:nvPr/>
        </p:nvSpPr>
        <p:spPr>
          <a:xfrm>
            <a:off x="5169032" y="2137537"/>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6" name="Oval 15">
            <a:extLst>
              <a:ext uri="{FF2B5EF4-FFF2-40B4-BE49-F238E27FC236}">
                <a16:creationId xmlns:a16="http://schemas.microsoft.com/office/drawing/2014/main" id="{23093EC5-CC39-EA63-F075-9A428653172A}"/>
              </a:ext>
            </a:extLst>
          </p:cNvPr>
          <p:cNvSpPr/>
          <p:nvPr/>
        </p:nvSpPr>
        <p:spPr>
          <a:xfrm>
            <a:off x="3578819" y="271479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Oval 16">
            <a:extLst>
              <a:ext uri="{FF2B5EF4-FFF2-40B4-BE49-F238E27FC236}">
                <a16:creationId xmlns:a16="http://schemas.microsoft.com/office/drawing/2014/main" id="{5E5E67E6-57A8-C30A-6202-79C0EFC6B893}"/>
              </a:ext>
            </a:extLst>
          </p:cNvPr>
          <p:cNvSpPr/>
          <p:nvPr/>
        </p:nvSpPr>
        <p:spPr>
          <a:xfrm>
            <a:off x="4300538" y="2613084"/>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8" name="Oval 17">
            <a:extLst>
              <a:ext uri="{FF2B5EF4-FFF2-40B4-BE49-F238E27FC236}">
                <a16:creationId xmlns:a16="http://schemas.microsoft.com/office/drawing/2014/main" id="{5BCA943F-FA2D-0DB0-9589-FE34D8A97242}"/>
              </a:ext>
            </a:extLst>
          </p:cNvPr>
          <p:cNvSpPr/>
          <p:nvPr/>
        </p:nvSpPr>
        <p:spPr>
          <a:xfrm>
            <a:off x="3886209" y="3092614"/>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9" name="Oval 18">
            <a:extLst>
              <a:ext uri="{FF2B5EF4-FFF2-40B4-BE49-F238E27FC236}">
                <a16:creationId xmlns:a16="http://schemas.microsoft.com/office/drawing/2014/main" id="{94D13B2E-0E89-6531-5DBB-39811A76F02A}"/>
              </a:ext>
            </a:extLst>
          </p:cNvPr>
          <p:cNvSpPr/>
          <p:nvPr/>
        </p:nvSpPr>
        <p:spPr>
          <a:xfrm>
            <a:off x="3265880" y="3425188"/>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Oval 19">
            <a:extLst>
              <a:ext uri="{FF2B5EF4-FFF2-40B4-BE49-F238E27FC236}">
                <a16:creationId xmlns:a16="http://schemas.microsoft.com/office/drawing/2014/main" id="{D6AEA2D6-2209-842E-2756-A3E6C63BBFA1}"/>
              </a:ext>
            </a:extLst>
          </p:cNvPr>
          <p:cNvSpPr/>
          <p:nvPr/>
        </p:nvSpPr>
        <p:spPr>
          <a:xfrm>
            <a:off x="2096465" y="3491770"/>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1" name="Oval 20">
            <a:extLst>
              <a:ext uri="{FF2B5EF4-FFF2-40B4-BE49-F238E27FC236}">
                <a16:creationId xmlns:a16="http://schemas.microsoft.com/office/drawing/2014/main" id="{08BCC2BC-04FD-F56F-6BB4-815621A4EBE5}"/>
              </a:ext>
            </a:extLst>
          </p:cNvPr>
          <p:cNvSpPr/>
          <p:nvPr/>
        </p:nvSpPr>
        <p:spPr>
          <a:xfrm>
            <a:off x="565766" y="3059832"/>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585A311-D95D-2C68-6796-83AB29181946}"/>
              </a:ext>
            </a:extLst>
          </p:cNvPr>
          <p:cNvSpPr/>
          <p:nvPr/>
        </p:nvSpPr>
        <p:spPr>
          <a:xfrm>
            <a:off x="1499031" y="2613084"/>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23" name="Oval 22">
            <a:extLst>
              <a:ext uri="{FF2B5EF4-FFF2-40B4-BE49-F238E27FC236}">
                <a16:creationId xmlns:a16="http://schemas.microsoft.com/office/drawing/2014/main" id="{14A79269-C75E-F3F2-1434-31A4C2DAFF79}"/>
              </a:ext>
            </a:extLst>
          </p:cNvPr>
          <p:cNvSpPr/>
          <p:nvPr/>
        </p:nvSpPr>
        <p:spPr>
          <a:xfrm>
            <a:off x="1704488" y="2921913"/>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5" name="Oval 24">
            <a:extLst>
              <a:ext uri="{FF2B5EF4-FFF2-40B4-BE49-F238E27FC236}">
                <a16:creationId xmlns:a16="http://schemas.microsoft.com/office/drawing/2014/main" id="{4A993172-153C-5A4A-B840-4F82E41E88B3}"/>
              </a:ext>
            </a:extLst>
          </p:cNvPr>
          <p:cNvSpPr/>
          <p:nvPr/>
        </p:nvSpPr>
        <p:spPr>
          <a:xfrm>
            <a:off x="2776072" y="2788748"/>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5" name="TextBox 34">
            <a:extLst>
              <a:ext uri="{FF2B5EF4-FFF2-40B4-BE49-F238E27FC236}">
                <a16:creationId xmlns:a16="http://schemas.microsoft.com/office/drawing/2014/main" id="{9E462742-542D-80B8-CB4A-5D249F3CE6AA}"/>
              </a:ext>
            </a:extLst>
          </p:cNvPr>
          <p:cNvSpPr txBox="1"/>
          <p:nvPr/>
        </p:nvSpPr>
        <p:spPr>
          <a:xfrm>
            <a:off x="500552" y="3007890"/>
            <a:ext cx="335348" cy="253916"/>
          </a:xfrm>
          <a:prstGeom prst="rect">
            <a:avLst/>
          </a:prstGeom>
          <a:noFill/>
        </p:spPr>
        <p:txBody>
          <a:bodyPr wrap="none" rtlCol="0">
            <a:spAutoFit/>
          </a:bodyPr>
          <a:lstStyle/>
          <a:p>
            <a:r>
              <a:rPr lang="en-US" sz="1050" dirty="0">
                <a:solidFill>
                  <a:schemeClr val="bg1"/>
                </a:solidFill>
              </a:rPr>
              <a:t>10</a:t>
            </a:r>
          </a:p>
        </p:txBody>
      </p:sp>
    </p:spTree>
    <p:extLst>
      <p:ext uri="{BB962C8B-B14F-4D97-AF65-F5344CB8AC3E}">
        <p14:creationId xmlns:p14="http://schemas.microsoft.com/office/powerpoint/2010/main" val="259851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1788" y="76200"/>
            <a:ext cx="2354586" cy="2148100"/>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6633210" y="3429000"/>
            <a:ext cx="2514600" cy="3393237"/>
          </a:xfrm>
          <a:prstGeom prst="rect">
            <a:avLst/>
          </a:prstGeom>
          <a:solidFill>
            <a:schemeClr val="bg1"/>
          </a:solidFill>
        </p:spPr>
        <p:txBody>
          <a:bodyPr wrap="square" rtlCol="0">
            <a:spAutoFit/>
          </a:bodyPr>
          <a:lstStyle/>
          <a:p>
            <a:r>
              <a:rPr lang="en-US" dirty="0"/>
              <a:t>Good radio operations</a:t>
            </a:r>
          </a:p>
          <a:p>
            <a:endParaRPr lang="en-US" sz="500" dirty="0"/>
          </a:p>
          <a:p>
            <a:r>
              <a:rPr lang="en-US" sz="900" dirty="0"/>
              <a:t>1.) Listen and wait for other operator to finish</a:t>
            </a:r>
          </a:p>
          <a:p>
            <a:r>
              <a:rPr lang="en-US" sz="900" dirty="0"/>
              <a:t>2.) Wait </a:t>
            </a:r>
            <a:r>
              <a:rPr lang="en-US" sz="900" b="1" u="sng" dirty="0"/>
              <a:t>half a second after pressing the transmit button before speaking</a:t>
            </a:r>
          </a:p>
          <a:p>
            <a:r>
              <a:rPr lang="en-US" sz="900" dirty="0"/>
              <a:t>3.) Say “</a:t>
            </a:r>
            <a:r>
              <a:rPr lang="en-US" sz="900" b="1" dirty="0"/>
              <a:t>over</a:t>
            </a:r>
            <a:r>
              <a:rPr lang="en-US" sz="900" dirty="0"/>
              <a:t>” at the end of your communication so the other operator knows you have finished speaking</a:t>
            </a:r>
          </a:p>
          <a:p>
            <a:r>
              <a:rPr lang="en-US" sz="900" dirty="0"/>
              <a:t>4.) Say “ Say again please, over” if you need the other operator to repeat what they said.</a:t>
            </a:r>
          </a:p>
          <a:p>
            <a:r>
              <a:rPr lang="en-US" sz="900" dirty="0"/>
              <a:t>5.) When you repeat your message confirm you have been heard by adding QSL? E.g.  My message was “go to Deserted shacks - Latitude 11, Longitude 02, QSL?”  QSL means did you hear me?</a:t>
            </a:r>
          </a:p>
          <a:p>
            <a:r>
              <a:rPr lang="en-US" sz="900" dirty="0"/>
              <a:t>6.)  If you have heard the repeated message you answer saying  QSL twice and repeating back the message  and over. e.g.  “QSL, QSL Go to Deserted shacks Latitude 11, Longitude 02,  Over”</a:t>
            </a:r>
          </a:p>
          <a:p>
            <a:r>
              <a:rPr lang="en-US" sz="900" dirty="0"/>
              <a:t>7.) Scout leaders/game supervisor listen in an award points for good radio operation</a:t>
            </a:r>
          </a:p>
          <a:p>
            <a:endParaRPr lang="en-US" sz="900" dirty="0"/>
          </a:p>
        </p:txBody>
      </p:sp>
      <p:sp>
        <p:nvSpPr>
          <p:cNvPr id="3" name="TextBox 2">
            <a:extLst>
              <a:ext uri="{FF2B5EF4-FFF2-40B4-BE49-F238E27FC236}">
                <a16:creationId xmlns:a16="http://schemas.microsoft.com/office/drawing/2014/main" id="{D77CB1CD-D295-58D8-D161-5E9F6575B23E}"/>
              </a:ext>
            </a:extLst>
          </p:cNvPr>
          <p:cNvSpPr txBox="1"/>
          <p:nvPr/>
        </p:nvSpPr>
        <p:spPr>
          <a:xfrm>
            <a:off x="3809" y="4774793"/>
            <a:ext cx="6537963" cy="1092607"/>
          </a:xfrm>
          <a:prstGeom prst="rect">
            <a:avLst/>
          </a:prstGeom>
          <a:noFill/>
        </p:spPr>
        <p:txBody>
          <a:bodyPr wrap="square" rtlCol="0">
            <a:spAutoFit/>
          </a:bodyPr>
          <a:lstStyle/>
          <a:p>
            <a:r>
              <a:rPr lang="en-US" sz="1200" b="1" dirty="0"/>
              <a:t>Note: Trust you map reading! There maybe some intentional mistakes in the </a:t>
            </a:r>
            <a:r>
              <a:rPr lang="en-US" sz="1200" b="1" dirty="0" err="1"/>
              <a:t>lat</a:t>
            </a:r>
            <a:r>
              <a:rPr lang="en-US" sz="1200" b="1" dirty="0"/>
              <a:t>/long columns or no Lat long at all on this sheet </a:t>
            </a:r>
            <a:r>
              <a:rPr lang="en-US" sz="1200" b="1" dirty="0">
                <a:sym typeface="Wingdings" pitchFamily="2" charset="2"/>
              </a:rPr>
              <a:t> </a:t>
            </a:r>
          </a:p>
          <a:p>
            <a:endParaRPr lang="en-US" sz="500" b="1" dirty="0">
              <a:sym typeface="Wingdings" pitchFamily="2" charset="2"/>
            </a:endParaRPr>
          </a:p>
          <a:p>
            <a:r>
              <a:rPr lang="en-US" sz="1200" dirty="0"/>
              <a:t>With multiple teams it is good to suggest that each team starts at different locations e.g. Blue team start at Callsign 1, then 2,3 etc. Red team start at Callsign 10, then 9,8 </a:t>
            </a:r>
            <a:r>
              <a:rPr lang="en-US" sz="1200" dirty="0" err="1"/>
              <a:t>etc</a:t>
            </a:r>
            <a:r>
              <a:rPr lang="en-US" sz="1200" dirty="0"/>
              <a:t> Green  team start at Callsign 5, then 6,7 and back to 1,2,3 </a:t>
            </a:r>
            <a:r>
              <a:rPr lang="en-US" sz="1200" dirty="0" err="1"/>
              <a:t>etc</a:t>
            </a:r>
            <a:endParaRPr lang="en-US" sz="1200" dirty="0"/>
          </a:p>
        </p:txBody>
      </p:sp>
      <p:sp>
        <p:nvSpPr>
          <p:cNvPr id="5" name="TextBox 4">
            <a:extLst>
              <a:ext uri="{FF2B5EF4-FFF2-40B4-BE49-F238E27FC236}">
                <a16:creationId xmlns:a16="http://schemas.microsoft.com/office/drawing/2014/main" id="{B274195B-BE20-79CB-91B2-990E45F94A6A}"/>
              </a:ext>
            </a:extLst>
          </p:cNvPr>
          <p:cNvSpPr txBox="1"/>
          <p:nvPr/>
        </p:nvSpPr>
        <p:spPr>
          <a:xfrm>
            <a:off x="6701789" y="2133600"/>
            <a:ext cx="2442212" cy="1354217"/>
          </a:xfrm>
          <a:prstGeom prst="rect">
            <a:avLst/>
          </a:prstGeom>
          <a:noFill/>
        </p:spPr>
        <p:txBody>
          <a:bodyPr wrap="square" rtlCol="0">
            <a:spAutoFit/>
          </a:bodyPr>
          <a:lstStyle/>
          <a:p>
            <a:r>
              <a:rPr lang="en-US" dirty="0"/>
              <a:t>Some Q-Codes</a:t>
            </a:r>
          </a:p>
          <a:p>
            <a:endParaRPr lang="en-US" sz="500" dirty="0"/>
          </a:p>
          <a:p>
            <a:r>
              <a:rPr lang="en-US" sz="900" dirty="0"/>
              <a:t>“QSL?”= Did you hear me – “QSL QSL!”= Yes I heard you  or  “Negative again again” if you didn’t and need the other party to repeat the message</a:t>
            </a:r>
          </a:p>
          <a:p>
            <a:endParaRPr lang="en-US" sz="500" dirty="0"/>
          </a:p>
          <a:p>
            <a:r>
              <a:rPr lang="en-US" sz="900" dirty="0"/>
              <a:t>QTH = Location</a:t>
            </a:r>
          </a:p>
          <a:p>
            <a:r>
              <a:rPr lang="en-US" sz="900" dirty="0"/>
              <a:t>“What is your QTH?” = What is your location</a:t>
            </a:r>
          </a:p>
        </p:txBody>
      </p:sp>
      <p:sp>
        <p:nvSpPr>
          <p:cNvPr id="7" name="TextBox 6">
            <a:extLst>
              <a:ext uri="{FF2B5EF4-FFF2-40B4-BE49-F238E27FC236}">
                <a16:creationId xmlns:a16="http://schemas.microsoft.com/office/drawing/2014/main" id="{6492BFA1-D1E2-15E2-1031-A10630B6FD4F}"/>
              </a:ext>
            </a:extLst>
          </p:cNvPr>
          <p:cNvSpPr txBox="1"/>
          <p:nvPr/>
        </p:nvSpPr>
        <p:spPr>
          <a:xfrm>
            <a:off x="1828800" y="5836028"/>
            <a:ext cx="4495800" cy="461665"/>
          </a:xfrm>
          <a:prstGeom prst="rect">
            <a:avLst/>
          </a:prstGeom>
          <a:noFill/>
        </p:spPr>
        <p:txBody>
          <a:bodyPr wrap="square" rtlCol="0">
            <a:spAutoFit/>
          </a:bodyPr>
          <a:lstStyle/>
          <a:p>
            <a:r>
              <a:rPr lang="en-US" sz="800" dirty="0"/>
              <a:t>* While search team is moving between locations, if there is a computer and web browser available, the PL/Sixer can look up the callsign on </a:t>
            </a:r>
            <a:r>
              <a:rPr lang="en-US" sz="800" dirty="0" err="1"/>
              <a:t>qrz.com</a:t>
            </a:r>
            <a:r>
              <a:rPr lang="en-US" sz="800" dirty="0"/>
              <a:t> and see details like the operators country etc. </a:t>
            </a:r>
          </a:p>
        </p:txBody>
      </p:sp>
      <p:graphicFrame>
        <p:nvGraphicFramePr>
          <p:cNvPr id="6" name="Table 5">
            <a:extLst>
              <a:ext uri="{FF2B5EF4-FFF2-40B4-BE49-F238E27FC236}">
                <a16:creationId xmlns:a16="http://schemas.microsoft.com/office/drawing/2014/main" id="{83D3E56F-2A4F-0546-B3BE-321F2807097D}"/>
              </a:ext>
            </a:extLst>
          </p:cNvPr>
          <p:cNvGraphicFramePr>
            <a:graphicFrameLocks noGrp="1"/>
          </p:cNvGraphicFramePr>
          <p:nvPr>
            <p:extLst>
              <p:ext uri="{D42A27DB-BD31-4B8C-83A1-F6EECF244321}">
                <p14:modId xmlns:p14="http://schemas.microsoft.com/office/powerpoint/2010/main" val="2923077581"/>
              </p:ext>
            </p:extLst>
          </p:nvPr>
        </p:nvGraphicFramePr>
        <p:xfrm>
          <a:off x="0" y="0"/>
          <a:ext cx="6650358" cy="4792076"/>
        </p:xfrm>
        <a:graphic>
          <a:graphicData uri="http://schemas.openxmlformats.org/drawingml/2006/table">
            <a:tbl>
              <a:tblPr/>
              <a:tblGrid>
                <a:gridCol w="387554">
                  <a:extLst>
                    <a:ext uri="{9D8B030D-6E8A-4147-A177-3AD203B41FA5}">
                      <a16:colId xmlns:a16="http://schemas.microsoft.com/office/drawing/2014/main" val="1323015281"/>
                    </a:ext>
                  </a:extLst>
                </a:gridCol>
                <a:gridCol w="2965246">
                  <a:extLst>
                    <a:ext uri="{9D8B030D-6E8A-4147-A177-3AD203B41FA5}">
                      <a16:colId xmlns:a16="http://schemas.microsoft.com/office/drawing/2014/main" val="3474983475"/>
                    </a:ext>
                  </a:extLst>
                </a:gridCol>
                <a:gridCol w="609600">
                  <a:extLst>
                    <a:ext uri="{9D8B030D-6E8A-4147-A177-3AD203B41FA5}">
                      <a16:colId xmlns:a16="http://schemas.microsoft.com/office/drawing/2014/main" val="634907255"/>
                    </a:ext>
                  </a:extLst>
                </a:gridCol>
                <a:gridCol w="533400">
                  <a:extLst>
                    <a:ext uri="{9D8B030D-6E8A-4147-A177-3AD203B41FA5}">
                      <a16:colId xmlns:a16="http://schemas.microsoft.com/office/drawing/2014/main" val="89460312"/>
                    </a:ext>
                  </a:extLst>
                </a:gridCol>
                <a:gridCol w="685800">
                  <a:extLst>
                    <a:ext uri="{9D8B030D-6E8A-4147-A177-3AD203B41FA5}">
                      <a16:colId xmlns:a16="http://schemas.microsoft.com/office/drawing/2014/main" val="2064224023"/>
                    </a:ext>
                  </a:extLst>
                </a:gridCol>
                <a:gridCol w="762000">
                  <a:extLst>
                    <a:ext uri="{9D8B030D-6E8A-4147-A177-3AD203B41FA5}">
                      <a16:colId xmlns:a16="http://schemas.microsoft.com/office/drawing/2014/main" val="1173480255"/>
                    </a:ext>
                  </a:extLst>
                </a:gridCol>
                <a:gridCol w="706758">
                  <a:extLst>
                    <a:ext uri="{9D8B030D-6E8A-4147-A177-3AD203B41FA5}">
                      <a16:colId xmlns:a16="http://schemas.microsoft.com/office/drawing/2014/main" val="1208832711"/>
                    </a:ext>
                  </a:extLst>
                </a:gridCol>
              </a:tblGrid>
              <a:tr h="457200">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dirty="0"/>
                        <a:t>Command - Scout PLs or Cub Sixer or a leader log</a:t>
                      </a:r>
                    </a:p>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chemeClr val="tx1"/>
                          </a:solidFill>
                          <a:effectLst/>
                          <a:latin typeface="Calibri" panose="020F0502020204030204" pitchFamily="34" charset="0"/>
                        </a:rPr>
                        <a:t>Team/</a:t>
                      </a:r>
                      <a:r>
                        <a:rPr lang="en-US" sz="1600" b="1" i="0" u="none" strike="noStrike" baseline="0" dirty="0" err="1">
                          <a:solidFill>
                            <a:schemeClr val="tx1"/>
                          </a:solidFill>
                          <a:effectLst/>
                          <a:latin typeface="Calibri" panose="020F0502020204030204" pitchFamily="34" charset="0"/>
                        </a:rPr>
                        <a:t>colour</a:t>
                      </a:r>
                      <a:r>
                        <a:rPr lang="en-US" sz="1600" b="1" i="0" u="none" strike="noStrike" baseline="0" dirty="0">
                          <a:solidFill>
                            <a:schemeClr val="tx1"/>
                          </a:solidFill>
                          <a:effectLst/>
                          <a:latin typeface="Calibri" panose="020F0502020204030204" pitchFamily="34" charset="0"/>
                        </a:rPr>
                        <a:t>:</a:t>
                      </a:r>
                      <a:endParaRPr lang="en-IE" sz="1600" b="1" i="0" u="none" strike="noStrike" baseline="0" dirty="0">
                        <a:solidFill>
                          <a:schemeClr val="tx1"/>
                        </a:solidFill>
                        <a:effectLst/>
                        <a:latin typeface="Calibri" panose="020F0502020204030204" pitchFamily="34" charset="0"/>
                      </a:endParaRPr>
                    </a:p>
                    <a:p>
                      <a:pPr algn="l" fontAlgn="b"/>
                      <a:endParaRPr lang="en-IE" sz="200" b="1" i="0" u="none" strike="noStrike" baseline="0" dirty="0">
                        <a:solidFill>
                          <a:schemeClr val="tx1"/>
                        </a:solidFill>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endParaRPr lang="en-IE" sz="200" b="1" i="0" u="none" strike="noStrike" baseline="0" dirty="0">
                        <a:solidFill>
                          <a:schemeClr val="tx1"/>
                        </a:solidFill>
                        <a:effectLst/>
                        <a:latin typeface="Calibri" panose="020F0502020204030204" pitchFamily="34" charset="0"/>
                      </a:endParaRPr>
                    </a:p>
                  </a:txBody>
                  <a:tcPr marL="7144" marR="7144" marT="7144" marB="0" anchor="b">
                    <a:lnL>
                      <a:noFill/>
                    </a:lnL>
                    <a:lnR>
                      <a:noFill/>
                    </a:lnR>
                    <a:lnT>
                      <a:noFill/>
                    </a:lnT>
                    <a:lnB w="635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74322995"/>
                  </a:ext>
                </a:extLst>
              </a:tr>
              <a:tr h="0">
                <a:tc>
                  <a:txBody>
                    <a:bodyPr/>
                    <a:lstStyle/>
                    <a:p>
                      <a:pPr algn="ctr" fontAlgn="b"/>
                      <a:r>
                        <a:rPr lang="en-IE" sz="1200" b="1" i="0" u="none" strike="noStrike" baseline="0"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200" b="1" i="0" u="none" strike="noStrike" baseline="0" dirty="0">
                          <a:solidFill>
                            <a:srgbClr val="000000"/>
                          </a:solidFill>
                          <a:effectLst/>
                          <a:latin typeface="Calibri" panose="020F0502020204030204" pitchFamily="34" charset="0"/>
                        </a:rPr>
                        <a:t>Direction Clue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Easting/ Longitude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Northing/ Latitude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Call Sign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Scout name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Call sign </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Country</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Optional*</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(Check </a:t>
                      </a:r>
                      <a:r>
                        <a:rPr lang="en-IE" sz="1000" b="1" i="0" u="none" strike="noStrike" baseline="0" dirty="0" err="1">
                          <a:solidFill>
                            <a:srgbClr val="000000"/>
                          </a:solidFill>
                          <a:effectLst/>
                          <a:latin typeface="Calibri" panose="020F0502020204030204" pitchFamily="34" charset="0"/>
                        </a:rPr>
                        <a:t>Qrz.com</a:t>
                      </a:r>
                      <a:r>
                        <a:rPr lang="en-IE" sz="1000" b="1" i="0" u="none" strike="noStrike" baseline="0"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268515">
                <a:tc>
                  <a:txBody>
                    <a:bodyPr/>
                    <a:lstStyle/>
                    <a:p>
                      <a:pPr algn="ctr" fontAlgn="b"/>
                      <a:r>
                        <a:rPr lang="en-IE" sz="1200" b="1"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A strong signal may help you find the 1</a:t>
                      </a:r>
                      <a:r>
                        <a:rPr lang="en-IE" sz="1200" b="0" i="0" u="none" strike="noStrike" baseline="30000" dirty="0">
                          <a:solidFill>
                            <a:srgbClr val="000000"/>
                          </a:solidFill>
                          <a:effectLst/>
                          <a:latin typeface="Calibri" panose="020F0502020204030204" pitchFamily="34" charset="0"/>
                        </a:rPr>
                        <a:t>st</a:t>
                      </a:r>
                      <a:r>
                        <a:rPr lang="en-IE" sz="1200" b="0" i="0" u="none" strike="noStrike" dirty="0">
                          <a:solidFill>
                            <a:srgbClr val="000000"/>
                          </a:solidFill>
                          <a:effectLst/>
                          <a:latin typeface="Calibri" panose="020F0502020204030204" pitchFamily="34" charset="0"/>
                        </a:rPr>
                        <a:t> code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065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040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268515">
                <a:tc>
                  <a:txBody>
                    <a:bodyPr/>
                    <a:lstStyle/>
                    <a:p>
                      <a:pPr algn="ctr" fontAlgn="b"/>
                      <a:r>
                        <a:rPr lang="en-IE" sz="1200" b="1"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Seek what you want in the spooky forest glade you’ll need no spade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070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075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268515">
                <a:tc>
                  <a:txBody>
                    <a:bodyPr/>
                    <a:lstStyle/>
                    <a:p>
                      <a:pPr algn="ctr" fontAlgn="b"/>
                      <a:r>
                        <a:rPr lang="en-IE" sz="1200" b="1" i="0" u="none" strike="noStrike">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Escape the backwoods towards the road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048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400" b="1" i="0" u="none" strike="noStrike" dirty="0">
                          <a:solidFill>
                            <a:srgbClr val="000000"/>
                          </a:solidFill>
                          <a:effectLst/>
                          <a:latin typeface="Calibri" panose="020F0502020204030204" pitchFamily="34" charset="0"/>
                        </a:rPr>
                        <a:t>092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268515">
                <a:tc>
                  <a:txBody>
                    <a:bodyPr/>
                    <a:lstStyle/>
                    <a:p>
                      <a:pPr algn="ctr" fontAlgn="b"/>
                      <a:r>
                        <a:rPr lang="en-IE" sz="1200" b="1" i="0" u="none" strike="noStrike">
                          <a:solidFill>
                            <a:srgbClr val="000000"/>
                          </a:solidFill>
                          <a:effectLst/>
                          <a:latin typeface="Calibri" panose="020F0502020204030204" pitchFamily="34" charset="0"/>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Don’t be left behind managing the wildlife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072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103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279685">
                <a:tc>
                  <a:txBody>
                    <a:bodyPr/>
                    <a:lstStyle/>
                    <a:p>
                      <a:pPr algn="ctr" fontAlgn="b"/>
                      <a:r>
                        <a:rPr lang="en-IE" sz="1200" b="1" i="0" u="none" strike="noStrike">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0" i="0" u="none" strike="noStrike" dirty="0">
                          <a:solidFill>
                            <a:srgbClr val="000000"/>
                          </a:solidFill>
                          <a:effectLst/>
                          <a:latin typeface="Calibri" panose="020F0502020204030204" pitchFamily="34" charset="0"/>
                        </a:rPr>
                        <a:t>Near the gate to hunters house your clue might be, but beware of the dogs!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113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98704">
                <a:tc>
                  <a:txBody>
                    <a:bodyPr/>
                    <a:lstStyle/>
                    <a:p>
                      <a:pPr algn="ctr" fontAlgn="b"/>
                      <a:r>
                        <a:rPr lang="en-IE" sz="1200" b="1"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0" i="0" u="none" strike="noStrike" dirty="0">
                          <a:solidFill>
                            <a:srgbClr val="000000"/>
                          </a:solidFill>
                          <a:effectLst/>
                          <a:latin typeface="Calibri" panose="020F0502020204030204" pitchFamily="34" charset="0"/>
                        </a:rPr>
                        <a:t>Orienteering behind the hedgerow</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077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127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45979">
                <a:tc>
                  <a:txBody>
                    <a:bodyPr/>
                    <a:lstStyle/>
                    <a:p>
                      <a:pPr algn="ctr" fontAlgn="b"/>
                      <a:r>
                        <a:rPr lang="en-IE" sz="1200" b="1" i="0" u="none" strike="noStrike" dirty="0">
                          <a:solidFill>
                            <a:srgbClr val="000000"/>
                          </a:solidFill>
                          <a:effectLst/>
                          <a:latin typeface="Calibri" panose="020F0502020204030204" pitchFamily="34" charset="0"/>
                        </a:rPr>
                        <a:t>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0" i="0" u="none" strike="noStrike" dirty="0">
                          <a:solidFill>
                            <a:srgbClr val="000000"/>
                          </a:solidFill>
                          <a:effectLst/>
                          <a:latin typeface="Calibri" panose="020F0502020204030204" pitchFamily="34" charset="0"/>
                        </a:rPr>
                        <a:t>Seek your next code near the waters edge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094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155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9685">
                <a:tc>
                  <a:txBody>
                    <a:bodyPr/>
                    <a:lstStyle/>
                    <a:p>
                      <a:pPr algn="ctr" fontAlgn="b"/>
                      <a:r>
                        <a:rPr lang="en-IE" sz="1200" b="1" i="0" u="none" strike="noStrike" dirty="0">
                          <a:solidFill>
                            <a:srgbClr val="000000"/>
                          </a:solidFill>
                          <a:effectLst/>
                          <a:latin typeface="Calibri" panose="020F0502020204030204" pitchFamily="34" charset="0"/>
                        </a:rPr>
                        <a:t>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When you come in on the left there's a grey box on the wall, find it and there’s no need to bawl</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045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054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45979">
                <a:tc>
                  <a:txBody>
                    <a:bodyPr/>
                    <a:lstStyle/>
                    <a:p>
                      <a:pPr algn="ctr" fontAlgn="b"/>
                      <a:r>
                        <a:rPr lang="en-IE" sz="1200" b="1" i="0" u="none" strike="noStrike">
                          <a:solidFill>
                            <a:srgbClr val="000000"/>
                          </a:solidFill>
                          <a:effectLst/>
                          <a:latin typeface="Calibri" panose="020F0502020204030204" pitchFamily="34" charset="0"/>
                        </a:rPr>
                        <a:t>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In the long grass try to find the 2</a:t>
                      </a:r>
                      <a:r>
                        <a:rPr lang="en-IE" sz="1200" b="0" i="0" u="none" strike="noStrike" baseline="30000" dirty="0">
                          <a:solidFill>
                            <a:srgbClr val="000000"/>
                          </a:solidFill>
                          <a:effectLst/>
                          <a:latin typeface="Calibri" panose="020F0502020204030204" pitchFamily="34" charset="0"/>
                        </a:rPr>
                        <a:t>nd</a:t>
                      </a:r>
                      <a:r>
                        <a:rPr lang="en-IE" sz="1200" b="0" i="0" u="none" strike="noStrike" dirty="0">
                          <a:solidFill>
                            <a:srgbClr val="000000"/>
                          </a:solidFill>
                          <a:effectLst/>
                          <a:latin typeface="Calibri" panose="020F0502020204030204" pitchFamily="34" charset="0"/>
                        </a:rPr>
                        <a:t> last clue, but hurry up mind!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070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032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9685">
                <a:tc>
                  <a:txBody>
                    <a:bodyPr/>
                    <a:lstStyle/>
                    <a:p>
                      <a:pPr algn="ctr" fontAlgn="b"/>
                      <a:r>
                        <a:rPr lang="en-IE" sz="1200" b="1" i="0" u="none" strike="noStrike">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Some bird tweet, other birds twitter, your on the last code, hurry don’t flitter!</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060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400" b="1" i="0" u="none" strike="noStrike" dirty="0">
                          <a:solidFill>
                            <a:srgbClr val="000000"/>
                          </a:solidFill>
                          <a:effectLst/>
                          <a:latin typeface="Calibri" panose="020F0502020204030204" pitchFamily="34" charset="0"/>
                        </a:rPr>
                        <a:t>002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bl>
          </a:graphicData>
        </a:graphic>
      </p:graphicFrame>
    </p:spTree>
    <p:extLst>
      <p:ext uri="{BB962C8B-B14F-4D97-AF65-F5344CB8AC3E}">
        <p14:creationId xmlns:p14="http://schemas.microsoft.com/office/powerpoint/2010/main" val="364182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E50B39-91C9-17B8-62B6-A0EAAC3DCA7A}"/>
              </a:ext>
            </a:extLst>
          </p:cNvPr>
          <p:cNvPicPr>
            <a:picLocks noChangeAspect="1"/>
          </p:cNvPicPr>
          <p:nvPr/>
        </p:nvPicPr>
        <p:blipFill>
          <a:blip r:embed="rId2"/>
          <a:stretch>
            <a:fillRect/>
          </a:stretch>
        </p:blipFill>
        <p:spPr>
          <a:xfrm>
            <a:off x="4851122" y="2525553"/>
            <a:ext cx="505560" cy="1513670"/>
          </a:xfrm>
          <a:prstGeom prst="rect">
            <a:avLst/>
          </a:prstGeom>
          <a:solidFill>
            <a:schemeClr val="bg1"/>
          </a:solidFill>
        </p:spPr>
      </p:pic>
      <p:sp>
        <p:nvSpPr>
          <p:cNvPr id="3" name="Up Arrow 2">
            <a:extLst>
              <a:ext uri="{FF2B5EF4-FFF2-40B4-BE49-F238E27FC236}">
                <a16:creationId xmlns:a16="http://schemas.microsoft.com/office/drawing/2014/main" id="{8F6203CE-2291-7098-EA09-83B51F5A4015}"/>
              </a:ext>
            </a:extLst>
          </p:cNvPr>
          <p:cNvSpPr/>
          <p:nvPr/>
        </p:nvSpPr>
        <p:spPr>
          <a:xfrm>
            <a:off x="4824433" y="513393"/>
            <a:ext cx="363474" cy="733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pic>
        <p:nvPicPr>
          <p:cNvPr id="4" name="Picture 3">
            <a:extLst>
              <a:ext uri="{FF2B5EF4-FFF2-40B4-BE49-F238E27FC236}">
                <a16:creationId xmlns:a16="http://schemas.microsoft.com/office/drawing/2014/main" id="{DDFEC701-AA02-F6C4-617D-40905F318348}"/>
              </a:ext>
            </a:extLst>
          </p:cNvPr>
          <p:cNvPicPr>
            <a:picLocks noChangeAspect="1"/>
          </p:cNvPicPr>
          <p:nvPr/>
        </p:nvPicPr>
        <p:blipFill>
          <a:blip r:embed="rId3"/>
          <a:stretch>
            <a:fillRect/>
          </a:stretch>
        </p:blipFill>
        <p:spPr>
          <a:xfrm>
            <a:off x="537552" y="373191"/>
            <a:ext cx="5115698" cy="4614060"/>
          </a:xfrm>
          <a:prstGeom prst="rect">
            <a:avLst/>
          </a:prstGeom>
        </p:spPr>
      </p:pic>
      <p:graphicFrame>
        <p:nvGraphicFramePr>
          <p:cNvPr id="5" name="Table 4">
            <a:extLst>
              <a:ext uri="{FF2B5EF4-FFF2-40B4-BE49-F238E27FC236}">
                <a16:creationId xmlns:a16="http://schemas.microsoft.com/office/drawing/2014/main" id="{005A5B67-F6F7-3F3D-A415-05672472AC66}"/>
              </a:ext>
            </a:extLst>
          </p:cNvPr>
          <p:cNvGraphicFramePr>
            <a:graphicFrameLocks noGrp="1"/>
          </p:cNvGraphicFramePr>
          <p:nvPr>
            <p:extLst>
              <p:ext uri="{D42A27DB-BD31-4B8C-83A1-F6EECF244321}">
                <p14:modId xmlns:p14="http://schemas.microsoft.com/office/powerpoint/2010/main" val="896109074"/>
              </p:ext>
            </p:extLst>
          </p:nvPr>
        </p:nvGraphicFramePr>
        <p:xfrm>
          <a:off x="0" y="178571"/>
          <a:ext cx="5672279" cy="5097446"/>
        </p:xfrm>
        <a:graphic>
          <a:graphicData uri="http://schemas.openxmlformats.org/drawingml/2006/table">
            <a:tbl>
              <a:tblPr/>
              <a:tblGrid>
                <a:gridCol w="298541">
                  <a:extLst>
                    <a:ext uri="{9D8B030D-6E8A-4147-A177-3AD203B41FA5}">
                      <a16:colId xmlns:a16="http://schemas.microsoft.com/office/drawing/2014/main" val="4294491751"/>
                    </a:ext>
                  </a:extLst>
                </a:gridCol>
                <a:gridCol w="298541">
                  <a:extLst>
                    <a:ext uri="{9D8B030D-6E8A-4147-A177-3AD203B41FA5}">
                      <a16:colId xmlns:a16="http://schemas.microsoft.com/office/drawing/2014/main" val="1464606444"/>
                    </a:ext>
                  </a:extLst>
                </a:gridCol>
                <a:gridCol w="298541">
                  <a:extLst>
                    <a:ext uri="{9D8B030D-6E8A-4147-A177-3AD203B41FA5}">
                      <a16:colId xmlns:a16="http://schemas.microsoft.com/office/drawing/2014/main" val="2840531721"/>
                    </a:ext>
                  </a:extLst>
                </a:gridCol>
                <a:gridCol w="298541">
                  <a:extLst>
                    <a:ext uri="{9D8B030D-6E8A-4147-A177-3AD203B41FA5}">
                      <a16:colId xmlns:a16="http://schemas.microsoft.com/office/drawing/2014/main" val="1817065462"/>
                    </a:ext>
                  </a:extLst>
                </a:gridCol>
                <a:gridCol w="298541">
                  <a:extLst>
                    <a:ext uri="{9D8B030D-6E8A-4147-A177-3AD203B41FA5}">
                      <a16:colId xmlns:a16="http://schemas.microsoft.com/office/drawing/2014/main" val="2975098638"/>
                    </a:ext>
                  </a:extLst>
                </a:gridCol>
                <a:gridCol w="298541">
                  <a:extLst>
                    <a:ext uri="{9D8B030D-6E8A-4147-A177-3AD203B41FA5}">
                      <a16:colId xmlns:a16="http://schemas.microsoft.com/office/drawing/2014/main" val="279404111"/>
                    </a:ext>
                  </a:extLst>
                </a:gridCol>
                <a:gridCol w="298541">
                  <a:extLst>
                    <a:ext uri="{9D8B030D-6E8A-4147-A177-3AD203B41FA5}">
                      <a16:colId xmlns:a16="http://schemas.microsoft.com/office/drawing/2014/main" val="1511272873"/>
                    </a:ext>
                  </a:extLst>
                </a:gridCol>
                <a:gridCol w="298541">
                  <a:extLst>
                    <a:ext uri="{9D8B030D-6E8A-4147-A177-3AD203B41FA5}">
                      <a16:colId xmlns:a16="http://schemas.microsoft.com/office/drawing/2014/main" val="2066503136"/>
                    </a:ext>
                  </a:extLst>
                </a:gridCol>
                <a:gridCol w="298541">
                  <a:extLst>
                    <a:ext uri="{9D8B030D-6E8A-4147-A177-3AD203B41FA5}">
                      <a16:colId xmlns:a16="http://schemas.microsoft.com/office/drawing/2014/main" val="570222966"/>
                    </a:ext>
                  </a:extLst>
                </a:gridCol>
                <a:gridCol w="298541">
                  <a:extLst>
                    <a:ext uri="{9D8B030D-6E8A-4147-A177-3AD203B41FA5}">
                      <a16:colId xmlns:a16="http://schemas.microsoft.com/office/drawing/2014/main" val="520520116"/>
                    </a:ext>
                  </a:extLst>
                </a:gridCol>
                <a:gridCol w="298541">
                  <a:extLst>
                    <a:ext uri="{9D8B030D-6E8A-4147-A177-3AD203B41FA5}">
                      <a16:colId xmlns:a16="http://schemas.microsoft.com/office/drawing/2014/main" val="3174591825"/>
                    </a:ext>
                  </a:extLst>
                </a:gridCol>
                <a:gridCol w="298541">
                  <a:extLst>
                    <a:ext uri="{9D8B030D-6E8A-4147-A177-3AD203B41FA5}">
                      <a16:colId xmlns:a16="http://schemas.microsoft.com/office/drawing/2014/main" val="2333814186"/>
                    </a:ext>
                  </a:extLst>
                </a:gridCol>
                <a:gridCol w="298541">
                  <a:extLst>
                    <a:ext uri="{9D8B030D-6E8A-4147-A177-3AD203B41FA5}">
                      <a16:colId xmlns:a16="http://schemas.microsoft.com/office/drawing/2014/main" val="3803430463"/>
                    </a:ext>
                  </a:extLst>
                </a:gridCol>
                <a:gridCol w="298541">
                  <a:extLst>
                    <a:ext uri="{9D8B030D-6E8A-4147-A177-3AD203B41FA5}">
                      <a16:colId xmlns:a16="http://schemas.microsoft.com/office/drawing/2014/main" val="1494477464"/>
                    </a:ext>
                  </a:extLst>
                </a:gridCol>
                <a:gridCol w="298541">
                  <a:extLst>
                    <a:ext uri="{9D8B030D-6E8A-4147-A177-3AD203B41FA5}">
                      <a16:colId xmlns:a16="http://schemas.microsoft.com/office/drawing/2014/main" val="3442582878"/>
                    </a:ext>
                  </a:extLst>
                </a:gridCol>
                <a:gridCol w="298541">
                  <a:extLst>
                    <a:ext uri="{9D8B030D-6E8A-4147-A177-3AD203B41FA5}">
                      <a16:colId xmlns:a16="http://schemas.microsoft.com/office/drawing/2014/main" val="567150190"/>
                    </a:ext>
                  </a:extLst>
                </a:gridCol>
                <a:gridCol w="298541">
                  <a:extLst>
                    <a:ext uri="{9D8B030D-6E8A-4147-A177-3AD203B41FA5}">
                      <a16:colId xmlns:a16="http://schemas.microsoft.com/office/drawing/2014/main" val="58076373"/>
                    </a:ext>
                  </a:extLst>
                </a:gridCol>
                <a:gridCol w="298541">
                  <a:extLst>
                    <a:ext uri="{9D8B030D-6E8A-4147-A177-3AD203B41FA5}">
                      <a16:colId xmlns:a16="http://schemas.microsoft.com/office/drawing/2014/main" val="640014158"/>
                    </a:ext>
                  </a:extLst>
                </a:gridCol>
                <a:gridCol w="298541">
                  <a:extLst>
                    <a:ext uri="{9D8B030D-6E8A-4147-A177-3AD203B41FA5}">
                      <a16:colId xmlns:a16="http://schemas.microsoft.com/office/drawing/2014/main" val="1886567301"/>
                    </a:ext>
                  </a:extLst>
                </a:gridCol>
              </a:tblGrid>
              <a:tr h="269706">
                <a:tc rowSpan="19">
                  <a:txBody>
                    <a:bodyPr/>
                    <a:lstStyle/>
                    <a:p>
                      <a:pPr algn="ctr" fontAlgn="ctr"/>
                      <a:r>
                        <a:rPr lang="en-IE" sz="1100" b="0" i="0" u="none" strike="noStrike" dirty="0">
                          <a:solidFill>
                            <a:srgbClr val="000000"/>
                          </a:solidFill>
                          <a:effectLst/>
                          <a:latin typeface="Calibri" panose="020F0502020204030204" pitchFamily="34" charset="0"/>
                        </a:rPr>
                        <a:t>Northing/Latitude</a:t>
                      </a:r>
                    </a:p>
                  </a:txBody>
                  <a:tcPr marL="4317" marR="4317" marT="4317" marB="0" vert="vert270" anchor="ctr">
                    <a:lnL>
                      <a:noFill/>
                    </a:lnL>
                    <a:lnR>
                      <a:noFill/>
                    </a:lnR>
                    <a:lnT>
                      <a:noFill/>
                    </a:lnT>
                    <a:lnB>
                      <a:noFill/>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3991070281"/>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32611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75530025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5047970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6232552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33645347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30475211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1629747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2608932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637104835"/>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64865631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91782172"/>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57640442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588740887"/>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3244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5187730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84988480"/>
                  </a:ext>
                </a:extLst>
              </a:tr>
              <a:tr h="278698">
                <a:tc v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01121227"/>
                  </a:ext>
                </a:extLst>
              </a:tr>
              <a:tr h="23374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gridSpan="16">
                  <a:txBody>
                    <a:bodyPr/>
                    <a:lstStyle/>
                    <a:p>
                      <a:pPr algn="ctr" fontAlgn="b"/>
                      <a:r>
                        <a:rPr lang="en-IE" sz="1100" b="0" i="0" u="none" strike="noStrike" dirty="0">
                          <a:solidFill>
                            <a:srgbClr val="000000"/>
                          </a:solidFill>
                          <a:effectLst/>
                          <a:latin typeface="Calibri" panose="020F0502020204030204" pitchFamily="34" charset="0"/>
                        </a:rPr>
                        <a:t>Easting/Longitude</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987980142"/>
                  </a:ext>
                </a:extLst>
              </a:tr>
            </a:tbl>
          </a:graphicData>
        </a:graphic>
      </p:graphicFrame>
      <p:pic>
        <p:nvPicPr>
          <p:cNvPr id="6" name="Picture 5">
            <a:extLst>
              <a:ext uri="{FF2B5EF4-FFF2-40B4-BE49-F238E27FC236}">
                <a16:creationId xmlns:a16="http://schemas.microsoft.com/office/drawing/2014/main" id="{76F9A998-0D0C-A632-0B7B-6B93D30F421C}"/>
              </a:ext>
            </a:extLst>
          </p:cNvPr>
          <p:cNvPicPr>
            <a:picLocks noChangeAspect="1"/>
          </p:cNvPicPr>
          <p:nvPr/>
        </p:nvPicPr>
        <p:blipFill>
          <a:blip r:embed="rId2"/>
          <a:stretch>
            <a:fillRect/>
          </a:stretch>
        </p:blipFill>
        <p:spPr>
          <a:xfrm>
            <a:off x="4972113" y="3598303"/>
            <a:ext cx="384569" cy="1151416"/>
          </a:xfrm>
          <a:prstGeom prst="rect">
            <a:avLst/>
          </a:prstGeom>
          <a:solidFill>
            <a:schemeClr val="bg1"/>
          </a:solidFill>
        </p:spPr>
      </p:pic>
      <p:sp>
        <p:nvSpPr>
          <p:cNvPr id="7" name="Up Arrow 6">
            <a:extLst>
              <a:ext uri="{FF2B5EF4-FFF2-40B4-BE49-F238E27FC236}">
                <a16:creationId xmlns:a16="http://schemas.microsoft.com/office/drawing/2014/main" id="{C361BC6A-5B60-7478-F2BC-F423659EB851}"/>
              </a:ext>
            </a:extLst>
          </p:cNvPr>
          <p:cNvSpPr/>
          <p:nvPr/>
        </p:nvSpPr>
        <p:spPr>
          <a:xfrm rot="17816369">
            <a:off x="4528226" y="507589"/>
            <a:ext cx="363474" cy="733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9" name="Oval 8">
            <a:extLst>
              <a:ext uri="{FF2B5EF4-FFF2-40B4-BE49-F238E27FC236}">
                <a16:creationId xmlns:a16="http://schemas.microsoft.com/office/drawing/2014/main" id="{21DE1896-426F-2473-8B95-14793C0B18E6}"/>
              </a:ext>
            </a:extLst>
          </p:cNvPr>
          <p:cNvSpPr/>
          <p:nvPr/>
        </p:nvSpPr>
        <p:spPr>
          <a:xfrm>
            <a:off x="5169032" y="2137537"/>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0" name="Oval 9">
            <a:extLst>
              <a:ext uri="{FF2B5EF4-FFF2-40B4-BE49-F238E27FC236}">
                <a16:creationId xmlns:a16="http://schemas.microsoft.com/office/drawing/2014/main" id="{B820A17F-49FF-245B-594C-57DB3B8A0170}"/>
              </a:ext>
            </a:extLst>
          </p:cNvPr>
          <p:cNvSpPr/>
          <p:nvPr/>
        </p:nvSpPr>
        <p:spPr>
          <a:xfrm>
            <a:off x="3578819" y="271479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366D42B8-76D3-ADDA-7222-A64EDBC79B8C}"/>
              </a:ext>
            </a:extLst>
          </p:cNvPr>
          <p:cNvSpPr/>
          <p:nvPr/>
        </p:nvSpPr>
        <p:spPr>
          <a:xfrm>
            <a:off x="4300538" y="2613084"/>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6" name="Oval 15">
            <a:extLst>
              <a:ext uri="{FF2B5EF4-FFF2-40B4-BE49-F238E27FC236}">
                <a16:creationId xmlns:a16="http://schemas.microsoft.com/office/drawing/2014/main" id="{545C55AC-C87E-B91E-DBF5-42BD8B2F14CA}"/>
              </a:ext>
            </a:extLst>
          </p:cNvPr>
          <p:cNvSpPr/>
          <p:nvPr/>
        </p:nvSpPr>
        <p:spPr>
          <a:xfrm>
            <a:off x="3886209" y="3092614"/>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7" name="Oval 16">
            <a:extLst>
              <a:ext uri="{FF2B5EF4-FFF2-40B4-BE49-F238E27FC236}">
                <a16:creationId xmlns:a16="http://schemas.microsoft.com/office/drawing/2014/main" id="{DF25EE81-3E7D-A0C2-B972-4C4B11EA14FB}"/>
              </a:ext>
            </a:extLst>
          </p:cNvPr>
          <p:cNvSpPr/>
          <p:nvPr/>
        </p:nvSpPr>
        <p:spPr>
          <a:xfrm>
            <a:off x="3265880" y="3425188"/>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Oval 17">
            <a:extLst>
              <a:ext uri="{FF2B5EF4-FFF2-40B4-BE49-F238E27FC236}">
                <a16:creationId xmlns:a16="http://schemas.microsoft.com/office/drawing/2014/main" id="{A99E5821-C040-9C4F-D27D-207888F859DF}"/>
              </a:ext>
            </a:extLst>
          </p:cNvPr>
          <p:cNvSpPr/>
          <p:nvPr/>
        </p:nvSpPr>
        <p:spPr>
          <a:xfrm>
            <a:off x="2096465" y="3491770"/>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9" name="Oval 18">
            <a:extLst>
              <a:ext uri="{FF2B5EF4-FFF2-40B4-BE49-F238E27FC236}">
                <a16:creationId xmlns:a16="http://schemas.microsoft.com/office/drawing/2014/main" id="{D82D5DC9-A7AC-59B3-7EA7-6CCEC88844EC}"/>
              </a:ext>
            </a:extLst>
          </p:cNvPr>
          <p:cNvSpPr/>
          <p:nvPr/>
        </p:nvSpPr>
        <p:spPr>
          <a:xfrm>
            <a:off x="565766" y="3059832"/>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5F5F800-177E-AB18-35E9-E49E4EED9E2F}"/>
              </a:ext>
            </a:extLst>
          </p:cNvPr>
          <p:cNvSpPr/>
          <p:nvPr/>
        </p:nvSpPr>
        <p:spPr>
          <a:xfrm>
            <a:off x="1499031" y="2613084"/>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22" name="Oval 21">
            <a:extLst>
              <a:ext uri="{FF2B5EF4-FFF2-40B4-BE49-F238E27FC236}">
                <a16:creationId xmlns:a16="http://schemas.microsoft.com/office/drawing/2014/main" id="{200F8726-A8A0-1F4D-1A94-BC60E1FD5C54}"/>
              </a:ext>
            </a:extLst>
          </p:cNvPr>
          <p:cNvSpPr/>
          <p:nvPr/>
        </p:nvSpPr>
        <p:spPr>
          <a:xfrm>
            <a:off x="1704488" y="2921913"/>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81D9BEEA-5104-3603-F548-F284EAEB7373}"/>
              </a:ext>
            </a:extLst>
          </p:cNvPr>
          <p:cNvSpPr/>
          <p:nvPr/>
        </p:nvSpPr>
        <p:spPr>
          <a:xfrm>
            <a:off x="2776072" y="2788748"/>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TextBox 23">
            <a:extLst>
              <a:ext uri="{FF2B5EF4-FFF2-40B4-BE49-F238E27FC236}">
                <a16:creationId xmlns:a16="http://schemas.microsoft.com/office/drawing/2014/main" id="{782F25AA-5A3B-B45E-C176-6A2C45B1752E}"/>
              </a:ext>
            </a:extLst>
          </p:cNvPr>
          <p:cNvSpPr txBox="1"/>
          <p:nvPr/>
        </p:nvSpPr>
        <p:spPr>
          <a:xfrm>
            <a:off x="500552" y="3007890"/>
            <a:ext cx="335348" cy="253916"/>
          </a:xfrm>
          <a:prstGeom prst="rect">
            <a:avLst/>
          </a:prstGeom>
          <a:noFill/>
        </p:spPr>
        <p:txBody>
          <a:bodyPr wrap="none" rtlCol="0">
            <a:spAutoFit/>
          </a:bodyPr>
          <a:lstStyle/>
          <a:p>
            <a:r>
              <a:rPr lang="en-US" sz="1050" dirty="0">
                <a:solidFill>
                  <a:schemeClr val="bg1"/>
                </a:solidFill>
              </a:rPr>
              <a:t>10</a:t>
            </a:r>
          </a:p>
        </p:txBody>
      </p:sp>
      <p:sp>
        <p:nvSpPr>
          <p:cNvPr id="8" name="TextBox 7">
            <a:extLst>
              <a:ext uri="{FF2B5EF4-FFF2-40B4-BE49-F238E27FC236}">
                <a16:creationId xmlns:a16="http://schemas.microsoft.com/office/drawing/2014/main" id="{E63BDFAF-83D9-5A49-8536-5CC252F90C46}"/>
              </a:ext>
            </a:extLst>
          </p:cNvPr>
          <p:cNvSpPr txBox="1"/>
          <p:nvPr/>
        </p:nvSpPr>
        <p:spPr>
          <a:xfrm>
            <a:off x="5717994" y="75431"/>
            <a:ext cx="3435244" cy="5701561"/>
          </a:xfrm>
          <a:prstGeom prst="rect">
            <a:avLst/>
          </a:prstGeom>
          <a:solidFill>
            <a:schemeClr val="bg1"/>
          </a:solidFill>
        </p:spPr>
        <p:txBody>
          <a:bodyPr wrap="square" rtlCol="0">
            <a:spAutoFit/>
          </a:bodyPr>
          <a:lstStyle/>
          <a:p>
            <a:r>
              <a:rPr lang="en-US" b="1" dirty="0"/>
              <a:t>Search Leader Map &amp; instructions</a:t>
            </a:r>
          </a:p>
          <a:p>
            <a:endParaRPr lang="en-US" sz="750" dirty="0"/>
          </a:p>
          <a:p>
            <a:r>
              <a:rPr lang="en-US" sz="750" dirty="0"/>
              <a:t>1.) Find the code cards hidden around the site and relay the codes accurately to the radio base over the radio</a:t>
            </a:r>
          </a:p>
          <a:p>
            <a:endParaRPr lang="en-US" sz="450" dirty="0"/>
          </a:p>
          <a:p>
            <a:r>
              <a:rPr lang="en-US" sz="750" dirty="0"/>
              <a:t>2.) As. Search Leader your job is to take direction from your Command Leader and lead your agents to find the codes and return to base as quickly as possible.</a:t>
            </a:r>
          </a:p>
          <a:p>
            <a:endParaRPr lang="en-US" sz="450" dirty="0"/>
          </a:p>
          <a:p>
            <a:r>
              <a:rPr lang="en-US" sz="750" dirty="0"/>
              <a:t>2.)  Your Search Command Leader and assistant will stay at Command HQ with one other team member and direct  the search via walkie talkie to the location of each code to be retrieved. For example the 1</a:t>
            </a:r>
            <a:r>
              <a:rPr lang="en-US" sz="750" baseline="30000" dirty="0"/>
              <a:t>st</a:t>
            </a:r>
            <a:r>
              <a:rPr lang="en-US" sz="750" dirty="0"/>
              <a:t> code is at the “Deserted shacks”- Latitude 11, Longitude 02</a:t>
            </a:r>
          </a:p>
          <a:p>
            <a:endParaRPr lang="en-US" sz="750" dirty="0"/>
          </a:p>
          <a:p>
            <a:r>
              <a:rPr lang="en-US" sz="750" dirty="0"/>
              <a:t>4.) The use of phonetic code and good radio practice to direct their search team to main grid square gains extra points.  e.g. Go to grid Latitude 11 longitude 02 would be called out ”Search team, Go to Grid Latitude 11 longitude 02 and await further instructions, QSL? over”. The search team reply should be “ QSL, Search team to Grid Latitude 11 longitude 02 and await further instructions, over” –good communication and radio practice.</a:t>
            </a:r>
          </a:p>
          <a:p>
            <a:endParaRPr lang="en-US" sz="450" dirty="0"/>
          </a:p>
          <a:p>
            <a:r>
              <a:rPr lang="en-US" sz="750" dirty="0"/>
              <a:t>5.) When the search team arrives at the grid square they call the Command leader “”Search team, at Grid Latitude 11 longitude 02 awaiting further instructions, QSL? Over”. The Command leader then has to guide the search team to where the codes are hidden on their map using the clues  on their sheet as necessary. –good communication and radio practice.</a:t>
            </a:r>
          </a:p>
          <a:p>
            <a:endParaRPr lang="en-US" sz="450" dirty="0"/>
          </a:p>
          <a:p>
            <a:r>
              <a:rPr lang="en-US" sz="750" dirty="0"/>
              <a:t>3.) Each member of the search team(agents) must pass at least one code and spell their name using phonetic code (Alpha, Bravo, Charlie </a:t>
            </a:r>
            <a:r>
              <a:rPr lang="en-US" sz="750" dirty="0" err="1"/>
              <a:t>etc</a:t>
            </a:r>
            <a:r>
              <a:rPr lang="en-US" sz="750" dirty="0"/>
              <a:t>) to the search Commander at the other end of the radio. –good communication and radio practice.</a:t>
            </a:r>
          </a:p>
          <a:p>
            <a:endParaRPr lang="en-US" sz="450" dirty="0"/>
          </a:p>
          <a:p>
            <a:r>
              <a:rPr lang="en-US" sz="750" dirty="0"/>
              <a:t>4.) Both the Search commander and search leader make note of each agent name &amp; code communicated on their check sheet. – Attention to detail</a:t>
            </a:r>
          </a:p>
          <a:p>
            <a:endParaRPr lang="en-US" sz="450" dirty="0"/>
          </a:p>
          <a:p>
            <a:r>
              <a:rPr lang="en-US" sz="750" dirty="0"/>
              <a:t>5.) Once all codes are radioed back to Command HQ the Search team returns to command HQ to have their team score checked. 5 points are scored for each code and agent name that match on the Search Leader and Command Leader. 5 points are scored for the 1</a:t>
            </a:r>
            <a:r>
              <a:rPr lang="en-US" sz="750" baseline="30000" dirty="0"/>
              <a:t>st</a:t>
            </a:r>
            <a:r>
              <a:rPr lang="en-US" sz="750" dirty="0"/>
              <a:t> team back </a:t>
            </a:r>
            <a:r>
              <a:rPr lang="en-US" sz="750" b="1" dirty="0"/>
              <a:t>with all codes correct, </a:t>
            </a:r>
            <a:r>
              <a:rPr lang="en-US" sz="750" dirty="0"/>
              <a:t>4 for 2</a:t>
            </a:r>
            <a:r>
              <a:rPr lang="en-US" sz="750" baseline="30000" dirty="0"/>
              <a:t>nd</a:t>
            </a:r>
            <a:r>
              <a:rPr lang="en-US" sz="750" dirty="0"/>
              <a:t>, 8 for 3</a:t>
            </a:r>
            <a:r>
              <a:rPr lang="en-US" sz="750" baseline="30000" dirty="0"/>
              <a:t>rd</a:t>
            </a:r>
            <a:r>
              <a:rPr lang="en-US" sz="750" dirty="0"/>
              <a:t> </a:t>
            </a:r>
            <a:r>
              <a:rPr lang="en-US" sz="750" dirty="0" err="1"/>
              <a:t>etc</a:t>
            </a:r>
            <a:endParaRPr lang="en-US" sz="750" dirty="0"/>
          </a:p>
          <a:p>
            <a:endParaRPr lang="en-US" sz="450" dirty="0"/>
          </a:p>
          <a:p>
            <a:r>
              <a:rPr lang="en-US" sz="750" dirty="0"/>
              <a:t>6.) Radio communications will be monitored and an extra 10 points will be awarded for the use of phonetic code and good communication/radio use. With 5 points for the next best team. However beware! Up to 10 points will be deducted for any messing or bad language.</a:t>
            </a:r>
          </a:p>
          <a:p>
            <a:endParaRPr lang="en-US" sz="450" dirty="0"/>
          </a:p>
          <a:p>
            <a:r>
              <a:rPr lang="en-US" sz="750" dirty="0"/>
              <a:t>7.) The winners might get a prize – evening off wash up, badge </a:t>
            </a:r>
            <a:r>
              <a:rPr lang="en-US" sz="750" dirty="0" err="1"/>
              <a:t>etc</a:t>
            </a:r>
            <a:r>
              <a:rPr lang="en-US" sz="750" dirty="0"/>
              <a:t> as appropriate</a:t>
            </a:r>
          </a:p>
        </p:txBody>
      </p:sp>
      <p:sp>
        <p:nvSpPr>
          <p:cNvPr id="13" name="Up Arrow 12">
            <a:extLst>
              <a:ext uri="{FF2B5EF4-FFF2-40B4-BE49-F238E27FC236}">
                <a16:creationId xmlns:a16="http://schemas.microsoft.com/office/drawing/2014/main" id="{B1378DE5-16B7-50ED-CA9D-96002EA2223F}"/>
              </a:ext>
            </a:extLst>
          </p:cNvPr>
          <p:cNvSpPr/>
          <p:nvPr/>
        </p:nvSpPr>
        <p:spPr>
          <a:xfrm>
            <a:off x="5068292" y="2086637"/>
            <a:ext cx="363474" cy="733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pic>
        <p:nvPicPr>
          <p:cNvPr id="20" name="Picture 19" descr="Phonetic Alphabet: How Soldiers Communicated - History">
            <a:extLst>
              <a:ext uri="{FF2B5EF4-FFF2-40B4-BE49-F238E27FC236}">
                <a16:creationId xmlns:a16="http://schemas.microsoft.com/office/drawing/2014/main" id="{C61FBA18-5855-6A3D-BA0A-8E655492DFA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416" y="512903"/>
            <a:ext cx="1483120" cy="1468592"/>
          </a:xfrm>
          <a:prstGeom prst="rect">
            <a:avLst/>
          </a:prstGeom>
          <a:noFill/>
          <a:ln>
            <a:noFill/>
          </a:ln>
        </p:spPr>
      </p:pic>
    </p:spTree>
    <p:extLst>
      <p:ext uri="{BB962C8B-B14F-4D97-AF65-F5344CB8AC3E}">
        <p14:creationId xmlns:p14="http://schemas.microsoft.com/office/powerpoint/2010/main" val="158203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3D3E56F-2A4F-0546-B3BE-321F2807097D}"/>
              </a:ext>
            </a:extLst>
          </p:cNvPr>
          <p:cNvGraphicFramePr>
            <a:graphicFrameLocks noGrp="1"/>
          </p:cNvGraphicFramePr>
          <p:nvPr>
            <p:extLst>
              <p:ext uri="{D42A27DB-BD31-4B8C-83A1-F6EECF244321}">
                <p14:modId xmlns:p14="http://schemas.microsoft.com/office/powerpoint/2010/main" val="1409983928"/>
              </p:ext>
            </p:extLst>
          </p:nvPr>
        </p:nvGraphicFramePr>
        <p:xfrm>
          <a:off x="114001" y="47014"/>
          <a:ext cx="6500160" cy="5494976"/>
        </p:xfrm>
        <a:graphic>
          <a:graphicData uri="http://schemas.openxmlformats.org/drawingml/2006/table">
            <a:tbl>
              <a:tblPr/>
              <a:tblGrid>
                <a:gridCol w="1095740">
                  <a:extLst>
                    <a:ext uri="{9D8B030D-6E8A-4147-A177-3AD203B41FA5}">
                      <a16:colId xmlns:a16="http://schemas.microsoft.com/office/drawing/2014/main" val="1323015281"/>
                    </a:ext>
                  </a:extLst>
                </a:gridCol>
                <a:gridCol w="1177106">
                  <a:extLst>
                    <a:ext uri="{9D8B030D-6E8A-4147-A177-3AD203B41FA5}">
                      <a16:colId xmlns:a16="http://schemas.microsoft.com/office/drawing/2014/main" val="3474983475"/>
                    </a:ext>
                  </a:extLst>
                </a:gridCol>
                <a:gridCol w="1492801">
                  <a:extLst>
                    <a:ext uri="{9D8B030D-6E8A-4147-A177-3AD203B41FA5}">
                      <a16:colId xmlns:a16="http://schemas.microsoft.com/office/drawing/2014/main" val="634907255"/>
                    </a:ext>
                  </a:extLst>
                </a:gridCol>
                <a:gridCol w="1485199">
                  <a:extLst>
                    <a:ext uri="{9D8B030D-6E8A-4147-A177-3AD203B41FA5}">
                      <a16:colId xmlns:a16="http://schemas.microsoft.com/office/drawing/2014/main" val="89460312"/>
                    </a:ext>
                  </a:extLst>
                </a:gridCol>
                <a:gridCol w="1249314">
                  <a:extLst>
                    <a:ext uri="{9D8B030D-6E8A-4147-A177-3AD203B41FA5}">
                      <a16:colId xmlns:a16="http://schemas.microsoft.com/office/drawing/2014/main" val="2064224023"/>
                    </a:ext>
                  </a:extLst>
                </a:gridCol>
              </a:tblGrid>
              <a:tr h="564073">
                <a:tc gridSpan="5">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800" b="1" i="0" u="none" strike="noStrike" baseline="0" dirty="0">
                          <a:solidFill>
                            <a:srgbClr val="000000"/>
                          </a:solidFill>
                          <a:effectLst/>
                          <a:latin typeface="Calibri" panose="020F0502020204030204" pitchFamily="34" charset="0"/>
                        </a:rPr>
                        <a:t>Search team Callsign log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a:solidFill>
                            <a:schemeClr val="tx1"/>
                          </a:solidFill>
                          <a:effectLst/>
                          <a:latin typeface="Calibri" panose="020F0502020204030204" pitchFamily="34" charset="0"/>
                        </a:rPr>
                        <a:t>Team radio </a:t>
                      </a:r>
                      <a:r>
                        <a:rPr lang="en-US" sz="1800" b="1" i="0" u="none" strike="noStrike" baseline="0" dirty="0" err="1">
                          <a:solidFill>
                            <a:schemeClr val="tx1"/>
                          </a:solidFill>
                          <a:effectLst/>
                          <a:latin typeface="Calibri" panose="020F0502020204030204" pitchFamily="34" charset="0"/>
                        </a:rPr>
                        <a:t>colour</a:t>
                      </a:r>
                      <a:r>
                        <a:rPr lang="en-US" sz="1800" b="1" i="0" u="none" strike="noStrike" baseline="0" dirty="0">
                          <a:solidFill>
                            <a:schemeClr val="tx1"/>
                          </a:solidFill>
                          <a:effectLst/>
                          <a:latin typeface="Calibri" panose="020F0502020204030204" pitchFamily="34" charset="0"/>
                        </a:rPr>
                        <a:t>:</a:t>
                      </a:r>
                      <a:endParaRPr lang="en-IE" sz="18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4322995"/>
                  </a:ext>
                </a:extLst>
              </a:tr>
              <a:tr h="417442">
                <a:tc>
                  <a:txBody>
                    <a:bodyPr/>
                    <a:lstStyle/>
                    <a:p>
                      <a:pPr algn="ctr" fontAlgn="b"/>
                      <a:r>
                        <a:rPr lang="en-IE" sz="1400" b="1" i="0" u="none" strike="noStrike" baseline="0" dirty="0">
                          <a:solidFill>
                            <a:srgbClr val="000000"/>
                          </a:solidFill>
                          <a:effectLst/>
                          <a:latin typeface="Calibri" panose="020F0502020204030204" pitchFamily="34" charset="0"/>
                        </a:rPr>
                        <a:t>Callsign Location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400" b="1" i="0" u="none" strike="noStrike" baseline="0" dirty="0">
                          <a:solidFill>
                            <a:srgbClr val="000000"/>
                          </a:solidFill>
                          <a:effectLst/>
                          <a:latin typeface="Calibri" panose="020F0502020204030204" pitchFamily="34" charset="0"/>
                        </a:rPr>
                        <a:t>Easting/ Long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400" b="1" i="0" u="none" strike="noStrike" baseline="0" dirty="0">
                          <a:solidFill>
                            <a:srgbClr val="000000"/>
                          </a:solidFill>
                          <a:effectLst/>
                          <a:latin typeface="Calibri" panose="020F0502020204030204" pitchFamily="34" charset="0"/>
                        </a:rPr>
                        <a:t>Northing/ Lat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400" b="1" i="0" u="none" strike="noStrike" baseline="0" dirty="0">
                          <a:solidFill>
                            <a:srgbClr val="000000"/>
                          </a:solidFill>
                          <a:effectLst/>
                          <a:latin typeface="Calibri" panose="020F0502020204030204" pitchFamily="34" charset="0"/>
                        </a:rPr>
                        <a:t>Callsign collected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400" b="1" i="0" u="none" strike="noStrike" baseline="0" dirty="0">
                          <a:solidFill>
                            <a:srgbClr val="000000"/>
                          </a:solidFill>
                          <a:effectLst/>
                          <a:latin typeface="Calibri" panose="020F0502020204030204" pitchFamily="34" charset="0"/>
                        </a:rPr>
                        <a:t>Scout name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58789">
                <a:tc>
                  <a:txBody>
                    <a:bodyPr/>
                    <a:lstStyle/>
                    <a:p>
                      <a:pPr algn="ctr" fontAlgn="b"/>
                      <a:r>
                        <a:rPr lang="en-IE" sz="1400" b="1"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58789">
                <a:tc>
                  <a:txBody>
                    <a:bodyPr/>
                    <a:lstStyle/>
                    <a:p>
                      <a:pPr algn="ctr" fontAlgn="b"/>
                      <a:r>
                        <a:rPr lang="en-IE" sz="1400" b="1"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58789">
                <a:tc>
                  <a:txBody>
                    <a:bodyPr/>
                    <a:lstStyle/>
                    <a:p>
                      <a:pPr algn="ctr" fontAlgn="b"/>
                      <a:r>
                        <a:rPr lang="en-IE" sz="1400" b="1" i="0" u="none" strike="noStrike">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58789">
                <a:tc>
                  <a:txBody>
                    <a:bodyPr/>
                    <a:lstStyle/>
                    <a:p>
                      <a:pPr algn="ctr" fontAlgn="b"/>
                      <a:r>
                        <a:rPr lang="en-IE" sz="1400" b="1" i="0" u="none" strike="noStrike">
                          <a:solidFill>
                            <a:srgbClr val="000000"/>
                          </a:solidFill>
                          <a:effectLst/>
                          <a:latin typeface="Calibri" panose="020F0502020204030204" pitchFamily="34" charset="0"/>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58789">
                <a:tc>
                  <a:txBody>
                    <a:bodyPr/>
                    <a:lstStyle/>
                    <a:p>
                      <a:pPr algn="ctr" fontAlgn="b"/>
                      <a:r>
                        <a:rPr lang="en-IE" sz="1400" b="1" i="0" u="none" strike="noStrike">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58789">
                <a:tc>
                  <a:txBody>
                    <a:bodyPr/>
                    <a:lstStyle/>
                    <a:p>
                      <a:pPr algn="ctr" fontAlgn="b"/>
                      <a:r>
                        <a:rPr lang="en-IE" sz="1400" b="1"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358789">
                <a:tc>
                  <a:txBody>
                    <a:bodyPr/>
                    <a:lstStyle/>
                    <a:p>
                      <a:pPr algn="ctr" fontAlgn="b"/>
                      <a:r>
                        <a:rPr lang="en-IE" sz="1400" b="1" i="0" u="none" strike="noStrike" dirty="0">
                          <a:solidFill>
                            <a:srgbClr val="000000"/>
                          </a:solidFill>
                          <a:effectLst/>
                          <a:latin typeface="Calibri" panose="020F0502020204030204" pitchFamily="34" charset="0"/>
                        </a:rPr>
                        <a:t>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358789">
                <a:tc>
                  <a:txBody>
                    <a:bodyPr/>
                    <a:lstStyle/>
                    <a:p>
                      <a:pPr algn="ctr" fontAlgn="b"/>
                      <a:r>
                        <a:rPr lang="en-IE" sz="1400" b="1" i="0" u="none" strike="noStrike">
                          <a:solidFill>
                            <a:srgbClr val="000000"/>
                          </a:solidFill>
                          <a:effectLst/>
                          <a:latin typeface="Calibri" panose="020F0502020204030204" pitchFamily="34" charset="0"/>
                        </a:rPr>
                        <a:t>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358789">
                <a:tc>
                  <a:txBody>
                    <a:bodyPr/>
                    <a:lstStyle/>
                    <a:p>
                      <a:pPr algn="ctr" fontAlgn="b"/>
                      <a:r>
                        <a:rPr lang="en-IE" sz="1400" b="1" i="0" u="none" strike="noStrike" dirty="0">
                          <a:solidFill>
                            <a:srgbClr val="000000"/>
                          </a:solidFill>
                          <a:effectLst/>
                          <a:latin typeface="Calibri" panose="020F0502020204030204" pitchFamily="34" charset="0"/>
                        </a:rPr>
                        <a:t>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358789">
                <a:tc>
                  <a:txBody>
                    <a:bodyPr/>
                    <a:lstStyle/>
                    <a:p>
                      <a:pPr algn="ctr" fontAlgn="b"/>
                      <a:r>
                        <a:rPr lang="en-IE" sz="1400" b="1" i="0" u="none" strike="noStrike">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358789">
                <a:tc>
                  <a:txBody>
                    <a:bodyPr/>
                    <a:lstStyle/>
                    <a:p>
                      <a:pPr algn="ctr" fontAlgn="b"/>
                      <a:r>
                        <a:rPr lang="en-IE" sz="1400" b="1" i="0" u="none" strike="noStrike" dirty="0">
                          <a:solidFill>
                            <a:srgbClr val="000000"/>
                          </a:solidFill>
                          <a:effectLst/>
                          <a:latin typeface="Calibri" panose="020F0502020204030204" pitchFamily="34" charset="0"/>
                        </a:rPr>
                        <a:t>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358789">
                <a:tc>
                  <a:txBody>
                    <a:bodyPr/>
                    <a:lstStyle/>
                    <a:p>
                      <a:pPr algn="ctr" fontAlgn="b"/>
                      <a:r>
                        <a:rPr lang="en-IE" sz="1400" b="1" i="0" u="none" strike="noStrike">
                          <a:solidFill>
                            <a:srgbClr val="000000"/>
                          </a:solidFill>
                          <a:effectLst/>
                          <a:latin typeface="Calibri" panose="020F0502020204030204" pitchFamily="34" charset="0"/>
                        </a:rPr>
                        <a:t>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bl>
          </a:graphicData>
        </a:graphic>
      </p:graphicFrame>
      <p:pic>
        <p:nvPicPr>
          <p:cNvPr id="3" name="Picture 2" descr="Phonetic Alphabet: How Soldiers Communicated - History">
            <a:extLst>
              <a:ext uri="{FF2B5EF4-FFF2-40B4-BE49-F238E27FC236}">
                <a16:creationId xmlns:a16="http://schemas.microsoft.com/office/drawing/2014/main" id="{7AE409A9-AB4B-99DB-4885-63D696C430B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1788" y="76200"/>
            <a:ext cx="2354586" cy="2148100"/>
          </a:xfrm>
          <a:prstGeom prst="rect">
            <a:avLst/>
          </a:prstGeom>
          <a:noFill/>
          <a:ln>
            <a:noFill/>
          </a:ln>
        </p:spPr>
      </p:pic>
      <p:sp>
        <p:nvSpPr>
          <p:cNvPr id="5" name="TextBox 4">
            <a:extLst>
              <a:ext uri="{FF2B5EF4-FFF2-40B4-BE49-F238E27FC236}">
                <a16:creationId xmlns:a16="http://schemas.microsoft.com/office/drawing/2014/main" id="{B3F83347-8919-A195-2177-29A9971AFDE4}"/>
              </a:ext>
            </a:extLst>
          </p:cNvPr>
          <p:cNvSpPr txBox="1"/>
          <p:nvPr/>
        </p:nvSpPr>
        <p:spPr>
          <a:xfrm>
            <a:off x="6633210" y="3429000"/>
            <a:ext cx="2514600" cy="3393237"/>
          </a:xfrm>
          <a:prstGeom prst="rect">
            <a:avLst/>
          </a:prstGeom>
          <a:solidFill>
            <a:schemeClr val="bg1"/>
          </a:solidFill>
        </p:spPr>
        <p:txBody>
          <a:bodyPr wrap="square" rtlCol="0">
            <a:spAutoFit/>
          </a:bodyPr>
          <a:lstStyle/>
          <a:p>
            <a:r>
              <a:rPr lang="en-US" dirty="0"/>
              <a:t>Good radio operations</a:t>
            </a:r>
          </a:p>
          <a:p>
            <a:endParaRPr lang="en-US" sz="500" dirty="0"/>
          </a:p>
          <a:p>
            <a:r>
              <a:rPr lang="en-US" sz="900" dirty="0"/>
              <a:t>1.) Listen and wait for other operator to finish</a:t>
            </a:r>
          </a:p>
          <a:p>
            <a:r>
              <a:rPr lang="en-US" sz="900" dirty="0"/>
              <a:t>2.) Wait </a:t>
            </a:r>
            <a:r>
              <a:rPr lang="en-US" sz="900" b="1" u="sng" dirty="0"/>
              <a:t>half a second after pressing the transmit button before speaking</a:t>
            </a:r>
          </a:p>
          <a:p>
            <a:r>
              <a:rPr lang="en-US" sz="900" dirty="0"/>
              <a:t>3.) Say “over” at the end of your communication so the other operator knows you have finished speaking</a:t>
            </a:r>
          </a:p>
          <a:p>
            <a:r>
              <a:rPr lang="en-US" sz="900" dirty="0"/>
              <a:t>4.) Say “ Say again please, over” if you need the other operator to repeat what they said.</a:t>
            </a:r>
          </a:p>
          <a:p>
            <a:r>
              <a:rPr lang="en-US" sz="900" dirty="0"/>
              <a:t>5.) When you repeat your message confirm you have been heard by adding QSL? E.g.  My message was “go to Deserted shacks - Latitude 11, Longitude 02, QSL?”  QSL means did you hear me?</a:t>
            </a:r>
          </a:p>
          <a:p>
            <a:r>
              <a:rPr lang="en-US" sz="900" dirty="0"/>
              <a:t>6.)  If you have heard the repeated message you answer saying  QSL twice and repeating back the message  and </a:t>
            </a:r>
            <a:r>
              <a:rPr lang="en-US" sz="900" dirty="0" err="1"/>
              <a:t>over.g</a:t>
            </a:r>
            <a:r>
              <a:rPr lang="en-US" sz="900" dirty="0"/>
              <a:t>.  “QSL, QSL Go to Deserted shacks Latitude 11, Longitude 02,  Over”</a:t>
            </a:r>
          </a:p>
          <a:p>
            <a:r>
              <a:rPr lang="en-US" sz="900" dirty="0"/>
              <a:t>7.) Scout leaders listen in an award points for good radio operation</a:t>
            </a:r>
          </a:p>
          <a:p>
            <a:endParaRPr lang="en-US" sz="900" dirty="0"/>
          </a:p>
        </p:txBody>
      </p:sp>
      <p:sp>
        <p:nvSpPr>
          <p:cNvPr id="7" name="TextBox 6">
            <a:extLst>
              <a:ext uri="{FF2B5EF4-FFF2-40B4-BE49-F238E27FC236}">
                <a16:creationId xmlns:a16="http://schemas.microsoft.com/office/drawing/2014/main" id="{2642D3A1-81C9-D8F9-DEFB-F726D7ACF34D}"/>
              </a:ext>
            </a:extLst>
          </p:cNvPr>
          <p:cNvSpPr txBox="1"/>
          <p:nvPr/>
        </p:nvSpPr>
        <p:spPr>
          <a:xfrm>
            <a:off x="6701789" y="2133600"/>
            <a:ext cx="2442212" cy="1354217"/>
          </a:xfrm>
          <a:prstGeom prst="rect">
            <a:avLst/>
          </a:prstGeom>
          <a:noFill/>
        </p:spPr>
        <p:txBody>
          <a:bodyPr wrap="square" rtlCol="0">
            <a:spAutoFit/>
          </a:bodyPr>
          <a:lstStyle/>
          <a:p>
            <a:r>
              <a:rPr lang="en-US" dirty="0"/>
              <a:t>Some Q-Codes</a:t>
            </a:r>
          </a:p>
          <a:p>
            <a:endParaRPr lang="en-US" sz="500" dirty="0"/>
          </a:p>
          <a:p>
            <a:r>
              <a:rPr lang="en-US" sz="900" dirty="0"/>
              <a:t>“QSL?”= Did you hear me – “QSL QSL!”= Yes I heard you  or  “Negative again again” if you didn’t and need the other party to repeat the message</a:t>
            </a:r>
          </a:p>
          <a:p>
            <a:endParaRPr lang="en-US" sz="500" dirty="0"/>
          </a:p>
          <a:p>
            <a:r>
              <a:rPr lang="en-US" sz="900" dirty="0"/>
              <a:t>QTH = Location</a:t>
            </a:r>
          </a:p>
          <a:p>
            <a:r>
              <a:rPr lang="en-US" sz="900" dirty="0"/>
              <a:t>“What is your QTH?” = What is your location</a:t>
            </a:r>
          </a:p>
        </p:txBody>
      </p:sp>
      <p:sp>
        <p:nvSpPr>
          <p:cNvPr id="2" name="TextBox 1">
            <a:extLst>
              <a:ext uri="{FF2B5EF4-FFF2-40B4-BE49-F238E27FC236}">
                <a16:creationId xmlns:a16="http://schemas.microsoft.com/office/drawing/2014/main" id="{60CEBE57-CF89-1FA2-6865-FAD8B8A98B40}"/>
              </a:ext>
            </a:extLst>
          </p:cNvPr>
          <p:cNvSpPr txBox="1"/>
          <p:nvPr/>
        </p:nvSpPr>
        <p:spPr>
          <a:xfrm>
            <a:off x="1905000" y="5638800"/>
            <a:ext cx="4728210" cy="1015663"/>
          </a:xfrm>
          <a:prstGeom prst="rect">
            <a:avLst/>
          </a:prstGeom>
          <a:solidFill>
            <a:schemeClr val="bg1"/>
          </a:solidFill>
        </p:spPr>
        <p:txBody>
          <a:bodyPr wrap="square" rtlCol="0">
            <a:spAutoFit/>
          </a:bodyPr>
          <a:lstStyle/>
          <a:p>
            <a:r>
              <a:rPr lang="en-US" sz="1200" b="1" dirty="0"/>
              <a:t>1.) Write down the Lat/Long as it is called out and then go to that location to look for the callsign that matches your team </a:t>
            </a:r>
            <a:r>
              <a:rPr lang="en-US" sz="1200" b="1" dirty="0" err="1"/>
              <a:t>colour</a:t>
            </a:r>
            <a:r>
              <a:rPr lang="en-US" sz="1200" b="1" dirty="0"/>
              <a:t>. Ask for the hint when you get there.</a:t>
            </a:r>
          </a:p>
          <a:p>
            <a:r>
              <a:rPr lang="en-US" sz="1200" b="1" dirty="0"/>
              <a:t>2.) Each member of the team should call back with a callsign found as well as their name using the phonetic alphabet</a:t>
            </a:r>
            <a:endParaRPr lang="en-US" sz="1200" dirty="0"/>
          </a:p>
        </p:txBody>
      </p:sp>
    </p:spTree>
    <p:extLst>
      <p:ext uri="{BB962C8B-B14F-4D97-AF65-F5344CB8AC3E}">
        <p14:creationId xmlns:p14="http://schemas.microsoft.com/office/powerpoint/2010/main" val="267356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BD293D-65BE-0B45-9D34-A33A59B6CFF7}"/>
              </a:ext>
            </a:extLst>
          </p:cNvPr>
          <p:cNvSpPr>
            <a:spLocks noGrp="1"/>
          </p:cNvSpPr>
          <p:nvPr>
            <p:ph type="title"/>
          </p:nvPr>
        </p:nvSpPr>
        <p:spPr>
          <a:xfrm>
            <a:off x="381000" y="228600"/>
            <a:ext cx="8229600" cy="914400"/>
          </a:xfrm>
        </p:spPr>
        <p:txBody>
          <a:bodyPr/>
          <a:lstStyle/>
          <a:p>
            <a:r>
              <a:rPr lang="en-US" dirty="0"/>
              <a:t>Callsign Cards </a:t>
            </a:r>
          </a:p>
        </p:txBody>
      </p:sp>
      <p:graphicFrame>
        <p:nvGraphicFramePr>
          <p:cNvPr id="5" name="Table 4">
            <a:extLst>
              <a:ext uri="{FF2B5EF4-FFF2-40B4-BE49-F238E27FC236}">
                <a16:creationId xmlns:a16="http://schemas.microsoft.com/office/drawing/2014/main" id="{3129D0D0-E36C-31BF-4DBB-7A1128199AF9}"/>
              </a:ext>
            </a:extLst>
          </p:cNvPr>
          <p:cNvGraphicFramePr>
            <a:graphicFrameLocks noGrp="1"/>
          </p:cNvGraphicFramePr>
          <p:nvPr>
            <p:extLst>
              <p:ext uri="{D42A27DB-BD31-4B8C-83A1-F6EECF244321}">
                <p14:modId xmlns:p14="http://schemas.microsoft.com/office/powerpoint/2010/main" val="1435572685"/>
              </p:ext>
            </p:extLst>
          </p:nvPr>
        </p:nvGraphicFramePr>
        <p:xfrm>
          <a:off x="457199" y="1371600"/>
          <a:ext cx="8229601" cy="3790570"/>
        </p:xfrm>
        <a:graphic>
          <a:graphicData uri="http://schemas.openxmlformats.org/drawingml/2006/table">
            <a:tbl>
              <a:tblPr/>
              <a:tblGrid>
                <a:gridCol w="192873">
                  <a:extLst>
                    <a:ext uri="{9D8B030D-6E8A-4147-A177-3AD203B41FA5}">
                      <a16:colId xmlns:a16="http://schemas.microsoft.com/office/drawing/2014/main" val="3974240795"/>
                    </a:ext>
                  </a:extLst>
                </a:gridCol>
                <a:gridCol w="811718">
                  <a:extLst>
                    <a:ext uri="{9D8B030D-6E8A-4147-A177-3AD203B41FA5}">
                      <a16:colId xmlns:a16="http://schemas.microsoft.com/office/drawing/2014/main" val="2546351819"/>
                    </a:ext>
                  </a:extLst>
                </a:gridCol>
                <a:gridCol w="192873">
                  <a:extLst>
                    <a:ext uri="{9D8B030D-6E8A-4147-A177-3AD203B41FA5}">
                      <a16:colId xmlns:a16="http://schemas.microsoft.com/office/drawing/2014/main" val="2906617054"/>
                    </a:ext>
                  </a:extLst>
                </a:gridCol>
                <a:gridCol w="811718">
                  <a:extLst>
                    <a:ext uri="{9D8B030D-6E8A-4147-A177-3AD203B41FA5}">
                      <a16:colId xmlns:a16="http://schemas.microsoft.com/office/drawing/2014/main" val="227445432"/>
                    </a:ext>
                  </a:extLst>
                </a:gridCol>
                <a:gridCol w="192873">
                  <a:extLst>
                    <a:ext uri="{9D8B030D-6E8A-4147-A177-3AD203B41FA5}">
                      <a16:colId xmlns:a16="http://schemas.microsoft.com/office/drawing/2014/main" val="1905393194"/>
                    </a:ext>
                  </a:extLst>
                </a:gridCol>
                <a:gridCol w="811718">
                  <a:extLst>
                    <a:ext uri="{9D8B030D-6E8A-4147-A177-3AD203B41FA5}">
                      <a16:colId xmlns:a16="http://schemas.microsoft.com/office/drawing/2014/main" val="2944485519"/>
                    </a:ext>
                  </a:extLst>
                </a:gridCol>
                <a:gridCol w="192873">
                  <a:extLst>
                    <a:ext uri="{9D8B030D-6E8A-4147-A177-3AD203B41FA5}">
                      <a16:colId xmlns:a16="http://schemas.microsoft.com/office/drawing/2014/main" val="885750296"/>
                    </a:ext>
                  </a:extLst>
                </a:gridCol>
                <a:gridCol w="811718">
                  <a:extLst>
                    <a:ext uri="{9D8B030D-6E8A-4147-A177-3AD203B41FA5}">
                      <a16:colId xmlns:a16="http://schemas.microsoft.com/office/drawing/2014/main" val="398072975"/>
                    </a:ext>
                  </a:extLst>
                </a:gridCol>
                <a:gridCol w="192873">
                  <a:extLst>
                    <a:ext uri="{9D8B030D-6E8A-4147-A177-3AD203B41FA5}">
                      <a16:colId xmlns:a16="http://schemas.microsoft.com/office/drawing/2014/main" val="932803040"/>
                    </a:ext>
                  </a:extLst>
                </a:gridCol>
                <a:gridCol w="811718">
                  <a:extLst>
                    <a:ext uri="{9D8B030D-6E8A-4147-A177-3AD203B41FA5}">
                      <a16:colId xmlns:a16="http://schemas.microsoft.com/office/drawing/2014/main" val="1900057673"/>
                    </a:ext>
                  </a:extLst>
                </a:gridCol>
                <a:gridCol w="192873">
                  <a:extLst>
                    <a:ext uri="{9D8B030D-6E8A-4147-A177-3AD203B41FA5}">
                      <a16:colId xmlns:a16="http://schemas.microsoft.com/office/drawing/2014/main" val="2109792943"/>
                    </a:ext>
                  </a:extLst>
                </a:gridCol>
                <a:gridCol w="811718">
                  <a:extLst>
                    <a:ext uri="{9D8B030D-6E8A-4147-A177-3AD203B41FA5}">
                      <a16:colId xmlns:a16="http://schemas.microsoft.com/office/drawing/2014/main" val="2172867494"/>
                    </a:ext>
                  </a:extLst>
                </a:gridCol>
                <a:gridCol w="192873">
                  <a:extLst>
                    <a:ext uri="{9D8B030D-6E8A-4147-A177-3AD203B41FA5}">
                      <a16:colId xmlns:a16="http://schemas.microsoft.com/office/drawing/2014/main" val="286491724"/>
                    </a:ext>
                  </a:extLst>
                </a:gridCol>
                <a:gridCol w="811718">
                  <a:extLst>
                    <a:ext uri="{9D8B030D-6E8A-4147-A177-3AD203B41FA5}">
                      <a16:colId xmlns:a16="http://schemas.microsoft.com/office/drawing/2014/main" val="867031891"/>
                    </a:ext>
                  </a:extLst>
                </a:gridCol>
                <a:gridCol w="192873">
                  <a:extLst>
                    <a:ext uri="{9D8B030D-6E8A-4147-A177-3AD203B41FA5}">
                      <a16:colId xmlns:a16="http://schemas.microsoft.com/office/drawing/2014/main" val="4076328068"/>
                    </a:ext>
                  </a:extLst>
                </a:gridCol>
                <a:gridCol w="811718">
                  <a:extLst>
                    <a:ext uri="{9D8B030D-6E8A-4147-A177-3AD203B41FA5}">
                      <a16:colId xmlns:a16="http://schemas.microsoft.com/office/drawing/2014/main" val="2772906216"/>
                    </a:ext>
                  </a:extLst>
                </a:gridCol>
                <a:gridCol w="192873">
                  <a:extLst>
                    <a:ext uri="{9D8B030D-6E8A-4147-A177-3AD203B41FA5}">
                      <a16:colId xmlns:a16="http://schemas.microsoft.com/office/drawing/2014/main" val="4269309111"/>
                    </a:ext>
                  </a:extLst>
                </a:gridCol>
              </a:tblGrid>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649399033"/>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7</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8</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0995983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EI3IT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DH1MM</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JA2KGH</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G6EKB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F6HRP</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BG0BBB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EA3AR</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CE0Y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21315922"/>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EI3IX</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DH1PAN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JA3ADW</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G6INU</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F6KOP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BG0CAB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EA3ARB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CE2SV</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7416898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EI3IXB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DH1PS</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JA3ALY</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G6LKB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F8AEJ</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BG1UG</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EA3ATD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CE3BT</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6170029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EI3JB</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DH1RGS</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JA3DAZ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G6LSO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F8AIP</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BG2AUE</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EA3BEM</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CE3JBD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8835999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EI3JHB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DH1TT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JA3EGE</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G6NNS</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F8AOF</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BG2QMO</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EA3BP</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CE3VBK</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8726200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EI3JRB</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DH2NJS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JA3FHL</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G6NYG</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F8BON</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BG4LSA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EA3BR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CE4HUS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51918291"/>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3598425366"/>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9</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10</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80426094"/>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RW6FY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S50XX</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SV1CNS</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PY2DV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ON5UN</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NA8V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LX1CC</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M6UIT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9810632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RW9JZ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S51CK</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SV1CQN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PY2EIO</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ON6FDP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NC1CC</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LX1FF</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M6UKZ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52049573"/>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RX3AM</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S51DD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SV1DZB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PY2ERA</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ON6ID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ND3L</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LX1GQ</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M6WYD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5555029"/>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RX3ASQ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S51DX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SV1EBV</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PY2FZ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ON6PRO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ND4Q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LX1HD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M7BLX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7898944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RX4CD</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S51RB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SV1EDY</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PY2HT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ON6PV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ND9G</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LX1JAZ</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M7BXV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25281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RX6ASO</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S51TA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SV1EGE</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PY2NA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ON6VDS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NE8Z</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LX1JH</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M7CKR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23837558"/>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2561369906"/>
                  </a:ext>
                </a:extLst>
              </a:tr>
            </a:tbl>
          </a:graphicData>
        </a:graphic>
      </p:graphicFrame>
    </p:spTree>
    <p:extLst>
      <p:ext uri="{BB962C8B-B14F-4D97-AF65-F5344CB8AC3E}">
        <p14:creationId xmlns:p14="http://schemas.microsoft.com/office/powerpoint/2010/main" val="362814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ACF7-5AC0-B089-7796-B3D138553180}"/>
              </a:ext>
            </a:extLst>
          </p:cNvPr>
          <p:cNvSpPr>
            <a:spLocks noGrp="1"/>
          </p:cNvSpPr>
          <p:nvPr>
            <p:ph type="title"/>
          </p:nvPr>
        </p:nvSpPr>
        <p:spPr>
          <a:xfrm>
            <a:off x="368519" y="152400"/>
            <a:ext cx="7886700" cy="994172"/>
          </a:xfrm>
        </p:spPr>
        <p:txBody>
          <a:bodyPr/>
          <a:lstStyle/>
          <a:p>
            <a:r>
              <a:rPr lang="en-US" dirty="0"/>
              <a:t>Activity </a:t>
            </a:r>
            <a:r>
              <a:rPr lang="en-US" dirty="0" err="1"/>
              <a:t>Customisation</a:t>
            </a:r>
            <a:endParaRPr lang="en-US" dirty="0"/>
          </a:p>
        </p:txBody>
      </p:sp>
      <p:sp>
        <p:nvSpPr>
          <p:cNvPr id="3" name="Content Placeholder 2">
            <a:extLst>
              <a:ext uri="{FF2B5EF4-FFF2-40B4-BE49-F238E27FC236}">
                <a16:creationId xmlns:a16="http://schemas.microsoft.com/office/drawing/2014/main" id="{15973A55-D97F-171B-13D9-6E20470BDAA9}"/>
              </a:ext>
            </a:extLst>
          </p:cNvPr>
          <p:cNvSpPr>
            <a:spLocks noGrp="1"/>
          </p:cNvSpPr>
          <p:nvPr>
            <p:ph idx="1"/>
          </p:nvPr>
        </p:nvSpPr>
        <p:spPr>
          <a:xfrm>
            <a:off x="451288" y="1116092"/>
            <a:ext cx="8241424" cy="3715161"/>
          </a:xfrm>
        </p:spPr>
        <p:txBody>
          <a:bodyPr>
            <a:normAutofit fontScale="25000" lnSpcReduction="20000"/>
          </a:bodyPr>
          <a:lstStyle/>
          <a:p>
            <a:pPr>
              <a:spcBef>
                <a:spcPts val="1650"/>
              </a:spcBef>
            </a:pPr>
            <a:r>
              <a:rPr lang="en-US" sz="5600" dirty="0"/>
              <a:t>The enclosed is a walkie talkie code hunt is designed for a circa 45 minute Base activity in Castle Saunderson. However, it can easily be </a:t>
            </a:r>
            <a:r>
              <a:rPr lang="en-US" sz="5600" dirty="0" err="1"/>
              <a:t>customised</a:t>
            </a:r>
            <a:r>
              <a:rPr lang="en-US" sz="5600" dirty="0"/>
              <a:t> to any camp or park location. Course can be made shorter or longer by placing code farther away, placing more codes, making code more difficult to find with more quirky clues etc.</a:t>
            </a:r>
          </a:p>
          <a:p>
            <a:pPr>
              <a:spcBef>
                <a:spcPts val="1650"/>
              </a:spcBef>
            </a:pPr>
            <a:r>
              <a:rPr lang="en-US" sz="5600" dirty="0"/>
              <a:t>To customize, drag the grid square overlay to the side on slides 2 and 4</a:t>
            </a:r>
          </a:p>
          <a:p>
            <a:pPr>
              <a:spcBef>
                <a:spcPts val="1650"/>
              </a:spcBef>
            </a:pPr>
            <a:r>
              <a:rPr lang="en-US" sz="5600" dirty="0"/>
              <a:t>Delete the google earth screen shot of lough dan on slides 2 and 4 and replace it with a google earth image or map of your camp/park etc. (move the screen shot to the back and then drag the grid square overlay  back over your screen shot</a:t>
            </a:r>
          </a:p>
          <a:p>
            <a:pPr>
              <a:spcBef>
                <a:spcPts val="1650"/>
              </a:spcBef>
            </a:pPr>
            <a:r>
              <a:rPr lang="en-US" sz="5600" dirty="0"/>
              <a:t>Walk the area of your camp/park and pick out interesting places to place or hide the code cards note the </a:t>
            </a:r>
            <a:r>
              <a:rPr lang="en-US" sz="5600" dirty="0" err="1"/>
              <a:t>lat</a:t>
            </a:r>
            <a:r>
              <a:rPr lang="en-US" sz="5600" dirty="0"/>
              <a:t>/long/easting/northing locations based on the map you have created. Think about funny entertaining clues related to the surroundings. The number of locations and the distance between them determine how long the activity takes</a:t>
            </a:r>
          </a:p>
          <a:p>
            <a:pPr>
              <a:spcBef>
                <a:spcPts val="1650"/>
              </a:spcBef>
            </a:pPr>
            <a:r>
              <a:rPr lang="en-US" sz="5600" dirty="0"/>
              <a:t>Move the red location area dots on slide 2 to the new locations and Replace the </a:t>
            </a:r>
            <a:r>
              <a:rPr lang="en-US" sz="5600" dirty="0" err="1"/>
              <a:t>lat</a:t>
            </a:r>
            <a:r>
              <a:rPr lang="en-US" sz="5600" dirty="0"/>
              <a:t>/long info and clues in slide 3 and print out one copy of slide 5 &amp; 6 for each Command/PL leader</a:t>
            </a:r>
          </a:p>
          <a:p>
            <a:pPr>
              <a:spcBef>
                <a:spcPts val="1650"/>
              </a:spcBef>
            </a:pPr>
            <a:r>
              <a:rPr lang="en-US" sz="5600" dirty="0"/>
              <a:t>Print out a copy of slide 2-4 as required for each search one for each team</a:t>
            </a:r>
          </a:p>
          <a:p>
            <a:pPr>
              <a:spcBef>
                <a:spcPts val="1650"/>
              </a:spcBef>
            </a:pPr>
            <a:r>
              <a:rPr lang="en-US" sz="5600" dirty="0"/>
              <a:t>Laminated sheets and dry whiteboard markers can used so sheets and game  can be re-used to avoid waste and make waterproof.</a:t>
            </a:r>
          </a:p>
          <a:p>
            <a:pPr>
              <a:spcBef>
                <a:spcPts val="1650"/>
              </a:spcBef>
            </a:pPr>
            <a:endParaRPr lang="en-US" dirty="0"/>
          </a:p>
        </p:txBody>
      </p:sp>
    </p:spTree>
    <p:extLst>
      <p:ext uri="{BB962C8B-B14F-4D97-AF65-F5344CB8AC3E}">
        <p14:creationId xmlns:p14="http://schemas.microsoft.com/office/powerpoint/2010/main" val="4059032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103152</TotalTime>
  <Words>3256</Words>
  <Application>Microsoft Macintosh PowerPoint</Application>
  <PresentationFormat>On-screen Show (4:3)</PresentationFormat>
  <Paragraphs>1162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ADLaM Display</vt:lpstr>
      <vt:lpstr>Arial</vt:lpstr>
      <vt:lpstr>Calibri</vt:lpstr>
      <vt:lpstr>Wingdings</vt:lpstr>
      <vt:lpstr>Office Theme</vt:lpstr>
      <vt:lpstr>Radio Code Hunt </vt:lpstr>
      <vt:lpstr>PowerPoint Presentation</vt:lpstr>
      <vt:lpstr>PowerPoint Presentation</vt:lpstr>
      <vt:lpstr>PowerPoint Presentation</vt:lpstr>
      <vt:lpstr>PowerPoint Presentation</vt:lpstr>
      <vt:lpstr>Callsign Cards </vt:lpstr>
      <vt:lpstr>Activity Customisation</vt:lpstr>
    </vt:vector>
  </TitlesOfParts>
  <Manager/>
  <Company>Kilternan 10th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Kilternan 10th AGM</dc:title>
  <dc:subject/>
  <dc:creator>John Holland</dc:creator>
  <cp:keywords/>
  <dc:description/>
  <cp:lastModifiedBy>John Holland</cp:lastModifiedBy>
  <cp:revision>308</cp:revision>
  <cp:lastPrinted>2024-06-21T04:57:38Z</cp:lastPrinted>
  <dcterms:created xsi:type="dcterms:W3CDTF">2010-11-03T21:03:51Z</dcterms:created>
  <dcterms:modified xsi:type="dcterms:W3CDTF">2024-06-25T16:06:01Z</dcterms:modified>
  <cp:category/>
</cp:coreProperties>
</file>